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70" r:id="rId6"/>
    <p:sldId id="275" r:id="rId7"/>
    <p:sldId id="263" r:id="rId8"/>
    <p:sldId id="282" r:id="rId9"/>
    <p:sldId id="284" r:id="rId10"/>
    <p:sldId id="281" r:id="rId11"/>
    <p:sldId id="274" r:id="rId12"/>
    <p:sldId id="285" r:id="rId13"/>
    <p:sldId id="258" r:id="rId14"/>
    <p:sldId id="279" r:id="rId15"/>
    <p:sldId id="276" r:id="rId16"/>
    <p:sldId id="265" r:id="rId17"/>
    <p:sldId id="280" r:id="rId18"/>
    <p:sldId id="288" r:id="rId19"/>
    <p:sldId id="283" r:id="rId20"/>
    <p:sldId id="273" r:id="rId21"/>
    <p:sldId id="264" r:id="rId22"/>
    <p:sldId id="286" r:id="rId23"/>
    <p:sldId id="287" r:id="rId24"/>
    <p:sldId id="289" r:id="rId25"/>
    <p:sldId id="290" r:id="rId26"/>
    <p:sldId id="291" r:id="rId27"/>
    <p:sldId id="262" r:id="rId28"/>
    <p:sldId id="292" r:id="rId29"/>
    <p:sldId id="295" r:id="rId30"/>
    <p:sldId id="294" r:id="rId31"/>
    <p:sldId id="296" r:id="rId32"/>
    <p:sldId id="297" r:id="rId33"/>
    <p:sldId id="261" r:id="rId34"/>
    <p:sldId id="27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D595"/>
    <a:srgbClr val="E6CD5E"/>
    <a:srgbClr val="0B121B"/>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85A9C1-3758-199D-6F26-69945E74D6ED}" v="5754" dt="2024-11-25T04:22:19.699"/>
    <p1510:client id="{B0C725F6-A01A-C80A-ED75-DC34FA9517A6}" v="122" dt="2024-11-25T04:43:36.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2.859"/>
    </inkml:context>
    <inkml:brush xml:id="br0">
      <inkml:brushProperty name="width" value="0.1" units="cm"/>
      <inkml:brushProperty name="height" value="0.1" units="cm"/>
    </inkml:brush>
  </inkml:definitions>
  <inkml:trace contextRef="#ctx0" brushRef="#br0">23564 4551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18"/>
    </inkml:context>
    <inkml:brush xml:id="br0">
      <inkml:brushProperty name="width" value="0.1" units="cm"/>
      <inkml:brushProperty name="height" value="0.1" units="cm"/>
    </inkml:brush>
  </inkml:definitions>
  <inkml:trace contextRef="#ctx0" brushRef="#br0">16219 3408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19"/>
    </inkml:context>
    <inkml:brush xml:id="br0">
      <inkml:brushProperty name="width" value="0.1" units="cm"/>
      <inkml:brushProperty name="height" value="0.1" units="cm"/>
    </inkml:brush>
  </inkml:definitions>
  <inkml:trace contextRef="#ctx0" brushRef="#br0">14102 6541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20"/>
    </inkml:context>
    <inkml:brush xml:id="br0">
      <inkml:brushProperty name="width" value="0.1" units="cm"/>
      <inkml:brushProperty name="height" value="0.1" units="cm"/>
    </inkml:brush>
  </inkml:definitions>
  <inkml:trace contextRef="#ctx0" brushRef="#br0">15647 2053 16383 0 0,'0'0'0'0'0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21"/>
    </inkml:context>
    <inkml:brush xml:id="br0">
      <inkml:brushProperty name="width" value="0.1" units="cm"/>
      <inkml:brushProperty name="height" value="0.1" units="cm"/>
    </inkml:brush>
  </inkml:definitions>
  <inkml:trace contextRef="#ctx0" brushRef="#br0">14716 4233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22"/>
    </inkml:context>
    <inkml:brush xml:id="br0">
      <inkml:brushProperty name="width" value="0.1" units="cm"/>
      <inkml:brushProperty name="height" value="0.1" units="cm"/>
    </inkml:brush>
  </inkml:definitions>
  <inkml:trace contextRef="#ctx0" brushRef="#br0">15309 9165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1-11T15:08:09.723"/>
    </inkml:context>
    <inkml:brush xml:id="br0">
      <inkml:brushProperty name="width" value="0.1" units="cm"/>
      <inkml:brushProperty name="height" value="0.1" units="cm"/>
    </inkml:brush>
  </inkml:definitions>
  <inkml:trace contextRef="#ctx0" brushRef="#br0">15161 7091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BCF98-5BBC-493E-B9B7-9148ACE85FAE}" type="datetimeFigureOut">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663248-4D71-4F9D-9565-7082D5F4FF3B}" type="slidenum">
              <a:t>‹#›</a:t>
            </a:fld>
            <a:endParaRPr lang="en-US"/>
          </a:p>
        </p:txBody>
      </p:sp>
    </p:spTree>
    <p:extLst>
      <p:ext uri="{BB962C8B-B14F-4D97-AF65-F5344CB8AC3E}">
        <p14:creationId xmlns:p14="http://schemas.microsoft.com/office/powerpoint/2010/main" val="411968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x.com/schaturvedi/status/1266671796587282434"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etmuseum.org/art/collection/search/26531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metmuseum.org/art/collection/search/26531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tmuseum.org/art/collection/search/26531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tmuseum.org/art/collection/search/26531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oma.org/artists/452#work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arthur.io/art/hans-bellmer/untitled-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rtvee.com/dl/eifersucht-ii-jealousy-i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Isle_of_the_Dead_%28painting%29#/media/File:Arnold_B&#246;cklin_-_Die_Toteninsel_III_(Alte_Nationalgalerie,_Berlin).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Saturn_Devouring_His_Son&amp;psig=AOvVaw3uTx3ka-pzlM6CfgxPsCNX&amp;ust=1730513455662000&amp;source=images&amp;cd=vfe&amp;opi=89978449&amp;ved=0CAMQjB1qFwoTCLiL-o-HuokDFQAAAAAdAAAAABA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Saturn_Devouring_His_Son&amp;psig=AOvVaw3uTx3ka-pzlM6CfgxPsCNX&amp;ust=1730513455662000&amp;source=images&amp;cd=vfe&amp;opi=89978449&amp;ved=0CAMQjB1qFwoTCLiL-o-HuokDFQAAAAAdAAAAABAE"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Saturn_Devouring_His_Son&amp;psig=AOvVaw3uTx3ka-pzlM6CfgxPsCNX&amp;ust=1730513455662000&amp;source=images&amp;cd=vfe&amp;opi=89978449&amp;ved=0CAMQjB1qFwoTCLiL-o-HuokDFQAAAAAdAAAAABA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Saturn_Devouring_His_Son&amp;psig=AOvVaw3uTx3ka-pzlM6CfgxPsCNX&amp;ust=1730513455662000&amp;source=images&amp;cd=vfe&amp;opi=89978449&amp;ved=0CAMQjB1qFwoTCLiL-o-HuokDFQAAAAAdAAAAABA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ogle.com/url?sa=i&amp;url=https%3A%2F%2Fen.wikipedia.org%2Fwiki%2FSaturn_Devouring_His_Son&amp;psig=AOvVaw3uTx3ka-pzlM6CfgxPsCNX&amp;ust=1730513455662000&amp;source=images&amp;cd=vfe&amp;opi=89978449&amp;ved=0CAMQjB1qFwoTCLiL-o-HuokDFQAAAAAdAAAAABA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wikiart.org/en/peter-paul-rubens/saturn-1638"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n.wikipedia.org/wiki/Saturn_Devouring_His_Son#/media/File:Francisco_de_Goya,_Saturno_devorando_a_su_hijo_(1819-1823).jpg"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rtvee.com/dl/eifersucht-ii-jealousy-ii/"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rtvee.com/dl/eifersucht-ii-jealousy-ii/"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tvee.com/dl/eifersucht-ii-jealousy-i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dvardmunch.org/jealousy.jsp#google_vignett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galleryintell.com/edvard-munch-screams/phoca_thumb_l_13_1896_jealousy_832_60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rtvee.com/dl/eifersucht-ii-jealousy-i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x.com/schaturvedi/status/1266671796587282434"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x.com/schaturvedi/status/126667179658728243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title is a quote from Disney's "Alice in wonderland"!</a:t>
            </a:r>
            <a:br>
              <a:rPr lang="en-US">
                <a:cs typeface="+mn-lt"/>
              </a:rPr>
            </a:br>
            <a:br>
              <a:rPr lang="en-US">
                <a:cs typeface="+mn-lt"/>
              </a:rPr>
            </a:br>
            <a:r>
              <a:rPr lang="en-US">
                <a:cs typeface="Calibri"/>
              </a:rPr>
              <a:t>Visuals might change from canvas to a shifting background like you might see in the game </a:t>
            </a:r>
            <a:r>
              <a:rPr lang="en-US" i="1">
                <a:cs typeface="Calibri"/>
              </a:rPr>
              <a:t>Slay the Princess </a:t>
            </a:r>
            <a:r>
              <a:rPr lang="en-US">
                <a:cs typeface="Calibri"/>
              </a:rPr>
              <a:t>which might add more of a "swirling into the unknown" feeling.</a:t>
            </a:r>
          </a:p>
        </p:txBody>
      </p:sp>
      <p:sp>
        <p:nvSpPr>
          <p:cNvPr id="4" name="Slide Number Placeholder 3"/>
          <p:cNvSpPr>
            <a:spLocks noGrp="1"/>
          </p:cNvSpPr>
          <p:nvPr>
            <p:ph type="sldNum" sz="quarter" idx="5"/>
          </p:nvPr>
        </p:nvSpPr>
        <p:spPr/>
        <p:txBody>
          <a:bodyPr/>
          <a:lstStyle/>
          <a:p>
            <a:fld id="{3F663248-4D71-4F9D-9565-7082D5F4FF3B}" type="slidenum">
              <a:rPr lang="en-US"/>
              <a:t>1</a:t>
            </a:fld>
            <a:endParaRPr lang="en-US"/>
          </a:p>
        </p:txBody>
      </p:sp>
    </p:spTree>
    <p:extLst>
      <p:ext uri="{BB962C8B-B14F-4D97-AF65-F5344CB8AC3E}">
        <p14:creationId xmlns:p14="http://schemas.microsoft.com/office/powerpoint/2010/main" val="103907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Twitter</a:t>
            </a:r>
            <a:endParaRPr lang="en-US">
              <a:ea typeface="Calibri"/>
              <a:cs typeface="+mn-lt"/>
            </a:endParaRPr>
          </a:p>
          <a:p>
            <a:r>
              <a:rPr lang="en-US"/>
              <a:t>This artwork is one of Szukalski's works that still exist today, however context and really any sources about the guy are difficult to find. This may be because of the bombing of Warsaw where most of his work was destroyed, but some remained such as the artwork titled "Struggle".</a:t>
            </a:r>
            <a:br>
              <a:rPr lang="en-US">
                <a:ea typeface="Calibri"/>
                <a:cs typeface="+mn-lt"/>
              </a:rPr>
            </a:br>
            <a:br>
              <a:rPr lang="en-US">
                <a:cs typeface="+mn-lt"/>
              </a:rPr>
            </a:br>
            <a:r>
              <a:rPr lang="en-US"/>
              <a:t>"Szukalski has said that 'without the thumbs, we would not make tools and without tools, we would not make civilizations.'" This piece can be interpreted as the struggle between the brilliant and the ordinary. Each of the heads of eagles are attacking the brilliant thumb, the creator and tool for so much. In Szukalski's case, this happened to be the scientific world VS his pseudoscience beliefs. He formed the belief of </a:t>
            </a:r>
            <a:r>
              <a:rPr lang="en-US" err="1"/>
              <a:t>Zermatism</a:t>
            </a:r>
            <a:r>
              <a:rPr lang="en-US"/>
              <a:t>, the belief that everyone was apes who broke into two groups. The beautiful, talented, and good: and the ugly, deformed, and bad people. These beliefs were beyond the norms of the time, and more far fetched than many other theories! (The Collector). </a:t>
            </a:r>
            <a:br>
              <a:rPr lang="en-US">
                <a:ea typeface="Calibri"/>
                <a:cs typeface="+mn-lt"/>
              </a:rPr>
            </a:br>
            <a:br>
              <a:rPr lang="en-US">
                <a:ea typeface="Calibri"/>
                <a:cs typeface="+mn-lt"/>
              </a:rPr>
            </a:br>
            <a:r>
              <a:rPr lang="en-US">
                <a:ea typeface="Calibri"/>
                <a:cs typeface="+mn-lt"/>
              </a:rPr>
              <a:t>(This will be worked upon, it is 12am and I've been working for so long, forgive me :sob: just look at the others)</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12</a:t>
            </a:fld>
            <a:endParaRPr lang="en-US"/>
          </a:p>
        </p:txBody>
      </p:sp>
    </p:spTree>
    <p:extLst>
      <p:ext uri="{BB962C8B-B14F-4D97-AF65-F5344CB8AC3E}">
        <p14:creationId xmlns:p14="http://schemas.microsoft.com/office/powerpoint/2010/main" val="3741485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https://www.metmuseum.org/art/collection/search/265312</a:t>
            </a:r>
            <a:endParaRPr lang="en-US" dirty="0"/>
          </a:p>
          <a:p>
            <a:endParaRPr lang="en-US">
              <a:ea typeface="Calibri"/>
              <a:cs typeface="Calibri"/>
            </a:endParaRPr>
          </a:p>
          <a:p>
            <a:r>
              <a:rPr lang="en-US" dirty="0">
                <a:ea typeface="Calibri"/>
                <a:cs typeface="Calibri"/>
              </a:rPr>
              <a:t>Hans Bellmer, for lack of better phrasing, was weird. This is Bellmer's first doll, large and paper machete posed to be facing away from the viewer in this black and white photograph. The inherit look of distress and fear in the posture evokes strong emotions from any viewer, however those thoughts were not this doll's intended use. The series of photographs have content of female masturbation, and sexual depictions of this doll. The objectification of women in this piece is appalling for modern viewers, but in it's time this photo was suppose to be sexy, coy, and generally appealing for the male gaze. "</a:t>
            </a:r>
            <a:r>
              <a:rPr lang="en-US" dirty="0"/>
              <a:t>So powerful and convincing are the effects of Bellmer’s manipulations that (male) commentators on this work have often readily embraced the fiction of the doll as temptress.</a:t>
            </a:r>
            <a:r>
              <a:rPr lang="en-US" dirty="0">
                <a:ea typeface="Calibri"/>
                <a:cs typeface="Calibri"/>
              </a:rPr>
              <a:t>" (Taylor, 31) Missing limbs and the shying away from whoever this doll is looking in a modern context is disgusting, not to mention this work is depicting a schoolgirl… </a:t>
            </a:r>
            <a:r>
              <a:rPr lang="en-US" dirty="0"/>
              <a:t>(Webb, 1) blames the doll’s very inertness for his own libidinous daydreams: 'Her passivity invites our attentions, whether kind or cruel, to rumple her </a:t>
            </a:r>
            <a:r>
              <a:rPr lang="en-US" dirty="0" err="1"/>
              <a:t>beribbonned</a:t>
            </a:r>
            <a:r>
              <a:rPr lang="en-US" dirty="0"/>
              <a:t> hair, to make up her lips, to mark her with love-bites, to paint bruises on her knees, and to splash with mud her long, pink, schoolgirl’s legs.'" (Taylor, 31) Disgusting. &gt;:[</a:t>
            </a:r>
            <a:br>
              <a:rPr lang="en-US" dirty="0">
                <a:ea typeface="Calibri"/>
                <a:cs typeface="+mn-lt"/>
              </a:rPr>
            </a:br>
            <a:br>
              <a:rPr lang="en-US" dirty="0">
                <a:ea typeface="Calibri"/>
                <a:cs typeface="+mn-lt"/>
              </a:rPr>
            </a:br>
            <a:r>
              <a:rPr lang="en-US" dirty="0">
                <a:ea typeface="Calibri"/>
                <a:cs typeface="Calibri"/>
              </a:rPr>
              <a:t>I have so very many thoughts about this piece. Clearly the fiction that Bellmer lived in with his dolls in his home to do whatever to them is not usual, and generally disgusting. No person in their right mind would think this to be just, correct, or normal for any person to think even about the visage of a human. This gratification of the fetishes the artist held, and by extent a fraction of his viewers, are not right. The passivity of the doll, or any women, does not mean it wants you to have sex with it. In fact it likely means the opposite. This was typical of his works to use these dolls and manipulate them into positions that were sexual and made to look sexual. This is a very odd artist for his time when surrealism typically did not </a:t>
            </a:r>
            <a:r>
              <a:rPr lang="en-US" dirty="0" err="1">
                <a:ea typeface="Calibri"/>
                <a:cs typeface="Calibri"/>
              </a:rPr>
              <a:t>medle</a:t>
            </a:r>
            <a:r>
              <a:rPr lang="en-US" dirty="0">
                <a:ea typeface="Calibri"/>
                <a:cs typeface="Calibri"/>
              </a:rPr>
              <a:t> in </a:t>
            </a:r>
            <a:r>
              <a:rPr lang="en-US" dirty="0" err="1">
                <a:ea typeface="Calibri"/>
                <a:cs typeface="Calibri"/>
              </a:rPr>
              <a:t>pedophilla</a:t>
            </a:r>
            <a:r>
              <a:rPr lang="en-US" dirty="0">
                <a:ea typeface="Calibri"/>
                <a:cs typeface="Calibri"/>
              </a:rPr>
              <a:t> and fetishes which grants this artist the "atypical" title.</a:t>
            </a:r>
          </a:p>
        </p:txBody>
      </p:sp>
      <p:sp>
        <p:nvSpPr>
          <p:cNvPr id="4" name="Slide Number Placeholder 3"/>
          <p:cNvSpPr>
            <a:spLocks noGrp="1"/>
          </p:cNvSpPr>
          <p:nvPr>
            <p:ph type="sldNum" sz="quarter" idx="5"/>
          </p:nvPr>
        </p:nvSpPr>
        <p:spPr/>
        <p:txBody>
          <a:bodyPr/>
          <a:lstStyle/>
          <a:p>
            <a:fld id="{3F663248-4D71-4F9D-9565-7082D5F4FF3B}" type="slidenum">
              <a:t>13</a:t>
            </a:fld>
            <a:endParaRPr lang="en-US"/>
          </a:p>
        </p:txBody>
      </p:sp>
    </p:spTree>
    <p:extLst>
      <p:ext uri="{BB962C8B-B14F-4D97-AF65-F5344CB8AC3E}">
        <p14:creationId xmlns:p14="http://schemas.microsoft.com/office/powerpoint/2010/main" val="285935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https://www.metmuseum.org/art/collection/search/265312</a:t>
            </a:r>
            <a:endParaRPr lang="en-US"/>
          </a:p>
          <a:p>
            <a:endParaRPr lang="en-US">
              <a:ea typeface="Calibri"/>
              <a:cs typeface="Calibri"/>
            </a:endParaRPr>
          </a:p>
          <a:p>
            <a:r>
              <a:rPr lang="en-US">
                <a:ea typeface="Calibri"/>
                <a:cs typeface="Calibri"/>
              </a:rPr>
              <a:t>Hans Bellmer, for lack of better phrasing, was weird. This is Bellmer's first doll, large and paper machete posed to be facing away from the viewer in this black and white photograph. The inherit look of distress and fear in the posture evokes strong emotions from any viewer, however those thoughts were not this doll's intended use. The series of photographs have content of female masturbation, and sexual depictions of this doll. The objectification of women in this piece is appalling for modern viewers, but in it's time this photo was suppose to be sexy, coy, and generally appealing for the male gaze. "</a:t>
            </a:r>
            <a:r>
              <a:rPr lang="en-US"/>
              <a:t>So powerful and convincing are the effects of Bellmer’s manipulations that (male) commentators on this work have often readily embraced the fiction of the doll as temptress.</a:t>
            </a:r>
            <a:r>
              <a:rPr lang="en-US">
                <a:ea typeface="Calibri"/>
                <a:cs typeface="Calibri"/>
              </a:rPr>
              <a:t>" (Taylor, 31) Missing limbs and the shying away from whoever this doll is looking in a modern context is disgusting, not to mention this work is depicting a "schoolgirl"! "… </a:t>
            </a:r>
            <a:r>
              <a:rPr lang="en-US"/>
              <a:t>(Webb, 1) blames the doll’s very inertness for his own libidinous daydreams: 'Her passivity invites our attentions, whether kind or cruel, to rumple her </a:t>
            </a:r>
            <a:r>
              <a:rPr lang="en-US" err="1"/>
              <a:t>beribbonned</a:t>
            </a:r>
            <a:r>
              <a:rPr lang="en-US"/>
              <a:t> hair, to make up her lips, to mark her with love-bites, to paint bruises on her knees, and to splash with mud her long, pink, schoolgirl’s legs.'" (Taylor, 31) Disgusting. &gt;:[</a:t>
            </a:r>
            <a:br>
              <a:rPr lang="en-US">
                <a:ea typeface="Calibri"/>
                <a:cs typeface="+mn-lt"/>
              </a:rPr>
            </a:br>
            <a:br>
              <a:rPr lang="en-US">
                <a:ea typeface="Calibri"/>
                <a:cs typeface="+mn-lt"/>
              </a:rPr>
            </a:br>
            <a:r>
              <a:rPr lang="en-US">
                <a:ea typeface="Calibri"/>
                <a:cs typeface="Calibri"/>
              </a:rPr>
              <a:t>I have so very many thoughts about this piece. Clearly the fiction that Bellmer lived in with his dolls in his home to do whatever to them is not usual, and generally disgusting. No person in their right mind would think this to be just, correct, or normal for any person to think even about the visage of a human. This gratification of the fetishes the artist held, and by extent a fraction of his viewers, are not right. The passivity of the doll, or any women, does not mean it wants you to have sex with it. In fact it likely means the opposite. This was typical of his works to use these dolls and manipulate them into positions that were sexual and made to look sexual. This is a very odd artist for his time when surrealism typically did not </a:t>
            </a:r>
            <a:r>
              <a:rPr lang="en-US" err="1">
                <a:ea typeface="Calibri"/>
                <a:cs typeface="Calibri"/>
              </a:rPr>
              <a:t>medle</a:t>
            </a:r>
            <a:r>
              <a:rPr lang="en-US">
                <a:ea typeface="Calibri"/>
                <a:cs typeface="Calibri"/>
              </a:rPr>
              <a:t> in </a:t>
            </a:r>
            <a:r>
              <a:rPr lang="en-US" err="1">
                <a:ea typeface="Calibri"/>
                <a:cs typeface="Calibri"/>
              </a:rPr>
              <a:t>pedophilla</a:t>
            </a:r>
            <a:r>
              <a:rPr lang="en-US">
                <a:ea typeface="Calibri"/>
                <a:cs typeface="Calibri"/>
              </a:rPr>
              <a:t> and fetishes which grants this artist the "atypical" title.</a:t>
            </a:r>
          </a:p>
        </p:txBody>
      </p:sp>
      <p:sp>
        <p:nvSpPr>
          <p:cNvPr id="4" name="Slide Number Placeholder 3"/>
          <p:cNvSpPr>
            <a:spLocks noGrp="1"/>
          </p:cNvSpPr>
          <p:nvPr>
            <p:ph type="sldNum" sz="quarter" idx="5"/>
          </p:nvPr>
        </p:nvSpPr>
        <p:spPr/>
        <p:txBody>
          <a:bodyPr/>
          <a:lstStyle/>
          <a:p>
            <a:fld id="{3F663248-4D71-4F9D-9565-7082D5F4FF3B}" type="slidenum">
              <a:t>14</a:t>
            </a:fld>
            <a:endParaRPr lang="en-US"/>
          </a:p>
        </p:txBody>
      </p:sp>
    </p:spTree>
    <p:extLst>
      <p:ext uri="{BB962C8B-B14F-4D97-AF65-F5344CB8AC3E}">
        <p14:creationId xmlns:p14="http://schemas.microsoft.com/office/powerpoint/2010/main" val="261294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https://www.metmuseum.org/art/collection/search/265312</a:t>
            </a:r>
            <a:endParaRPr lang="en-US"/>
          </a:p>
          <a:p>
            <a:endParaRPr lang="en-US">
              <a:ea typeface="Calibri"/>
              <a:cs typeface="Calibri"/>
            </a:endParaRPr>
          </a:p>
          <a:p>
            <a:r>
              <a:rPr lang="en-US">
                <a:ea typeface="Calibri"/>
                <a:cs typeface="Calibri"/>
              </a:rPr>
              <a:t>Hans Bellmer, for lack of better phrasing, was weird. This is Bellmer's first doll, large and paper machete posed to be facing away from the viewer in this black and white photograph. The inherit look of distress and fear in the posture evokes strong emotions from any viewer, however those thoughts were not this doll's intended use. The series of photographs have content of female masturbation, and sexual depictions of this doll. The objectification of women in this piece is appalling for modern viewers, but in it's time this photo was suppose to be sexy, coy, and generally appealing for the male gaze. "</a:t>
            </a:r>
            <a:r>
              <a:rPr lang="en-US"/>
              <a:t>So powerful and convincing are the effects of Bellmer’s manipulations that (male) commentators on this work have often readily embraced the fiction of the doll as temptress.</a:t>
            </a:r>
            <a:r>
              <a:rPr lang="en-US">
                <a:ea typeface="Calibri"/>
                <a:cs typeface="Calibri"/>
              </a:rPr>
              <a:t>" (Taylor, 31) Missing limbs and the shying away from whoever this doll is looking in a modern context is disgusting, not to mention this work is depicting a "schoolgirl"! "… </a:t>
            </a:r>
            <a:r>
              <a:rPr lang="en-US"/>
              <a:t>(Webb, 1) blames the doll’s very inertness for his own libidinous daydreams: 'Her passivity invites our attentions, whether kind or cruel, to rumple her </a:t>
            </a:r>
            <a:r>
              <a:rPr lang="en-US" err="1"/>
              <a:t>beribbonned</a:t>
            </a:r>
            <a:r>
              <a:rPr lang="en-US"/>
              <a:t> hair, to make up her lips, to mark her with love-bites, to paint bruises on her knees, and to splash with mud her long, pink, schoolgirl’s legs.'" (Taylor, 31) Disgusting. &gt;:[</a:t>
            </a:r>
            <a:br>
              <a:rPr lang="en-US">
                <a:ea typeface="Calibri"/>
                <a:cs typeface="+mn-lt"/>
              </a:rPr>
            </a:br>
            <a:br>
              <a:rPr lang="en-US">
                <a:ea typeface="Calibri"/>
                <a:cs typeface="+mn-lt"/>
              </a:rPr>
            </a:br>
            <a:r>
              <a:rPr lang="en-US">
                <a:ea typeface="Calibri"/>
                <a:cs typeface="Calibri"/>
              </a:rPr>
              <a:t>I have so very many thoughts about this piece. Clearly the fiction that Bellmer lived in with his dolls in his home to do whatever to them is not usual, and generally disgusting. No person in their right mind would think this to be just, correct, or normal for any person to think even about the visage of a human. This gratification of the fetishes the artist held, and by extent a fraction of his viewers, are not right. The passivity of the doll, or any women, does not mean it wants you to have sex with it. In fact it likely means the opposite. This was typical of his works to use these dolls and manipulate them into positions that were sexual and made to look sexual. This is a very odd artist for his time when surrealism typically did not </a:t>
            </a:r>
            <a:r>
              <a:rPr lang="en-US" err="1">
                <a:ea typeface="Calibri"/>
                <a:cs typeface="Calibri"/>
              </a:rPr>
              <a:t>medle</a:t>
            </a:r>
            <a:r>
              <a:rPr lang="en-US">
                <a:ea typeface="Calibri"/>
                <a:cs typeface="Calibri"/>
              </a:rPr>
              <a:t> in </a:t>
            </a:r>
            <a:r>
              <a:rPr lang="en-US" err="1">
                <a:ea typeface="Calibri"/>
                <a:cs typeface="Calibri"/>
              </a:rPr>
              <a:t>pedophilla</a:t>
            </a:r>
            <a:r>
              <a:rPr lang="en-US">
                <a:ea typeface="Calibri"/>
                <a:cs typeface="Calibri"/>
              </a:rPr>
              <a:t> and fetishes which grants this artist the "atypical" title.</a:t>
            </a:r>
          </a:p>
        </p:txBody>
      </p:sp>
      <p:sp>
        <p:nvSpPr>
          <p:cNvPr id="4" name="Slide Number Placeholder 3"/>
          <p:cNvSpPr>
            <a:spLocks noGrp="1"/>
          </p:cNvSpPr>
          <p:nvPr>
            <p:ph type="sldNum" sz="quarter" idx="5"/>
          </p:nvPr>
        </p:nvSpPr>
        <p:spPr/>
        <p:txBody>
          <a:bodyPr/>
          <a:lstStyle/>
          <a:p>
            <a:fld id="{3F663248-4D71-4F9D-9565-7082D5F4FF3B}" type="slidenum">
              <a:t>15</a:t>
            </a:fld>
            <a:endParaRPr lang="en-US"/>
          </a:p>
        </p:txBody>
      </p:sp>
    </p:spTree>
    <p:extLst>
      <p:ext uri="{BB962C8B-B14F-4D97-AF65-F5344CB8AC3E}">
        <p14:creationId xmlns:p14="http://schemas.microsoft.com/office/powerpoint/2010/main" val="711334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https://www.metmuseum.org/art/collection/search/265312</a:t>
            </a:r>
            <a:endParaRPr lang="en-US"/>
          </a:p>
          <a:p>
            <a:endParaRPr lang="en-US">
              <a:ea typeface="Calibri"/>
              <a:cs typeface="Calibri"/>
            </a:endParaRPr>
          </a:p>
          <a:p>
            <a:r>
              <a:rPr lang="en-US">
                <a:ea typeface="Calibri"/>
                <a:cs typeface="Calibri"/>
              </a:rPr>
              <a:t>Hans Bellmer, for lack of better phrasing, was weird. This is Bellmer's first doll, large and paper machete posed to be facing away from the viewer in this black and white photograph. The inherit look of distress and fear in the posture evokes strong emotions from any viewer, however those thoughts were not this doll's intended use. The series of photographs have content of female masturbation, and sexual depictions of this doll. The objectification of women in this piece is appalling for modern viewers, but in it's time this photo was suppose to be sexy, coy, and generally appealing for the male gaze. "</a:t>
            </a:r>
            <a:r>
              <a:rPr lang="en-US"/>
              <a:t>So powerful and convincing are the effects of Bellmer’s manipulations that (male) commentators on this work have often readily embraced the fiction of the doll as temptress.</a:t>
            </a:r>
            <a:r>
              <a:rPr lang="en-US">
                <a:ea typeface="Calibri"/>
                <a:cs typeface="Calibri"/>
              </a:rPr>
              <a:t>" (Taylor, 31) Missing limbs and the shying away from whoever this doll is looking in a modern context is disgusting, not to mention this work is depicting a "schoolgirl"! "… </a:t>
            </a:r>
            <a:r>
              <a:rPr lang="en-US"/>
              <a:t>(Webb, 1) blames the doll’s very inertness for his own libidinous daydreams: 'Her passivity invites our attentions, whether kind or cruel, to rumple her </a:t>
            </a:r>
            <a:r>
              <a:rPr lang="en-US" err="1"/>
              <a:t>beribbonned</a:t>
            </a:r>
            <a:r>
              <a:rPr lang="en-US"/>
              <a:t> hair, to make up her lips, to mark her with love-bites, to paint bruises on her knees, and to splash with mud her long, pink, schoolgirl’s legs.'" (Taylor, 31) Disgusting. &gt;:[</a:t>
            </a:r>
            <a:br>
              <a:rPr lang="en-US">
                <a:ea typeface="Calibri"/>
                <a:cs typeface="+mn-lt"/>
              </a:rPr>
            </a:br>
            <a:br>
              <a:rPr lang="en-US">
                <a:ea typeface="Calibri"/>
                <a:cs typeface="+mn-lt"/>
              </a:rPr>
            </a:br>
            <a:r>
              <a:rPr lang="en-US">
                <a:ea typeface="Calibri"/>
                <a:cs typeface="Calibri"/>
              </a:rPr>
              <a:t>I have so very many thoughts about this piece. Clearly the fiction that Bellmer lived in with his dolls in his home to do whatever to them is not usual, and generally disgusting. No person in their right mind would think this to be just, correct, or normal for any person to think even about the visage of a human. This gratification of the fetishes the artist held, and by extent a fraction of his viewers, are not right. The passivity of the doll, or any women, does not mean it wants you to have sex with it. In fact it likely means the opposite. This was typical of his works to use these dolls and manipulate them into positions that were sexual and made to look sexual. This is a very odd artist for his time when surrealism typically did not </a:t>
            </a:r>
            <a:r>
              <a:rPr lang="en-US" err="1">
                <a:ea typeface="Calibri"/>
                <a:cs typeface="Calibri"/>
              </a:rPr>
              <a:t>medle</a:t>
            </a:r>
            <a:r>
              <a:rPr lang="en-US">
                <a:ea typeface="Calibri"/>
                <a:cs typeface="Calibri"/>
              </a:rPr>
              <a:t> in </a:t>
            </a:r>
            <a:r>
              <a:rPr lang="en-US" err="1">
                <a:ea typeface="Calibri"/>
                <a:cs typeface="Calibri"/>
              </a:rPr>
              <a:t>pedophilla</a:t>
            </a:r>
            <a:r>
              <a:rPr lang="en-US">
                <a:ea typeface="Calibri"/>
                <a:cs typeface="Calibri"/>
              </a:rPr>
              <a:t> and fetishes which grants this artist the "atypical" title.</a:t>
            </a:r>
          </a:p>
        </p:txBody>
      </p:sp>
      <p:sp>
        <p:nvSpPr>
          <p:cNvPr id="4" name="Slide Number Placeholder 3"/>
          <p:cNvSpPr>
            <a:spLocks noGrp="1"/>
          </p:cNvSpPr>
          <p:nvPr>
            <p:ph type="sldNum" sz="quarter" idx="5"/>
          </p:nvPr>
        </p:nvSpPr>
        <p:spPr/>
        <p:txBody>
          <a:bodyPr/>
          <a:lstStyle/>
          <a:p>
            <a:fld id="{3F663248-4D71-4F9D-9565-7082D5F4FF3B}" type="slidenum">
              <a:t>16</a:t>
            </a:fld>
            <a:endParaRPr lang="en-US"/>
          </a:p>
        </p:txBody>
      </p:sp>
    </p:spTree>
    <p:extLst>
      <p:ext uri="{BB962C8B-B14F-4D97-AF65-F5344CB8AC3E}">
        <p14:creationId xmlns:p14="http://schemas.microsoft.com/office/powerpoint/2010/main" val="3304461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https://www.moma.org/artists/452#works</a:t>
            </a:r>
            <a:r>
              <a:rPr lang="en-US">
                <a:cs typeface="+mn-lt"/>
              </a:rPr>
              <a:t> and </a:t>
            </a:r>
            <a:r>
              <a:rPr lang="en-US">
                <a:cs typeface="+mn-lt"/>
                <a:hlinkClick r:id="rId4"/>
              </a:rPr>
              <a:t>https://arthur.io/art/hans-bellmer/untitled-2</a:t>
            </a:r>
            <a:br>
              <a:rPr lang="en-US">
                <a:cs typeface="+mn-lt"/>
              </a:rPr>
            </a:br>
            <a:br>
              <a:rPr lang="en-US">
                <a:cs typeface="+mn-lt"/>
              </a:rPr>
            </a:br>
            <a:r>
              <a:rPr lang="en-US">
                <a:cs typeface="Calibri"/>
              </a:rPr>
              <a:t>I hate this guy</a:t>
            </a:r>
          </a:p>
        </p:txBody>
      </p:sp>
      <p:sp>
        <p:nvSpPr>
          <p:cNvPr id="4" name="Slide Number Placeholder 3"/>
          <p:cNvSpPr>
            <a:spLocks noGrp="1"/>
          </p:cNvSpPr>
          <p:nvPr>
            <p:ph type="sldNum" sz="quarter" idx="5"/>
          </p:nvPr>
        </p:nvSpPr>
        <p:spPr/>
        <p:txBody>
          <a:bodyPr/>
          <a:lstStyle/>
          <a:p>
            <a:fld id="{3F663248-4D71-4F9D-9565-7082D5F4FF3B}" type="slidenum">
              <a:t>17</a:t>
            </a:fld>
            <a:endParaRPr lang="en-US"/>
          </a:p>
        </p:txBody>
      </p:sp>
    </p:spTree>
    <p:extLst>
      <p:ext uri="{BB962C8B-B14F-4D97-AF65-F5344CB8AC3E}">
        <p14:creationId xmlns:p14="http://schemas.microsoft.com/office/powerpoint/2010/main" val="663651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1)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5)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18</a:t>
            </a:fld>
            <a:endParaRPr lang="en-US"/>
          </a:p>
        </p:txBody>
      </p:sp>
    </p:spTree>
    <p:extLst>
      <p:ext uri="{BB962C8B-B14F-4D97-AF65-F5344CB8AC3E}">
        <p14:creationId xmlns:p14="http://schemas.microsoft.com/office/powerpoint/2010/main" val="3338360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1)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5)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19</a:t>
            </a:fld>
            <a:endParaRPr lang="en-US"/>
          </a:p>
        </p:txBody>
      </p:sp>
    </p:spTree>
    <p:extLst>
      <p:ext uri="{BB962C8B-B14F-4D97-AF65-F5344CB8AC3E}">
        <p14:creationId xmlns:p14="http://schemas.microsoft.com/office/powerpoint/2010/main" val="53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69)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73)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20</a:t>
            </a:fld>
            <a:endParaRPr lang="en-US"/>
          </a:p>
        </p:txBody>
      </p:sp>
    </p:spTree>
    <p:extLst>
      <p:ext uri="{BB962C8B-B14F-4D97-AF65-F5344CB8AC3E}">
        <p14:creationId xmlns:p14="http://schemas.microsoft.com/office/powerpoint/2010/main" val="3761437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69)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73)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21</a:t>
            </a:fld>
            <a:endParaRPr lang="en-US"/>
          </a:p>
        </p:txBody>
      </p:sp>
    </p:spTree>
    <p:extLst>
      <p:ext uri="{BB962C8B-B14F-4D97-AF65-F5344CB8AC3E}">
        <p14:creationId xmlns:p14="http://schemas.microsoft.com/office/powerpoint/2010/main" val="299833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https://artvee.com/dl/eifersucht-ii-jealousy-ii/</a:t>
            </a:r>
            <a:endParaRPr lang="en-US">
              <a:cs typeface="Calibri"/>
            </a:endParaRPr>
          </a:p>
          <a:p>
            <a:br>
              <a:rPr lang="en-US">
                <a:ea typeface="Calibri"/>
                <a:cs typeface="+mn-lt"/>
              </a:rPr>
            </a:br>
            <a:r>
              <a:rPr lang="en-US">
                <a:ea typeface="Calibri"/>
                <a:cs typeface="Calibri"/>
              </a:rPr>
              <a:t>Jealousy II one of a series of works all under the title "Jealousy". Each of these works depict a nude woman and a man sharing a loving gaze and small touch while a man stares at the viewer with abstract ink scribbles behind him. Other works are painted, some being more works in ink, but this one speaks to me because of its overall look. This work has many variants, always of two suitors and one woman who is nude. The suitor of the foreground- Suitor A- has a livid expression with the overbearing black ink behind him taking up a large amount of the canvas. The pair in the background are obviously very absorbed with one another. In other iterations of this work the two in the background are depicted to be Adam and Eve, Eve a temptress who is always bare to the figure. A strange thing about this work is the figure in the foreground who I've purposefully forgone talking about. This is </a:t>
            </a:r>
            <a:r>
              <a:rPr lang="en-US" err="1"/>
              <a:t>Stainislaw</a:t>
            </a:r>
            <a:r>
              <a:rPr lang="en-US"/>
              <a:t> Przybyszewski, a close friend of Munch's. His likeness is captured with his recognizable beard. It is known that Munch had affections for his wife, and painted her in the year of their marriage. Is this Przybyszewski's jealousy of his wife and Munch's affections, or maybe this is a future that Munch wished he had with her? (“Edvard Munch Biography”)</a:t>
            </a:r>
            <a:br>
              <a:rPr lang="en-US">
                <a:ea typeface="Calibri"/>
                <a:cs typeface="+mn-lt"/>
              </a:rPr>
            </a:br>
            <a:br>
              <a:rPr lang="en-US">
                <a:cs typeface="+mn-lt"/>
              </a:rPr>
            </a:br>
            <a:r>
              <a:rPr lang="en-US"/>
              <a:t>This artist fits within this category of atypical for his Bohemians’ values, and generally his unique expression of the human condition in his work. In his life, he saw both his mother at the age of five and sister at the age of thirteen die of tuberculosis. These events have been theorized to shape Munch as not only a person, but as a artist as well. After all, Munch himself barely survived as a child from tuberculosis. His father held "dogmatic, fervent religious beliefs" which he rebelled against as he was raised, clearly effecting the young man as well. Munch is said to be one of the most effective artist who expressed the human experience and the human psyche in his time, making waves with his pieces "The Scream" and "The Sickly Child" which both have much more information on their own. (“Edvard Munch Biography”)</a:t>
            </a:r>
            <a:br>
              <a:rPr lang="en-US">
                <a:ea typeface="Calibri"/>
                <a:cs typeface="+mn-lt"/>
              </a:rPr>
            </a:br>
            <a:br>
              <a:rPr lang="en-US">
                <a:ea typeface="Calibri"/>
                <a:cs typeface="+mn-lt"/>
              </a:rPr>
            </a:br>
            <a:r>
              <a:rPr lang="en-US">
                <a:ea typeface="Calibri"/>
                <a:cs typeface="+mn-lt"/>
              </a:rPr>
              <a:t>While Munch is one of the most renowned artist who sits in the Mad artist myth, there is no denying that it had </a:t>
            </a:r>
            <a:r>
              <a:rPr lang="en-US" i="1">
                <a:ea typeface="Calibri"/>
                <a:cs typeface="+mn-lt"/>
              </a:rPr>
              <a:t>some </a:t>
            </a:r>
            <a:r>
              <a:rPr lang="en-US">
                <a:ea typeface="Calibri"/>
                <a:cs typeface="+mn-lt"/>
              </a:rPr>
              <a:t>influence on his work. Despite this, his portrayal of these feelings and overwhelming emotions within his art set him apart from other artist within the symbolism movement. Edvard Munch receives the atypical stamp of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4</a:t>
            </a:fld>
            <a:endParaRPr lang="en-US"/>
          </a:p>
        </p:txBody>
      </p:sp>
    </p:spTree>
    <p:extLst>
      <p:ext uri="{BB962C8B-B14F-4D97-AF65-F5344CB8AC3E}">
        <p14:creationId xmlns:p14="http://schemas.microsoft.com/office/powerpoint/2010/main" val="9575872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69)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73)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22</a:t>
            </a:fld>
            <a:endParaRPr lang="en-US"/>
          </a:p>
        </p:txBody>
      </p:sp>
    </p:spTree>
    <p:extLst>
      <p:ext uri="{BB962C8B-B14F-4D97-AF65-F5344CB8AC3E}">
        <p14:creationId xmlns:p14="http://schemas.microsoft.com/office/powerpoint/2010/main" val="304009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Wikipedia</a:t>
            </a:r>
            <a:endParaRPr lang="en-US"/>
          </a:p>
          <a:p>
            <a:endParaRPr lang="en-US">
              <a:cs typeface="Calibri"/>
            </a:endParaRPr>
          </a:p>
          <a:p>
            <a:r>
              <a:rPr lang="en-US" dirty="0">
                <a:cs typeface="Calibri"/>
              </a:rPr>
              <a:t>Looking at this painting there is a lot to digest about it. The isles before the white figure sailing into the unknown with an oarsman, shadowy area that is "The Isle of Death".  This boat is generally considered and understood to be a coffin, with doorways and structures cut into the rocks of the isle. Before getting more into the painting I would like to turn out attention to B</a:t>
            </a:r>
            <a:r>
              <a:rPr lang="en-US" dirty="0"/>
              <a:t>öcklin, the artist. He was remarked as an artist with great memory, even he himself noted how important memory was to his works. "It is often much better not to paint studies’, he told his apprentice Rudolf Schick, ‘but to try to practice one’s memory and...observe everything’." (Frank, 69) This of course was not the only thing that made his work remarkable. "Although Böcklin’s greatness was often related to his powerful memory and creative imagination, it could also be linked to his power of attention, which had been considered a mark of genius since at least the eighteenth century." (Frank, 73) A feature that not many artist are acclaimed for, though he did not like to be considered as such a popular artist. He immersed himself if the technical skills of painters in the renaissance. Böcklin was also known for his depictions of mythology in a non traditional sense. This piece is particularly ambiguous, no clear myth is at play. Is this the ferryman who lead souls to their afterlife, Charon? This is a depiction of a real island, which is not typical for myths of the Styx and Hades. ("The Art Story")</a:t>
            </a:r>
            <a:endParaRPr lang="en-US" dirty="0">
              <a:cs typeface="Calibri"/>
            </a:endParaRPr>
          </a:p>
          <a:p>
            <a:br>
              <a:rPr lang="en-US" dirty="0">
                <a:cs typeface="+mn-lt"/>
              </a:rPr>
            </a:br>
            <a:r>
              <a:rPr lang="en-US" dirty="0">
                <a:cs typeface="+mn-lt"/>
              </a:rPr>
              <a:t>This work's first three versions were called "A Quiet Place" (Wow like that one movie!), then changed it after he was commissioned for a third version. Famously, one of these paintings ended up in the hands of one of </a:t>
            </a:r>
            <a:r>
              <a:rPr lang="en-US" dirty="0"/>
              <a:t>Böcklin's admirers.... Adolf Hitler, if you've ever heard of that guy. Bocklin has not done much to explain the theme of the work himself but only suggested that it was reminiscent of a dream. This work found it's way into many German homes and with it's themes of the beauty of nature and honoring of death it is clear as to why it was so popular. One of his most popular and recognizable pieces with such a mysterious and ethereal sense to it grants Böcklin the Atypical category. </a:t>
            </a:r>
            <a:br>
              <a:rPr lang="en-US" dirty="0">
                <a:cs typeface="+mn-lt"/>
              </a:rPr>
            </a:br>
            <a:endParaRPr lang="en-US">
              <a:cs typeface="Calibri"/>
            </a:endParaRPr>
          </a:p>
        </p:txBody>
      </p:sp>
      <p:sp>
        <p:nvSpPr>
          <p:cNvPr id="4" name="Slide Number Placeholder 3"/>
          <p:cNvSpPr>
            <a:spLocks noGrp="1"/>
          </p:cNvSpPr>
          <p:nvPr>
            <p:ph type="sldNum" sz="quarter" idx="5"/>
          </p:nvPr>
        </p:nvSpPr>
        <p:spPr/>
        <p:txBody>
          <a:bodyPr/>
          <a:lstStyle/>
          <a:p>
            <a:fld id="{3F663248-4D71-4F9D-9565-7082D5F4FF3B}" type="slidenum">
              <a:t>23</a:t>
            </a:fld>
            <a:endParaRPr lang="en-US"/>
          </a:p>
        </p:txBody>
      </p:sp>
    </p:spTree>
    <p:extLst>
      <p:ext uri="{BB962C8B-B14F-4D97-AF65-F5344CB8AC3E}">
        <p14:creationId xmlns:p14="http://schemas.microsoft.com/office/powerpoint/2010/main" val="279037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Wikipedia</a:t>
            </a:r>
            <a:br>
              <a:rPr lang="en-US">
                <a:ea typeface="Calibri"/>
                <a:cs typeface="+mn-lt"/>
              </a:rPr>
            </a:br>
            <a:r>
              <a:rPr lang="en-US">
                <a:ea typeface="Calibri"/>
                <a:cs typeface="Calibri"/>
              </a:rPr>
              <a:t>When anyone looks at the painting to see the titan kneeling and devouring one of the sons that he had with the abnormal proportions and bulging eyes... It inspires fear out of anyone that looks at it. Some words that come to mind are evil, wicked, a monster. Along with it's size it makes one feel small and insignificant, like Saturn could devour you too.</a:t>
            </a:r>
            <a:r>
              <a:rPr lang="en-US" i="1">
                <a:ea typeface="Calibri"/>
                <a:cs typeface="Calibri"/>
              </a:rPr>
              <a:t> </a:t>
            </a:r>
            <a:r>
              <a:rPr lang="en-US">
                <a:ea typeface="Calibri"/>
                <a:cs typeface="Calibri"/>
              </a:rPr>
              <a:t>(Morgan, 39) Unlike the other beautiful portraits of </a:t>
            </a:r>
            <a:r>
              <a:rPr lang="en-US"/>
              <a:t>Francisco de Goya in the romanticism period, these stand out to be odd, and horrific. The fear of humanity and the realization that time devours all</a:t>
            </a:r>
            <a:r>
              <a:rPr lang="en-US">
                <a:cs typeface="+mn-lt"/>
              </a:rPr>
              <a:t>, but if this giant represents time then why does he have disproportionate arms and legs to his torso? If this titan existed he would not be supported by his legs nor arms. Was time itself brought to it's knees with his terrible act? (Morgan, 41) The more that one can learn about Goya the more one can learn about this work in particular.</a:t>
            </a:r>
            <a:br>
              <a:rPr lang="en-US">
                <a:cs typeface="+mn-lt"/>
              </a:rPr>
            </a:br>
            <a:br>
              <a:rPr lang="en-US">
                <a:cs typeface="+mn-lt"/>
              </a:rPr>
            </a:br>
            <a:r>
              <a:rPr lang="en-US">
                <a:cs typeface="+mn-lt"/>
              </a:rPr>
              <a:t>  It is no secret that these, and the other "Black Paintings" were not suppose to be public. </a:t>
            </a:r>
            <a:r>
              <a:rPr lang="en-US"/>
              <a:t>These paintings were revealed after the death of Goya painted on walls of Goya's home in Madrid. (Bender). This house was bought by Goya after his wife died and the Napoleonic wars raged on, while this is important information it is not the most vital piece of information.</a:t>
            </a:r>
            <a:br>
              <a:rPr lang="en-US">
                <a:cs typeface="+mn-lt"/>
              </a:rPr>
            </a:br>
            <a:r>
              <a:rPr lang="en-US"/>
              <a:t>"Goya and his wife, Josefa, had numerous children - between five and twenty: the exact number is unknown. Only one boy, Javier, survived beyond childhood. In Goya's letters to Martin </a:t>
            </a:r>
            <a:r>
              <a:rPr lang="en-US" err="1"/>
              <a:t>Zapater</a:t>
            </a:r>
            <a:r>
              <a:rPr lang="en-US"/>
              <a:t>, his friend from their school days in Saragossa, he often comments on Josefa's pregnancies, her illnesses, her many miscarriages.</a:t>
            </a:r>
            <a:r>
              <a:rPr lang="en-US">
                <a:cs typeface="+mn-lt"/>
              </a:rPr>
              <a:t>" (Morgan, 40) Within his solitude it is clear that he reflected upon this, perhaps even wallowed in this part of his life. Has this inspired the cannibalistic god? The sadness of lost sons and daughters, however this is not the only theory. "</a:t>
            </a:r>
            <a:endParaRPr lang="en-US">
              <a:cs typeface="Calibri"/>
            </a:endParaRPr>
          </a:p>
          <a:p>
            <a:endParaRPr lang="en-US"/>
          </a:p>
          <a:p>
            <a:r>
              <a:rPr lang="en-US"/>
              <a:t>Shortly before he began the Black Paintings, Goya survived a near fatal illness... Did Goya, sick, deaf, in his seventies, paint his lonely terror of his own mortality through his Saturn?" (Morgan, 40) All the questions and meanings behind this work remain a mystery only to be left to speculation. For this I give Goya the Atypical stamp of approval.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F663248-4D71-4F9D-9565-7082D5F4FF3B}" type="slidenum">
              <a:t>24</a:t>
            </a:fld>
            <a:endParaRPr lang="en-US"/>
          </a:p>
        </p:txBody>
      </p:sp>
    </p:spTree>
    <p:extLst>
      <p:ext uri="{BB962C8B-B14F-4D97-AF65-F5344CB8AC3E}">
        <p14:creationId xmlns:p14="http://schemas.microsoft.com/office/powerpoint/2010/main" val="4165442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Wikipedia</a:t>
            </a:r>
            <a:br>
              <a:rPr lang="en-US">
                <a:ea typeface="Calibri"/>
                <a:cs typeface="+mn-lt"/>
              </a:rPr>
            </a:br>
            <a:r>
              <a:rPr lang="en-US">
                <a:ea typeface="Calibri"/>
                <a:cs typeface="Calibri"/>
              </a:rPr>
              <a:t>When anyone looks at the painting to see the titan kneeling and devouring one of the sons that he had with the abnormal proportions and bulging eyes... It inspires fear out of anyone that looks at it. Some words that come to mind are evil, wicked, a monster. Along with it's size it makes one feel small and insignificant, like Saturn could devour you too.</a:t>
            </a:r>
            <a:r>
              <a:rPr lang="en-US" i="1">
                <a:ea typeface="Calibri"/>
                <a:cs typeface="Calibri"/>
              </a:rPr>
              <a:t> </a:t>
            </a:r>
            <a:r>
              <a:rPr lang="en-US">
                <a:ea typeface="Calibri"/>
                <a:cs typeface="Calibri"/>
              </a:rPr>
              <a:t>(Morgan, 39) Unlike the other beautiful portraits of </a:t>
            </a:r>
            <a:r>
              <a:rPr lang="en-US"/>
              <a:t>Francisco de Goya in the romanticism period, these stand out to be odd, and horrific. The fear of humanity and the realization that time devours all</a:t>
            </a:r>
            <a:r>
              <a:rPr lang="en-US">
                <a:cs typeface="+mn-lt"/>
              </a:rPr>
              <a:t>, but if this giant represents time then why does he have disproportionate arms and legs to his torso? If this titan existed he would not be supported by his legs nor arms. Was time itself brought to it's knees with his terrible act? (Morgan, 41) The more that one can learn about Goya the more one can learn about this work in particular.</a:t>
            </a:r>
            <a:br>
              <a:rPr lang="en-US">
                <a:cs typeface="+mn-lt"/>
              </a:rPr>
            </a:br>
            <a:br>
              <a:rPr lang="en-US">
                <a:cs typeface="+mn-lt"/>
              </a:rPr>
            </a:br>
            <a:r>
              <a:rPr lang="en-US">
                <a:cs typeface="+mn-lt"/>
              </a:rPr>
              <a:t>  It is no secret that these, and the other "Black Paintings" were not suppose to be public. </a:t>
            </a:r>
            <a:r>
              <a:rPr lang="en-US"/>
              <a:t>These paintings were revealed after the death of Goya painted on walls of Goya's home in Madrid. (Bender). This house was bought by Goya after his wife died and the Napoleonic wars raged on, while this is important information it is not the most vital piece of information.</a:t>
            </a:r>
            <a:br>
              <a:rPr lang="en-US">
                <a:cs typeface="+mn-lt"/>
              </a:rPr>
            </a:br>
            <a:r>
              <a:rPr lang="en-US"/>
              <a:t>"Goya and his wife, Josefa, had numerous children - between five and twenty: the exact number is unknown. Only one boy, Javier, survived beyond childhood. In Goya's letters to Martin </a:t>
            </a:r>
            <a:r>
              <a:rPr lang="en-US" err="1"/>
              <a:t>Zapater</a:t>
            </a:r>
            <a:r>
              <a:rPr lang="en-US"/>
              <a:t>, his friend from their school days in Saragossa, he often comments on Josefa's pregnancies, her illnesses, her many miscarriages.</a:t>
            </a:r>
            <a:r>
              <a:rPr lang="en-US">
                <a:cs typeface="+mn-lt"/>
              </a:rPr>
              <a:t>" (Morgan, 40) Within his solitude it is clear that he reflected upon this, perhaps even wallowed in this part of his life. Has this inspired the cannibalistic god? The sadness of lost sons and daughters, however this is not the only theory. "</a:t>
            </a:r>
            <a:endParaRPr lang="en-US">
              <a:cs typeface="Calibri"/>
            </a:endParaRPr>
          </a:p>
          <a:p>
            <a:endParaRPr lang="en-US"/>
          </a:p>
          <a:p>
            <a:r>
              <a:rPr lang="en-US"/>
              <a:t>Shortly before he began the Black Paintings, Goya survived a near fatal illness... Did Goya, sick, deaf, in his seventies, paint his lonely terror of his own mortality through his Saturn?" (Morgan, 40) All the questions and meanings behind this work remain a mystery only to be left to speculation. For this I give Goya the Atypical stamp of approval.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F663248-4D71-4F9D-9565-7082D5F4FF3B}" type="slidenum">
              <a:t>25</a:t>
            </a:fld>
            <a:endParaRPr lang="en-US"/>
          </a:p>
        </p:txBody>
      </p:sp>
    </p:spTree>
    <p:extLst>
      <p:ext uri="{BB962C8B-B14F-4D97-AF65-F5344CB8AC3E}">
        <p14:creationId xmlns:p14="http://schemas.microsoft.com/office/powerpoint/2010/main" val="147992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Wikipedia</a:t>
            </a:r>
            <a:br>
              <a:rPr lang="en-US">
                <a:ea typeface="Calibri"/>
                <a:cs typeface="+mn-lt"/>
              </a:rPr>
            </a:br>
            <a:r>
              <a:rPr lang="en-US">
                <a:ea typeface="Calibri"/>
                <a:cs typeface="Calibri"/>
              </a:rPr>
              <a:t>When anyone looks at the painting to see the titan kneeling and devouring one of the sons that he had with the abnormal proportions and bulging eyes... It inspires fear out of anyone that looks at it. Some words that come to mind are evil, wicked, a monster. Along with it's size it makes one feel small and insignificant, like Saturn could devour you too.</a:t>
            </a:r>
            <a:r>
              <a:rPr lang="en-US" i="1">
                <a:ea typeface="Calibri"/>
                <a:cs typeface="Calibri"/>
              </a:rPr>
              <a:t> </a:t>
            </a:r>
            <a:r>
              <a:rPr lang="en-US">
                <a:ea typeface="Calibri"/>
                <a:cs typeface="Calibri"/>
              </a:rPr>
              <a:t>(Morgan, 39) Unlike the other beautiful portraits of </a:t>
            </a:r>
            <a:r>
              <a:rPr lang="en-US"/>
              <a:t>Francisco de Goya in the romanticism period, these stand out to be odd, and horrific. The fear of humanity and the realization that time devours all</a:t>
            </a:r>
            <a:r>
              <a:rPr lang="en-US">
                <a:cs typeface="+mn-lt"/>
              </a:rPr>
              <a:t>, but if this giant represents time then why does he have disproportionate arms and legs to his torso? If this titan existed he would not be supported by his legs nor arms. Was time itself brought to it's knees with his terrible act? (Morgan, 41) The more that one can learn about Goya the more one can learn about this work in particular.</a:t>
            </a:r>
            <a:br>
              <a:rPr lang="en-US">
                <a:cs typeface="+mn-lt"/>
              </a:rPr>
            </a:br>
            <a:br>
              <a:rPr lang="en-US">
                <a:cs typeface="+mn-lt"/>
              </a:rPr>
            </a:br>
            <a:r>
              <a:rPr lang="en-US">
                <a:cs typeface="+mn-lt"/>
              </a:rPr>
              <a:t>  It is no secret that these, and the other "Black Paintings" were not suppose to be public. </a:t>
            </a:r>
            <a:r>
              <a:rPr lang="en-US"/>
              <a:t>These paintings were revealed after the death of Goya painted on walls of Goya's home in Madrid. (Bender). This house was bought by Goya after his wife died and the Napoleonic wars raged on, while this is important information it is not the most vital piece of information.</a:t>
            </a:r>
            <a:br>
              <a:rPr lang="en-US">
                <a:cs typeface="+mn-lt"/>
              </a:rPr>
            </a:br>
            <a:r>
              <a:rPr lang="en-US"/>
              <a:t>"Goya and his wife, Josefa, had numerous children - between five and twenty: the exact number is unknown. Only one boy, Javier, survived beyond childhood. In Goya's letters to Martin </a:t>
            </a:r>
            <a:r>
              <a:rPr lang="en-US" err="1"/>
              <a:t>Zapater</a:t>
            </a:r>
            <a:r>
              <a:rPr lang="en-US"/>
              <a:t>, his friend from their school days in Saragossa, he often comments on Josefa's pregnancies, her illnesses, her many miscarriages.</a:t>
            </a:r>
            <a:r>
              <a:rPr lang="en-US">
                <a:cs typeface="+mn-lt"/>
              </a:rPr>
              <a:t>" (Morgan, 40) Within his solitude it is clear that he reflected upon this, perhaps even wallowed in this part of his life. Has this inspired the cannibalistic god? The sadness of lost sons and daughters, however this is not the only theory. "</a:t>
            </a:r>
            <a:endParaRPr lang="en-US">
              <a:cs typeface="Calibri"/>
            </a:endParaRPr>
          </a:p>
          <a:p>
            <a:endParaRPr lang="en-US"/>
          </a:p>
          <a:p>
            <a:r>
              <a:rPr lang="en-US"/>
              <a:t>Shortly before he began the Black Paintings, Goya survived a near fatal illness... Did Goya, sick, deaf, in his seventies, paint his lonely terror of his own mortality through his Saturn?" (Morgan, 40) All the questions and meanings behind this work remain a mystery only to be left to speculation. For this I give Goya the Atypical stamp of approval.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F663248-4D71-4F9D-9565-7082D5F4FF3B}" type="slidenum">
              <a:t>26</a:t>
            </a:fld>
            <a:endParaRPr lang="en-US"/>
          </a:p>
        </p:txBody>
      </p:sp>
    </p:spTree>
    <p:extLst>
      <p:ext uri="{BB962C8B-B14F-4D97-AF65-F5344CB8AC3E}">
        <p14:creationId xmlns:p14="http://schemas.microsoft.com/office/powerpoint/2010/main" val="3483917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Wikipedia</a:t>
            </a:r>
            <a:br>
              <a:rPr lang="en-US">
                <a:ea typeface="Calibri"/>
                <a:cs typeface="+mn-lt"/>
              </a:rPr>
            </a:br>
            <a:r>
              <a:rPr lang="en-US">
                <a:ea typeface="Calibri"/>
                <a:cs typeface="Calibri"/>
              </a:rPr>
              <a:t>When anyone looks at the painting to see the titan kneeling and devouring one of the sons that he had with the abnormal proportions and bulging eyes... It inspires fear out of anyone that looks at it. Some words that come to mind are evil, wicked, a monster. Along with it's size it makes one feel small and insignificant, like Saturn could devour you too.</a:t>
            </a:r>
            <a:r>
              <a:rPr lang="en-US" i="1">
                <a:ea typeface="Calibri"/>
                <a:cs typeface="Calibri"/>
              </a:rPr>
              <a:t> </a:t>
            </a:r>
            <a:r>
              <a:rPr lang="en-US">
                <a:ea typeface="Calibri"/>
                <a:cs typeface="Calibri"/>
              </a:rPr>
              <a:t>(Morgan, 39) Unlike the other beautiful portraits of </a:t>
            </a:r>
            <a:r>
              <a:rPr lang="en-US"/>
              <a:t>Francisco de Goya in the romanticism period, these stand out to be odd, and horrific. The fear of humanity and the realization that time devours all</a:t>
            </a:r>
            <a:r>
              <a:rPr lang="en-US">
                <a:cs typeface="+mn-lt"/>
              </a:rPr>
              <a:t>, but if this giant represents time then why does he have disproportionate arms and legs to his torso? If this titan existed he would not be supported by his legs nor arms. Was time itself brought to it's knees with his terrible act? (Morgan, 41) The more that one can learn about Goya the more one can learn about this work in particular.</a:t>
            </a:r>
            <a:br>
              <a:rPr lang="en-US">
                <a:cs typeface="+mn-lt"/>
              </a:rPr>
            </a:br>
            <a:br>
              <a:rPr lang="en-US">
                <a:cs typeface="+mn-lt"/>
              </a:rPr>
            </a:br>
            <a:r>
              <a:rPr lang="en-US">
                <a:cs typeface="+mn-lt"/>
              </a:rPr>
              <a:t>  It is no secret that these, and the other "Black Paintings" were not suppose to be public. </a:t>
            </a:r>
            <a:r>
              <a:rPr lang="en-US"/>
              <a:t>These paintings were revealed after the death of Goya painted on walls of Goya's home in Madrid. (Bender). This house was bought by Goya after his wife died and the Napoleonic wars raged on, while this is important information it is not the most vital piece of information.</a:t>
            </a:r>
            <a:br>
              <a:rPr lang="en-US">
                <a:cs typeface="+mn-lt"/>
              </a:rPr>
            </a:br>
            <a:r>
              <a:rPr lang="en-US"/>
              <a:t>"Goya and his wife, Josefa, had numerous children - between five and twenty: the exact number is unknown. Only one boy, Javier, survived beyond childhood. In Goya's letters to Martin </a:t>
            </a:r>
            <a:r>
              <a:rPr lang="en-US" err="1"/>
              <a:t>Zapater</a:t>
            </a:r>
            <a:r>
              <a:rPr lang="en-US"/>
              <a:t>, his friend from their school days in Saragossa, he often comments on Josefa's pregnancies, her illnesses, her many miscarriages.</a:t>
            </a:r>
            <a:r>
              <a:rPr lang="en-US">
                <a:cs typeface="+mn-lt"/>
              </a:rPr>
              <a:t>" (Morgan, 40) Within his solitude it is clear that he reflected upon this, perhaps even wallowed in this part of his life. Has this inspired the cannibalistic god? The sadness of lost sons and daughters, however this is not the only theory. "</a:t>
            </a:r>
            <a:endParaRPr lang="en-US">
              <a:cs typeface="Calibri"/>
            </a:endParaRPr>
          </a:p>
          <a:p>
            <a:endParaRPr lang="en-US"/>
          </a:p>
          <a:p>
            <a:r>
              <a:rPr lang="en-US"/>
              <a:t>Shortly before he began the Black Paintings, Goya survived a near fatal illness... Did Goya, sick, deaf, in his seventies, paint his lonely terror of his own mortality through his Saturn?" (Morgan, 40) All the questions and meanings behind this work remain a mystery only to be left to speculation. For this I give Goya the Atypical stamp of approval.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F663248-4D71-4F9D-9565-7082D5F4FF3B}" type="slidenum">
              <a:t>27</a:t>
            </a:fld>
            <a:endParaRPr lang="en-US"/>
          </a:p>
        </p:txBody>
      </p:sp>
    </p:spTree>
    <p:extLst>
      <p:ext uri="{BB962C8B-B14F-4D97-AF65-F5344CB8AC3E}">
        <p14:creationId xmlns:p14="http://schemas.microsoft.com/office/powerpoint/2010/main" val="2137320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Wikipedia</a:t>
            </a:r>
            <a:br>
              <a:rPr lang="en-US">
                <a:ea typeface="Calibri"/>
                <a:cs typeface="+mn-lt"/>
              </a:rPr>
            </a:br>
            <a:r>
              <a:rPr lang="en-US">
                <a:ea typeface="Calibri"/>
                <a:cs typeface="Calibri"/>
              </a:rPr>
              <a:t>When anyone looks at the painting to see the titan kneeling and devouring one of the sons that he had with the abnormal proportions and bulging eyes... It inspires fear out of anyone that looks at it. Some words that come to mind are evil, wicked, a monster. Along with it's size it makes one feel small and insignificant, like Saturn could devour you too.</a:t>
            </a:r>
            <a:r>
              <a:rPr lang="en-US" i="1">
                <a:ea typeface="Calibri"/>
                <a:cs typeface="Calibri"/>
              </a:rPr>
              <a:t> </a:t>
            </a:r>
            <a:r>
              <a:rPr lang="en-US">
                <a:ea typeface="Calibri"/>
                <a:cs typeface="Calibri"/>
              </a:rPr>
              <a:t>(Morgan, 39) Unlike the other beautiful portraits of </a:t>
            </a:r>
            <a:r>
              <a:rPr lang="en-US"/>
              <a:t>Francisco de Goya in the romanticism period, these stand out to be odd, and horrific. The fear of humanity and the realization that time devours all</a:t>
            </a:r>
            <a:r>
              <a:rPr lang="en-US">
                <a:cs typeface="+mn-lt"/>
              </a:rPr>
              <a:t>, but if this giant represents time then why does he have disproportionate arms and legs to his torso? If this titan existed he would not be supported by his legs nor arms. Was time itself brought to it's knees with his terrible act? (Morgan, 41) The more that one can learn about Goya the more one can learn about this work in particular.</a:t>
            </a:r>
            <a:br>
              <a:rPr lang="en-US">
                <a:cs typeface="+mn-lt"/>
              </a:rPr>
            </a:br>
            <a:br>
              <a:rPr lang="en-US">
                <a:cs typeface="+mn-lt"/>
              </a:rPr>
            </a:br>
            <a:r>
              <a:rPr lang="en-US">
                <a:cs typeface="+mn-lt"/>
              </a:rPr>
              <a:t>  It is no secret that these, and the other "Black Paintings" were not suppose to be public. </a:t>
            </a:r>
            <a:r>
              <a:rPr lang="en-US"/>
              <a:t>These paintings were revealed after the death of Goya painted on walls of Goya's home in Madrid. (Bender). This house was bought by Goya after his wife died and the Napoleonic wars raged on, while this is important information it is not the most vital piece of information.</a:t>
            </a:r>
            <a:br>
              <a:rPr lang="en-US">
                <a:cs typeface="+mn-lt"/>
              </a:rPr>
            </a:br>
            <a:r>
              <a:rPr lang="en-US"/>
              <a:t>"Goya and his wife, Josefa, had numerous children - between five and twenty: the exact number is unknown. Only one boy, Javier, survived beyond childhood. In Goya's letters to Martin </a:t>
            </a:r>
            <a:r>
              <a:rPr lang="en-US" err="1"/>
              <a:t>Zapater</a:t>
            </a:r>
            <a:r>
              <a:rPr lang="en-US"/>
              <a:t>, his friend from their school days in Saragossa, he often comments on Josefa's pregnancies, her illnesses, her many miscarriages.</a:t>
            </a:r>
            <a:r>
              <a:rPr lang="en-US">
                <a:cs typeface="+mn-lt"/>
              </a:rPr>
              <a:t>" (Morgan, 40) Within his solitude it is clear that he reflected upon this, perhaps even wallowed in this part of his life. Has this inspired the cannibalistic god? The sadness of lost sons and daughters, however this is not the only theory. "</a:t>
            </a:r>
            <a:endParaRPr lang="en-US">
              <a:cs typeface="Calibri"/>
            </a:endParaRPr>
          </a:p>
          <a:p>
            <a:endParaRPr lang="en-US"/>
          </a:p>
          <a:p>
            <a:r>
              <a:rPr lang="en-US"/>
              <a:t>Shortly before he began the Black Paintings, Goya survived a near fatal illness... Did Goya, sick, deaf, in his seventies, paint his lonely terror of his own mortality through his Saturn?" (Morgan, 40) All the questions and meanings behind this work remain a mystery only to be left to speculation. For this I give Goya the Atypical stamp of approval.</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3F663248-4D71-4F9D-9565-7082D5F4FF3B}" type="slidenum">
              <a:t>28</a:t>
            </a:fld>
            <a:endParaRPr lang="en-US"/>
          </a:p>
        </p:txBody>
      </p:sp>
    </p:spTree>
    <p:extLst>
      <p:ext uri="{BB962C8B-B14F-4D97-AF65-F5344CB8AC3E}">
        <p14:creationId xmlns:p14="http://schemas.microsoft.com/office/powerpoint/2010/main" val="3575683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hlinkClick r:id="rId3"/>
              </a:rPr>
              <a:t>Saturn, Ruben</a:t>
            </a:r>
            <a:r>
              <a:rPr lang="en-US">
                <a:cs typeface="+mn-lt"/>
              </a:rPr>
              <a:t> and </a:t>
            </a:r>
            <a:r>
              <a:rPr lang="en-US">
                <a:cs typeface="+mn-lt"/>
                <a:hlinkClick r:id="rId4"/>
              </a:rPr>
              <a:t>Saturn Devouring one of his Sons, Goya</a:t>
            </a:r>
            <a:br>
              <a:rPr lang="en-US">
                <a:cs typeface="+mn-lt"/>
              </a:rPr>
            </a:br>
            <a:br>
              <a:rPr lang="en-US">
                <a:cs typeface="+mn-lt"/>
              </a:rPr>
            </a:br>
            <a:r>
              <a:rPr lang="en-US"/>
              <a:t>It is said that Goya was inspired by this piece particularly, Saturn by Ruben. The giant devouring one of his own sons with the moody background and three stars overhead. Both artworks are in a way comedic and in all ways morbid.</a:t>
            </a:r>
            <a:br>
              <a:rPr lang="en-US">
                <a:cs typeface="+mn-lt"/>
              </a:rPr>
            </a:br>
            <a:r>
              <a:rPr lang="en-US"/>
              <a:t>To compare, Ruben's Saturn is less monstrous literally. Looking at the titan he is biting into his son with more grace. No sympathy is present but with the comparison to Goya's it seems like it is. Saturn grasp onto his staff and sits, getting the job done. His son screams in agony all the same. Goya's on the other hand is a wide-eyed monster that bears only some resemblance to a human. The blood of his son drips onto his hands and the son's head is not present. He can struggle no longer. As dead as he is, Saturn keeps feasting. With the way he looks, you very well may be next.</a:t>
            </a: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29</a:t>
            </a:fld>
            <a:endParaRPr lang="en-US"/>
          </a:p>
        </p:txBody>
      </p:sp>
    </p:spTree>
    <p:extLst>
      <p:ext uri="{BB962C8B-B14F-4D97-AF65-F5344CB8AC3E}">
        <p14:creationId xmlns:p14="http://schemas.microsoft.com/office/powerpoint/2010/main" val="101772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https://artvee.com/dl/eifersucht-ii-jealousy-ii/</a:t>
            </a:r>
            <a:endParaRPr lang="en-US">
              <a:cs typeface="Calibri"/>
            </a:endParaRPr>
          </a:p>
          <a:p>
            <a:br>
              <a:rPr lang="en-US">
                <a:ea typeface="Calibri"/>
                <a:cs typeface="+mn-lt"/>
              </a:rPr>
            </a:br>
            <a:r>
              <a:rPr lang="en-US">
                <a:ea typeface="Calibri"/>
                <a:cs typeface="Calibri"/>
              </a:rPr>
              <a:t>Jealousy II one of a series of works all under the title "Jealousy". Each of these works depict a nude woman and a man sharing a loving gaze and small touch while a man stares at the viewer with abstract ink scribbles behind him. Other works are painted, some being more works in ink, but this one speaks to me because of its overall look. This work has many variants, always of two suitors and one woman who is nude. The suitor of the foreground- Suitor A- has a livid expression with the overbearing black ink behind him taking up a large amount of the canvas. The pair in the background are obviously very absorbed with one another. In other iterations of this work the two in the background are depicted to be Adam and Eve, Eve a temptress who is always bare to the figure. A strange thing about this work is the figure in the foreground who I've purposefully forgone talking about. This is </a:t>
            </a:r>
            <a:r>
              <a:rPr lang="en-US" err="1"/>
              <a:t>Stainislaw</a:t>
            </a:r>
            <a:r>
              <a:rPr lang="en-US"/>
              <a:t> Przybyszewski, a close friend of Munch's. His likeness is captured with his recognizable beard. It is known that Munch had affections for his wife, and painted her in the year of their marriage. Is this Przybyszewski's jealousy of his wife and Munch's affections, or maybe this is a future that Munch wished he had with her? (“Edvard Munch Biography”)</a:t>
            </a:r>
            <a:br>
              <a:rPr lang="en-US">
                <a:ea typeface="Calibri"/>
                <a:cs typeface="+mn-lt"/>
              </a:rPr>
            </a:br>
            <a:br>
              <a:rPr lang="en-US">
                <a:cs typeface="+mn-lt"/>
              </a:rPr>
            </a:br>
            <a:r>
              <a:rPr lang="en-US"/>
              <a:t>This artist fits within this category of atypical for his Bohemians’ values, and generally his unique expression of the human condition in his work. In his life, he saw both his mother at the age of five and sister at the age of thirteen die of tuberculosis. These events have been theorized to shape Munch as not only a person, but as a artist as well. After all, Munch himself barely survived as a child from tuberculosis. His father held "dogmatic, fervent religious beliefs" which he rebelled against as he was raised, clearly effecting the young man as well. Munch is said to be one of the most effective artist who expressed the human experience and the human psyche in his time, making waves with his pieces "The Scream" and "The Sickly Child" which both have much more information on their own. (“Edvard Munch Biography”)</a:t>
            </a:r>
            <a:br>
              <a:rPr lang="en-US">
                <a:ea typeface="Calibri"/>
                <a:cs typeface="+mn-lt"/>
              </a:rPr>
            </a:br>
            <a:br>
              <a:rPr lang="en-US">
                <a:ea typeface="Calibri"/>
                <a:cs typeface="+mn-lt"/>
              </a:rPr>
            </a:br>
            <a:r>
              <a:rPr lang="en-US">
                <a:ea typeface="Calibri"/>
                <a:cs typeface="+mn-lt"/>
              </a:rPr>
              <a:t>While Munch is one of the most renowned artist who sits in the Mad artist myth, there is no denying that it had </a:t>
            </a:r>
            <a:r>
              <a:rPr lang="en-US" i="1">
                <a:ea typeface="Calibri"/>
                <a:cs typeface="+mn-lt"/>
              </a:rPr>
              <a:t>some </a:t>
            </a:r>
            <a:r>
              <a:rPr lang="en-US">
                <a:ea typeface="Calibri"/>
                <a:cs typeface="+mn-lt"/>
              </a:rPr>
              <a:t>influence on his work. Despite this, his portrayal of these feelings and overwhelming emotions within his art set him apart from other artist within the symbolism movement. Edvard Munch receives the atypical stamp of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5</a:t>
            </a:fld>
            <a:endParaRPr lang="en-US"/>
          </a:p>
        </p:txBody>
      </p:sp>
    </p:spTree>
    <p:extLst>
      <p:ext uri="{BB962C8B-B14F-4D97-AF65-F5344CB8AC3E}">
        <p14:creationId xmlns:p14="http://schemas.microsoft.com/office/powerpoint/2010/main" val="2929089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https://artvee.com/dl/eifersucht-ii-jealousy-ii/</a:t>
            </a:r>
            <a:endParaRPr lang="en-US">
              <a:cs typeface="Calibri"/>
            </a:endParaRPr>
          </a:p>
          <a:p>
            <a:br>
              <a:rPr lang="en-US">
                <a:ea typeface="Calibri"/>
                <a:cs typeface="+mn-lt"/>
              </a:rPr>
            </a:br>
            <a:r>
              <a:rPr lang="en-US">
                <a:ea typeface="Calibri"/>
                <a:cs typeface="Calibri"/>
              </a:rPr>
              <a:t>Jealousy II one of a series of works all under the title "Jealousy". Each of these works depict a nude woman and a man sharing a loving gaze and small touch while a man stares at the viewer with abstract ink scribbles behind him. Other works are painted, some being more works in ink, but this one speaks to me because of its overall look. This work has many variants, always of two suitors and one woman who is nude. The suitor of the foreground- Suitor A- has a livid expression with the overbearing black ink behind him taking up a large amount of the canvas. The pair in the background are obviously very absorbed with one another. In other iterations of this work the two in the background are depicted to be Adam and Eve, Eve a temptress who is always bare to the figure. A strange thing about this work is the figure in the foreground who I've purposefully forgone talking about. This is </a:t>
            </a:r>
            <a:r>
              <a:rPr lang="en-US" err="1"/>
              <a:t>Stainislaw</a:t>
            </a:r>
            <a:r>
              <a:rPr lang="en-US"/>
              <a:t> Przybyszewski, a close friend of Munch's. His likeness is captured with his recognizable beard. It is known that Munch had affections for his wife, and painted her in the year of their marriage. Is this Przybyszewski's jealousy of his wife and Munch's affections, or maybe this is a future that Munch wished he had with her? (“Edvard Munch Biography”)</a:t>
            </a:r>
            <a:br>
              <a:rPr lang="en-US">
                <a:ea typeface="Calibri"/>
                <a:cs typeface="+mn-lt"/>
              </a:rPr>
            </a:br>
            <a:br>
              <a:rPr lang="en-US">
                <a:cs typeface="+mn-lt"/>
              </a:rPr>
            </a:br>
            <a:r>
              <a:rPr lang="en-US"/>
              <a:t>This artist fits within this category of atypical for his Bohemians’ values, and generally his unique expression of the human condition in his work. In his life, he saw both his mother at the age of five and sister at the age of thirteen die of tuberculosis. These events have been theorized to shape Munch as not only a person, but as a artist as well. After all, Munch himself barely survived as a child from tuberculosis. His father held "dogmatic, fervent religious beliefs" which he rebelled against as he was raised, clearly effecting the young man as well. Munch is said to be one of the most effective artist who expressed the human experience and the human psyche in his time, making waves with his pieces "The Scream" and "The Sickly Child" which both have much more information on their own. (“Edvard Munch Biography”)</a:t>
            </a:r>
            <a:br>
              <a:rPr lang="en-US">
                <a:ea typeface="Calibri"/>
                <a:cs typeface="+mn-lt"/>
              </a:rPr>
            </a:br>
            <a:br>
              <a:rPr lang="en-US">
                <a:ea typeface="Calibri"/>
                <a:cs typeface="+mn-lt"/>
              </a:rPr>
            </a:br>
            <a:r>
              <a:rPr lang="en-US">
                <a:ea typeface="Calibri"/>
                <a:cs typeface="+mn-lt"/>
              </a:rPr>
              <a:t>While Munch is one of the most renowned artist who sits in the Mad artist myth, there is no denying that it had </a:t>
            </a:r>
            <a:r>
              <a:rPr lang="en-US" i="1">
                <a:ea typeface="Calibri"/>
                <a:cs typeface="+mn-lt"/>
              </a:rPr>
              <a:t>some </a:t>
            </a:r>
            <a:r>
              <a:rPr lang="en-US">
                <a:ea typeface="Calibri"/>
                <a:cs typeface="+mn-lt"/>
              </a:rPr>
              <a:t>influence on his work. Despite this, his portrayal of these feelings and overwhelming emotions within his art set him apart from other artist within the symbolism movement. Edvard Munch receives the atypical stamp of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6</a:t>
            </a:fld>
            <a:endParaRPr lang="en-US"/>
          </a:p>
        </p:txBody>
      </p:sp>
    </p:spTree>
    <p:extLst>
      <p:ext uri="{BB962C8B-B14F-4D97-AF65-F5344CB8AC3E}">
        <p14:creationId xmlns:p14="http://schemas.microsoft.com/office/powerpoint/2010/main" val="3179125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https://artvee.com/dl/eifersucht-ii-jealousy-ii/</a:t>
            </a:r>
            <a:endParaRPr lang="en-US">
              <a:cs typeface="Calibri"/>
            </a:endParaRPr>
          </a:p>
          <a:p>
            <a:br>
              <a:rPr lang="en-US">
                <a:ea typeface="Calibri"/>
                <a:cs typeface="+mn-lt"/>
              </a:rPr>
            </a:br>
            <a:r>
              <a:rPr lang="en-US">
                <a:ea typeface="Calibri"/>
                <a:cs typeface="Calibri"/>
              </a:rPr>
              <a:t>Jealousy II one of a series of works all under the title "Jealousy". Each of these works depict a nude woman and a man sharing a loving gaze and small touch while a man stares at the viewer with abstract ink scribbles behind him. Other works are painted, some being more works in ink, but this one speaks to me because of its overall look. This work has many variants, always of two suitors and one woman who is nude. The suitor of the foreground- Suitor A- has a livid expression with the overbearing black ink behind him taking up a large amount of the canvas. The pair in the background are obviously very absorbed with one another. In other iterations of this work the two in the background are depicted to be Adam and Eve, Eve a temptress who is always bare to the figure. A strange thing about this work is the figure in the foreground who I've purposefully forgone talking about. This is </a:t>
            </a:r>
            <a:r>
              <a:rPr lang="en-US" err="1"/>
              <a:t>Stainislaw</a:t>
            </a:r>
            <a:r>
              <a:rPr lang="en-US"/>
              <a:t> Przybyszewski, a close friend of Munch's. His likeness is captured with his recognizable beard. It is known that Munch had affections for his wife, and painted her in the year of their marriage. Is this Przybyszewski's jealousy of his wife and Munch's affections, or maybe this is a future that Munch wished he had with her? (“Edvard Munch Biography”)</a:t>
            </a:r>
            <a:br>
              <a:rPr lang="en-US">
                <a:ea typeface="Calibri"/>
                <a:cs typeface="+mn-lt"/>
              </a:rPr>
            </a:br>
            <a:br>
              <a:rPr lang="en-US">
                <a:cs typeface="+mn-lt"/>
              </a:rPr>
            </a:br>
            <a:r>
              <a:rPr lang="en-US"/>
              <a:t>This artist fits within this category of atypical for his Bohemians’ values, and generally his unique expression of the human condition in his work. In his life, he saw both his mother at the age of five and sister at the age of thirteen die of tuberculosis. These events have been theorized to shape Munch as not only a person, but as a artist as well. After all, Munch himself barely survived as a child from tuberculosis. His father held "dogmatic, fervent religious beliefs" which he rebelled against as he was raised, clearly effecting the young man as well. Munch is said to be one of the most effective artist who expressed the human experience and the human psyche in his time, making waves with his pieces "The Scream" and "The Sickly Child" which both have much more information on their own. (“Edvard Munch Biography”)</a:t>
            </a:r>
            <a:br>
              <a:rPr lang="en-US">
                <a:ea typeface="Calibri"/>
                <a:cs typeface="+mn-lt"/>
              </a:rPr>
            </a:br>
            <a:br>
              <a:rPr lang="en-US">
                <a:ea typeface="Calibri"/>
                <a:cs typeface="+mn-lt"/>
              </a:rPr>
            </a:br>
            <a:r>
              <a:rPr lang="en-US">
                <a:ea typeface="Calibri"/>
                <a:cs typeface="+mn-lt"/>
              </a:rPr>
              <a:t>While Munch is one of the most renowned artist who sits in the Mad artist myth, there is no denying that it had </a:t>
            </a:r>
            <a:r>
              <a:rPr lang="en-US" i="1">
                <a:ea typeface="Calibri"/>
                <a:cs typeface="+mn-lt"/>
              </a:rPr>
              <a:t>some </a:t>
            </a:r>
            <a:r>
              <a:rPr lang="en-US">
                <a:ea typeface="Calibri"/>
                <a:cs typeface="+mn-lt"/>
              </a:rPr>
              <a:t>influence on his work. Despite this, his portrayal of these feelings and overwhelming emotions within his art set him apart from other artist within the symbolism movement. Edvard Munch receives the atypical stamp of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7</a:t>
            </a:fld>
            <a:endParaRPr lang="en-US"/>
          </a:p>
        </p:txBody>
      </p:sp>
    </p:spTree>
    <p:extLst>
      <p:ext uri="{BB962C8B-B14F-4D97-AF65-F5344CB8AC3E}">
        <p14:creationId xmlns:p14="http://schemas.microsoft.com/office/powerpoint/2010/main" val="1542660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mn-lt"/>
                <a:hlinkClick r:id="rId3"/>
              </a:rPr>
              <a:t>https://www.edvardmunch.org/jealousy.jsp#google_vignette</a:t>
            </a:r>
            <a:r>
              <a:rPr lang="en-US">
                <a:ea typeface="Calibri"/>
                <a:cs typeface="+mn-lt"/>
              </a:rPr>
              <a:t> and </a:t>
            </a:r>
            <a:r>
              <a:rPr lang="en-US">
                <a:ea typeface="Calibri"/>
                <a:cs typeface="+mn-lt"/>
                <a:hlinkClick r:id="rId4"/>
              </a:rPr>
              <a:t>https://galleryintell.com/edvard-munch-screams/phoca_thumb_l_13_1896_jealousy_832_600/</a:t>
            </a:r>
            <a:endParaRPr lang="en-US">
              <a:ea typeface="Calibri"/>
              <a:cs typeface="+mn-lt"/>
            </a:endParaRPr>
          </a:p>
        </p:txBody>
      </p:sp>
      <p:sp>
        <p:nvSpPr>
          <p:cNvPr id="4" name="Slide Number Placeholder 3"/>
          <p:cNvSpPr>
            <a:spLocks noGrp="1"/>
          </p:cNvSpPr>
          <p:nvPr>
            <p:ph type="sldNum" sz="quarter" idx="5"/>
          </p:nvPr>
        </p:nvSpPr>
        <p:spPr/>
        <p:txBody>
          <a:bodyPr/>
          <a:lstStyle/>
          <a:p>
            <a:fld id="{3F663248-4D71-4F9D-9565-7082D5F4FF3B}" type="slidenum">
              <a:t>8</a:t>
            </a:fld>
            <a:endParaRPr lang="en-US"/>
          </a:p>
        </p:txBody>
      </p:sp>
    </p:spTree>
    <p:extLst>
      <p:ext uri="{BB962C8B-B14F-4D97-AF65-F5344CB8AC3E}">
        <p14:creationId xmlns:p14="http://schemas.microsoft.com/office/powerpoint/2010/main" val="2964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https://artvee.com/dl/eifersucht-ii-jealousy-ii/</a:t>
            </a:r>
            <a:endParaRPr lang="en-US">
              <a:cs typeface="Calibri"/>
            </a:endParaRPr>
          </a:p>
          <a:p>
            <a:br>
              <a:rPr lang="en-US">
                <a:ea typeface="Calibri"/>
                <a:cs typeface="+mn-lt"/>
              </a:rPr>
            </a:br>
            <a:r>
              <a:rPr lang="en-US">
                <a:ea typeface="Calibri"/>
                <a:cs typeface="Calibri"/>
              </a:rPr>
              <a:t>Jealousy II one of a series of works all under the title "Jealousy". Each of these works depict a nude woman and a man sharing a loving gaze and small touch while a man stares at the viewer with abstract ink scribbles behind him. Other works are painted, some being more works in ink, but this one speaks to me because of its overall look. This work has many variants, always of two suitors and one woman who is nude. The suitor of the foreground- Suitor A- has a livid expression with the overbearing black ink behind him taking up a large amount of the canvas. The pair in the background are obviously very absorbed with one another. In other iterations of this work the two in the background are depicted to be Adam and Eve, Eve a temptress who is always bare to the figure. A strange thing about this work is the figure in the foreground who I've purposefully forgone talking about. This is </a:t>
            </a:r>
            <a:r>
              <a:rPr lang="en-US" err="1"/>
              <a:t>Stainislaw</a:t>
            </a:r>
            <a:r>
              <a:rPr lang="en-US"/>
              <a:t> Przybyszewski, a close friend of Munch's. His likeness is captured with his recognizable beard. It is known that Munch had affections for his wife, and painted her in the year of their marriage. Is this Przybyszewski's jealousy of his wife and Munch's affections, or maybe this is a future that Munch wished he had with her? (“Edvard Munch Biography”)</a:t>
            </a:r>
            <a:br>
              <a:rPr lang="en-US">
                <a:ea typeface="Calibri"/>
                <a:cs typeface="+mn-lt"/>
              </a:rPr>
            </a:br>
            <a:br>
              <a:rPr lang="en-US">
                <a:cs typeface="+mn-lt"/>
              </a:rPr>
            </a:br>
            <a:r>
              <a:rPr lang="en-US"/>
              <a:t>This artist fits within this category of atypical for his Bohemians’ values, and generally his unique expression of the human condition in his work. In his life, he saw both his mother at the age of five and sister at the age of thirteen die of tuberculosis. These events have been theorized to shape Munch as not only a person, but as a artist as well. After all, Munch himself barely survived as a child from tuberculosis. His father held "dogmatic, fervent religious beliefs" which he rebelled against as he was raised, clearly effecting the young man as well. Munch is said to be one of the most effective artist who expressed the human experience and the human psyche in his time, making waves with his pieces "The Scream" and "The Sickly Child" which both have much more information on their own. (“Edvard Munch Biography”)</a:t>
            </a:r>
            <a:br>
              <a:rPr lang="en-US">
                <a:ea typeface="Calibri"/>
                <a:cs typeface="+mn-lt"/>
              </a:rPr>
            </a:br>
            <a:br>
              <a:rPr lang="en-US">
                <a:ea typeface="Calibri"/>
                <a:cs typeface="+mn-lt"/>
              </a:rPr>
            </a:br>
            <a:r>
              <a:rPr lang="en-US">
                <a:ea typeface="Calibri"/>
                <a:cs typeface="+mn-lt"/>
              </a:rPr>
              <a:t>While Munch is one of the most renowned artist who sits in the Mad artist myth, there is no denying that it had </a:t>
            </a:r>
            <a:r>
              <a:rPr lang="en-US" i="1">
                <a:ea typeface="Calibri"/>
                <a:cs typeface="+mn-lt"/>
              </a:rPr>
              <a:t>some </a:t>
            </a:r>
            <a:r>
              <a:rPr lang="en-US">
                <a:ea typeface="Calibri"/>
                <a:cs typeface="+mn-lt"/>
              </a:rPr>
              <a:t>influence on his work. Despite this, his portrayal of these feelings and overwhelming emotions within his art set him apart from other artist within the symbolism movement. Edvard Munch receives the atypical stamp of approval!</a:t>
            </a:r>
            <a:br>
              <a:rPr lang="en-US">
                <a:ea typeface="Calibri"/>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9</a:t>
            </a:fld>
            <a:endParaRPr lang="en-US"/>
          </a:p>
        </p:txBody>
      </p:sp>
    </p:spTree>
    <p:extLst>
      <p:ext uri="{BB962C8B-B14F-4D97-AF65-F5344CB8AC3E}">
        <p14:creationId xmlns:p14="http://schemas.microsoft.com/office/powerpoint/2010/main" val="1071691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Twitter</a:t>
            </a:r>
            <a:endParaRPr lang="en-US">
              <a:ea typeface="Calibri"/>
              <a:cs typeface="+mn-lt"/>
            </a:endParaRPr>
          </a:p>
          <a:p>
            <a:r>
              <a:rPr lang="en-US"/>
              <a:t>This artwork is one of Szukalski's works that still exist today, however context and really any sources about the guy are difficult to find. This may be because of the bombing of Warsaw where most of his work was destroyed, but some remained such as the artwork titled "Struggle".</a:t>
            </a:r>
            <a:br>
              <a:rPr lang="en-US">
                <a:ea typeface="Calibri"/>
                <a:cs typeface="+mn-lt"/>
              </a:rPr>
            </a:br>
            <a:br>
              <a:rPr lang="en-US">
                <a:cs typeface="+mn-lt"/>
              </a:rPr>
            </a:br>
            <a:r>
              <a:rPr lang="en-US"/>
              <a:t>"Szukalski has said that 'without the thumbs, we would not make tools and without tools, we would not make civilizations.'" This piece can be interpreted as the struggle between the brilliant and the ordinary. Each of the heads of eagles are attacking the brilliant thumb, the creator and tool for so much. In Szukalski's case, this happened to be the scientific world VS his pseudoscience beliefs. He formed the belief of </a:t>
            </a:r>
            <a:r>
              <a:rPr lang="en-US" err="1"/>
              <a:t>Zermatism</a:t>
            </a:r>
            <a:r>
              <a:rPr lang="en-US"/>
              <a:t>, the belief that everyone was apes who broke into two groups. The beautiful, talented, and good: and the ugly, deformed, and bad people. These beliefs were beyond the norms of the time, and more far fetched than many other theories! (The Collector). </a:t>
            </a:r>
            <a:br>
              <a:rPr lang="en-US">
                <a:ea typeface="Calibri"/>
                <a:cs typeface="+mn-lt"/>
              </a:rPr>
            </a:br>
            <a:br>
              <a:rPr lang="en-US">
                <a:ea typeface="Calibri"/>
                <a:cs typeface="+mn-lt"/>
              </a:rPr>
            </a:br>
            <a:r>
              <a:rPr lang="en-US">
                <a:ea typeface="Calibri"/>
                <a:cs typeface="+mn-lt"/>
              </a:rPr>
              <a:t>(This will be worked upon, it is 12am and I've been working for so long, forgive me :sob: just look at the others)</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10</a:t>
            </a:fld>
            <a:endParaRPr lang="en-US"/>
          </a:p>
        </p:txBody>
      </p:sp>
    </p:spTree>
    <p:extLst>
      <p:ext uri="{BB962C8B-B14F-4D97-AF65-F5344CB8AC3E}">
        <p14:creationId xmlns:p14="http://schemas.microsoft.com/office/powerpoint/2010/main" val="3494105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Twitter</a:t>
            </a:r>
            <a:endParaRPr lang="en-US">
              <a:ea typeface="Calibri"/>
              <a:cs typeface="+mn-lt"/>
            </a:endParaRPr>
          </a:p>
          <a:p>
            <a:r>
              <a:rPr lang="en-US"/>
              <a:t>This artwork is one of Szukalski's works that still exist today, however context and really any sources about the guy are difficult to find. This may be because of the bombing of Warsaw where most of his work was destroyed, but some remained such as the artwork titled "Struggle".</a:t>
            </a:r>
            <a:br>
              <a:rPr lang="en-US">
                <a:ea typeface="Calibri"/>
                <a:cs typeface="+mn-lt"/>
              </a:rPr>
            </a:br>
            <a:br>
              <a:rPr lang="en-US">
                <a:cs typeface="+mn-lt"/>
              </a:rPr>
            </a:br>
            <a:r>
              <a:rPr lang="en-US"/>
              <a:t>"Szukalski has said that 'without the thumbs, we would not make tools and without tools, we would not make civilizations.'" This piece can be interpreted as the struggle between the brilliant and the ordinary. Each of the heads of eagles are attacking the brilliant thumb, the creator and tool for so much. In Szukalski's case, this happened to be the scientific world VS his pseudoscience beliefs. He formed the belief of </a:t>
            </a:r>
            <a:r>
              <a:rPr lang="en-US" err="1"/>
              <a:t>Zermatism</a:t>
            </a:r>
            <a:r>
              <a:rPr lang="en-US"/>
              <a:t>, the belief that everyone was apes who broke into two groups. The beautiful, talented, and good: and the ugly, deformed, and bad people. These beliefs were beyond the norms of the time, and more far fetched than many other theories! (The Collector). </a:t>
            </a:r>
            <a:br>
              <a:rPr lang="en-US">
                <a:ea typeface="Calibri"/>
                <a:cs typeface="+mn-lt"/>
              </a:rPr>
            </a:br>
            <a:br>
              <a:rPr lang="en-US">
                <a:ea typeface="Calibri"/>
                <a:cs typeface="+mn-lt"/>
              </a:rPr>
            </a:br>
            <a:r>
              <a:rPr lang="en-US">
                <a:ea typeface="Calibri"/>
                <a:cs typeface="+mn-lt"/>
              </a:rPr>
              <a:t>(This will be worked upon, it is 12am and I've been working for so long, forgive me :sob: just look at the others)</a:t>
            </a: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F663248-4D71-4F9D-9565-7082D5F4FF3B}" type="slidenum">
              <a:t>11</a:t>
            </a:fld>
            <a:endParaRPr lang="en-US"/>
          </a:p>
        </p:txBody>
      </p:sp>
    </p:spTree>
    <p:extLst>
      <p:ext uri="{BB962C8B-B14F-4D97-AF65-F5344CB8AC3E}">
        <p14:creationId xmlns:p14="http://schemas.microsoft.com/office/powerpoint/2010/main" val="260162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9FC7-197D-B159-BFF1-30060B846F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E323D-B61B-C0BF-2D2B-6D195CE4D5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F74BA8-6400-B77D-8F5E-E3DD2091D9B9}"/>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C1217D14-F29E-1949-D8B6-A07CC1643E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6773B0-7F6B-1062-BADB-744B8E2387C7}"/>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237794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0637-7F49-D34A-EE81-CBCE725FFF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E0CEAB-0925-762D-0331-2BAC3D0238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0FD11-737A-B9D3-9FC3-7F91014B952D}"/>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408864A8-DFD9-7892-2502-7F5299A47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E28D9-D67F-5FB7-8A3C-80937FB9028B}"/>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2515985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B53143-D331-890F-6C2E-C172A4DB06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61D998-670D-F4EF-0388-79018BC8CC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DA666-CEFE-F09F-00A0-E2805C3E55AD}"/>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15B44EED-739C-7DA2-C4EE-69E4F078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05B98-D1C6-E7F9-99E3-D2BDED62F682}"/>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123583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AD21-AF3B-F555-48B0-8096F0B40D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2E713-59D0-A08D-D534-16100159C2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F4F576-3B29-1D57-D5D6-2DE176E7C5D3}"/>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91B0B9B1-D4DC-E7CA-7FCE-5915BA8D4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64D68-4448-D6F8-6389-74E620A6A117}"/>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132369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D039-F480-AB83-2DD6-D473DE79AD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9293D0-6B37-A78F-F1EB-B4FA0994E2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50B05-0ABE-5C3C-2CD0-E492372532A4}"/>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2D2DA30E-F46A-FFF0-E5DA-8EA1A9450D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6A4D2-CD78-998F-5C72-9784856D1943}"/>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1019524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B9A0-0602-902C-A2B4-514EC102F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036BE-4877-8F13-6E91-63C45592D3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07ECE7-BF2A-C90F-6851-D3BB7AF321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06BBD7-7DCC-6E76-4346-09F27145B437}"/>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6" name="Footer Placeholder 5">
            <a:extLst>
              <a:ext uri="{FF2B5EF4-FFF2-40B4-BE49-F238E27FC236}">
                <a16:creationId xmlns:a16="http://schemas.microsoft.com/office/drawing/2014/main" id="{AE25516A-B73F-3E22-0623-97B99F774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CC314-973B-F4E9-21F3-87A381A6F983}"/>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318380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3553-7DE1-B21A-C249-46B3BD2E7F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F99229-E479-A8E8-B50E-69A21BEFC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CF3CD9-88BB-86DE-FB7B-4E87A2B39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ED4B7-36A4-713A-0C94-2F6059126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CE735-33C3-26F4-1FAE-64C673DC61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8D0EE-9B22-E546-983F-942A58FFC8D7}"/>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8" name="Footer Placeholder 7">
            <a:extLst>
              <a:ext uri="{FF2B5EF4-FFF2-40B4-BE49-F238E27FC236}">
                <a16:creationId xmlns:a16="http://schemas.microsoft.com/office/drawing/2014/main" id="{E1778754-938F-0DDA-5191-F56B48E74A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10AE4F-D197-D3A0-B47C-B434A7183FA2}"/>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316420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02C4B-E565-E720-BC7C-5223499DE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29B38-D473-4DF8-6BC4-B6933D2127D1}"/>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4" name="Footer Placeholder 3">
            <a:extLst>
              <a:ext uri="{FF2B5EF4-FFF2-40B4-BE49-F238E27FC236}">
                <a16:creationId xmlns:a16="http://schemas.microsoft.com/office/drawing/2014/main" id="{BB8B4AE9-A36C-7CB1-4629-BC224C705C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A2D37-8072-4F22-724D-6295BA1CB058}"/>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339684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A4440-0996-2DD3-5E7F-CABDC5307575}"/>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3" name="Footer Placeholder 2">
            <a:extLst>
              <a:ext uri="{FF2B5EF4-FFF2-40B4-BE49-F238E27FC236}">
                <a16:creationId xmlns:a16="http://schemas.microsoft.com/office/drawing/2014/main" id="{C6355AC7-1E37-43AB-D14B-24D2A76E91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291F5D-E07D-5E2E-1704-CCA84FD3EC39}"/>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72826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7DCA-A739-F449-C72D-A9C7255A0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CABCBF-78D2-6268-9FB1-90B123DEA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25B3E-ECD5-061D-2DA1-B2289711A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6F588-6F37-0FAE-0F22-DAAE82CB1D3B}"/>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6" name="Footer Placeholder 5">
            <a:extLst>
              <a:ext uri="{FF2B5EF4-FFF2-40B4-BE49-F238E27FC236}">
                <a16:creationId xmlns:a16="http://schemas.microsoft.com/office/drawing/2014/main" id="{D1934716-8FC3-951C-BECB-81E199DFB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A1585-DB5F-435D-8E30-32D3C9347723}"/>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2444688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E318-6F27-4C7D-AD3E-3D77CCA6A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DC704-26C6-AC5A-DDFD-B921A087AD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7C715-CBD9-7AE4-50C9-C32CF2C7C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F18B-8C15-ED70-BDA0-90D7D5B0FDC1}"/>
              </a:ext>
            </a:extLst>
          </p:cNvPr>
          <p:cNvSpPr>
            <a:spLocks noGrp="1"/>
          </p:cNvSpPr>
          <p:nvPr>
            <p:ph type="dt" sz="half" idx="10"/>
          </p:nvPr>
        </p:nvSpPr>
        <p:spPr/>
        <p:txBody>
          <a:bodyPr/>
          <a:lstStyle/>
          <a:p>
            <a:fld id="{85A2EB82-B2A0-4525-B516-CAC0156DBED9}" type="datetimeFigureOut">
              <a:rPr lang="en-US" smtClean="0"/>
              <a:t>4/5/2025</a:t>
            </a:fld>
            <a:endParaRPr lang="en-US"/>
          </a:p>
        </p:txBody>
      </p:sp>
      <p:sp>
        <p:nvSpPr>
          <p:cNvPr id="6" name="Footer Placeholder 5">
            <a:extLst>
              <a:ext uri="{FF2B5EF4-FFF2-40B4-BE49-F238E27FC236}">
                <a16:creationId xmlns:a16="http://schemas.microsoft.com/office/drawing/2014/main" id="{33A65091-81D3-88A6-D165-D2A094F8BD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74010F-8174-E23C-0E41-93D0E5F30C00}"/>
              </a:ext>
            </a:extLst>
          </p:cNvPr>
          <p:cNvSpPr>
            <a:spLocks noGrp="1"/>
          </p:cNvSpPr>
          <p:nvPr>
            <p:ph type="sldNum" sz="quarter" idx="12"/>
          </p:nvPr>
        </p:nvSpPr>
        <p:spPr/>
        <p:txBody>
          <a:bodyPr/>
          <a:lstStyle/>
          <a:p>
            <a:fld id="{4F4F829A-7540-4F58-8BCB-BB26545C5816}" type="slidenum">
              <a:rPr lang="en-US" smtClean="0"/>
              <a:t>‹#›</a:t>
            </a:fld>
            <a:endParaRPr lang="en-US"/>
          </a:p>
        </p:txBody>
      </p:sp>
    </p:spTree>
    <p:extLst>
      <p:ext uri="{BB962C8B-B14F-4D97-AF65-F5344CB8AC3E}">
        <p14:creationId xmlns:p14="http://schemas.microsoft.com/office/powerpoint/2010/main" val="382945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5E9656-B53E-319B-2EAC-5FD31DEA7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7EDCC3-B2D2-C4BC-6663-E2ED7B8502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14A27-8BC1-C472-0F99-0F3FBE3E60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A2EB82-B2A0-4525-B516-CAC0156DBED9}" type="datetimeFigureOut">
              <a:rPr lang="en-US" smtClean="0"/>
              <a:t>4/5/2025</a:t>
            </a:fld>
            <a:endParaRPr lang="en-US"/>
          </a:p>
        </p:txBody>
      </p:sp>
      <p:sp>
        <p:nvSpPr>
          <p:cNvPr id="5" name="Footer Placeholder 4">
            <a:extLst>
              <a:ext uri="{FF2B5EF4-FFF2-40B4-BE49-F238E27FC236}">
                <a16:creationId xmlns:a16="http://schemas.microsoft.com/office/drawing/2014/main" id="{ABBD40AE-4727-B102-0743-2E303BC84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D525142-5C60-A8AD-5745-2462BD49E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4F829A-7540-4F58-8BCB-BB26545C5816}" type="slidenum">
              <a:rPr lang="en-US" smtClean="0"/>
              <a:t>‹#›</a:t>
            </a:fld>
            <a:endParaRPr lang="en-US"/>
          </a:p>
        </p:txBody>
      </p:sp>
    </p:spTree>
    <p:extLst>
      <p:ext uri="{BB962C8B-B14F-4D97-AF65-F5344CB8AC3E}">
        <p14:creationId xmlns:p14="http://schemas.microsoft.com/office/powerpoint/2010/main" val="161302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ustomXml" Target="../ink/ink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customXml" Target="../ink/ink3.xml"/><Relationship Id="rId11" Type="http://schemas.openxmlformats.org/officeDocument/2006/relationships/image" Target="../media/image24.png"/><Relationship Id="rId5" Type="http://schemas.openxmlformats.org/officeDocument/2006/relationships/image" Target="../media/image25.png"/><Relationship Id="rId10" Type="http://schemas.openxmlformats.org/officeDocument/2006/relationships/customXml" Target="../ink/ink7.xml"/><Relationship Id="rId9" Type="http://schemas.openxmlformats.org/officeDocument/2006/relationships/customXml" Target="../ink/ink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thecollector.com/stanislav-szukalski-genius-polish-art/" TargetMode="External"/><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hyperlink" Target="http://www.edvardmunch.org/jealousy.jsp" TargetMode="External"/><Relationship Id="rId4" Type="http://schemas.openxmlformats.org/officeDocument/2006/relationships/hyperlink" Target="http://Www.edvardmunch.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outsiderart.me/the-myth-of-the-mad-genius/" TargetMode="External"/><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hyperlink" Target="http://www.theartstory.org/artist/bocklin-arnold/" TargetMode="External"/><Relationship Id="rId4" Type="http://schemas.openxmlformats.org/officeDocument/2006/relationships/hyperlink" Target="http://www.edvardmunch.org/biography.js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hidden="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surface with white spots&#10;&#10;Description automatically generated">
            <a:extLst>
              <a:ext uri="{FF2B5EF4-FFF2-40B4-BE49-F238E27FC236}">
                <a16:creationId xmlns:a16="http://schemas.microsoft.com/office/drawing/2014/main" id="{1E0EBE24-564B-7F7A-B8D9-5F869E50319E}"/>
              </a:ext>
            </a:extLst>
          </p:cNvPr>
          <p:cNvPicPr>
            <a:picLocks noChangeAspect="1"/>
          </p:cNvPicPr>
          <p:nvPr/>
        </p:nvPicPr>
        <p:blipFill>
          <a:blip r:embed="rId3"/>
          <a:stretch>
            <a:fillRect/>
          </a:stretch>
        </p:blipFill>
        <p:spPr>
          <a:xfrm>
            <a:off x="3403" y="6124"/>
            <a:ext cx="12185195" cy="6867524"/>
          </a:xfrm>
          <a:prstGeom prst="rect">
            <a:avLst/>
          </a:prstGeom>
        </p:spPr>
      </p:pic>
      <p:pic>
        <p:nvPicPr>
          <p:cNvPr id="9" name="Picture 8" descr="A black background with silver border&#10;&#10;Description automatically generated">
            <a:extLst>
              <a:ext uri="{FF2B5EF4-FFF2-40B4-BE49-F238E27FC236}">
                <a16:creationId xmlns:a16="http://schemas.microsoft.com/office/drawing/2014/main" id="{38D091EB-FB39-A3B5-621C-7FA0E54B1AD2}"/>
              </a:ext>
            </a:extLst>
          </p:cNvPr>
          <p:cNvPicPr>
            <a:picLocks noChangeAspect="1"/>
          </p:cNvPicPr>
          <p:nvPr/>
        </p:nvPicPr>
        <p:blipFill>
          <a:blip r:embed="rId4"/>
          <a:stretch>
            <a:fillRect/>
          </a:stretch>
        </p:blipFill>
        <p:spPr>
          <a:xfrm>
            <a:off x="0" y="9242"/>
            <a:ext cx="12202885" cy="6868885"/>
          </a:xfrm>
          <a:prstGeom prst="rect">
            <a:avLst/>
          </a:prstGeom>
        </p:spPr>
      </p:pic>
      <p:sp>
        <p:nvSpPr>
          <p:cNvPr id="3" name="Subtitle 2">
            <a:extLst>
              <a:ext uri="{FF2B5EF4-FFF2-40B4-BE49-F238E27FC236}">
                <a16:creationId xmlns:a16="http://schemas.microsoft.com/office/drawing/2014/main" id="{19AFF31C-B54D-3834-95C9-830A73C3D29B}"/>
              </a:ext>
            </a:extLst>
          </p:cNvPr>
          <p:cNvSpPr>
            <a:spLocks noGrp="1"/>
          </p:cNvSpPr>
          <p:nvPr>
            <p:ph type="subTitle" idx="1"/>
          </p:nvPr>
        </p:nvSpPr>
        <p:spPr>
          <a:xfrm>
            <a:off x="1516610" y="4049181"/>
            <a:ext cx="9144000" cy="1536192"/>
          </a:xfrm>
        </p:spPr>
        <p:txBody>
          <a:bodyPr vert="horz" lIns="91440" tIns="45720" rIns="91440" bIns="45720" rtlCol="0" anchor="t">
            <a:normAutofit/>
          </a:bodyPr>
          <a:lstStyle/>
          <a:p>
            <a:r>
              <a:rPr lang="en-US" i="1" dirty="0">
                <a:solidFill>
                  <a:schemeClr val="bg2">
                    <a:lumMod val="90000"/>
                  </a:schemeClr>
                </a:solidFill>
                <a:latin typeface="Britannic Bold"/>
              </a:rPr>
              <a:t>An Exhibition on Atypical Artists</a:t>
            </a:r>
            <a:br>
              <a:rPr lang="en-US" i="1" dirty="0">
                <a:solidFill>
                  <a:schemeClr val="bg2">
                    <a:lumMod val="90000"/>
                  </a:schemeClr>
                </a:solidFill>
                <a:latin typeface="Britannic Bold"/>
              </a:rPr>
            </a:br>
            <a:br>
              <a:rPr lang="en-US" i="1" dirty="0">
                <a:solidFill>
                  <a:schemeClr val="bg2">
                    <a:lumMod val="90000"/>
                  </a:schemeClr>
                </a:solidFill>
                <a:latin typeface="Britannic Bold"/>
              </a:rPr>
            </a:br>
            <a:r>
              <a:rPr lang="en-US" i="1" dirty="0">
                <a:solidFill>
                  <a:schemeClr val="bg2">
                    <a:lumMod val="90000"/>
                  </a:schemeClr>
                </a:solidFill>
                <a:latin typeface="Britannic Bold"/>
              </a:rPr>
              <a:t> By Keely Shipe</a:t>
            </a:r>
          </a:p>
        </p:txBody>
      </p:sp>
      <p:sp>
        <p:nvSpPr>
          <p:cNvPr id="5" name="TextBox 4">
            <a:extLst>
              <a:ext uri="{FF2B5EF4-FFF2-40B4-BE49-F238E27FC236}">
                <a16:creationId xmlns:a16="http://schemas.microsoft.com/office/drawing/2014/main" id="{D844D269-07F6-E6E9-0778-B64B6ED779D0}"/>
              </a:ext>
            </a:extLst>
          </p:cNvPr>
          <p:cNvSpPr txBox="1"/>
          <p:nvPr/>
        </p:nvSpPr>
        <p:spPr>
          <a:xfrm>
            <a:off x="1762218" y="2003325"/>
            <a:ext cx="868910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600" dirty="0">
                <a:solidFill>
                  <a:schemeClr val="bg2">
                    <a:lumMod val="90000"/>
                  </a:schemeClr>
                </a:solidFill>
                <a:latin typeface="Algerian"/>
              </a:rPr>
              <a:t>"We're all a little mad here"</a:t>
            </a:r>
          </a:p>
        </p:txBody>
      </p:sp>
      <p:sp>
        <p:nvSpPr>
          <p:cNvPr id="2" name="sketchy line" hidden="1">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AB2C6B5-8F5D-F3FB-4962-6F4F3B3218C8}"/>
                  </a:ext>
                </a:extLst>
              </p14:cNvPr>
              <p14:cNvContentPartPr/>
              <p14:nvPr/>
            </p14:nvContentPartPr>
            <p14:xfrm>
              <a:off x="10038774" y="1904999"/>
              <a:ext cx="14431" cy="14431"/>
            </p14:xfrm>
          </p:contentPart>
        </mc:Choice>
        <mc:Fallback xmlns="">
          <p:pic>
            <p:nvPicPr>
              <p:cNvPr id="6" name="Ink 5">
                <a:extLst>
                  <a:ext uri="{FF2B5EF4-FFF2-40B4-BE49-F238E27FC236}">
                    <a16:creationId xmlns:a16="http://schemas.microsoft.com/office/drawing/2014/main" id="{FAB2C6B5-8F5D-F3FB-4962-6F4F3B3218C8}"/>
                  </a:ext>
                </a:extLst>
              </p:cNvPr>
              <p:cNvPicPr/>
              <p:nvPr/>
            </p:nvPicPr>
            <p:blipFill>
              <a:blip r:embed="rId6"/>
              <a:stretch>
                <a:fillRect/>
              </a:stretch>
            </p:blipFill>
            <p:spPr>
              <a:xfrm>
                <a:off x="9317224" y="1183449"/>
                <a:ext cx="1443100" cy="1443100"/>
              </a:xfrm>
              <a:prstGeom prst="rect">
                <a:avLst/>
              </a:prstGeom>
            </p:spPr>
          </p:pic>
        </mc:Fallback>
      </mc:AlternateContent>
    </p:spTree>
    <p:extLst>
      <p:ext uri="{BB962C8B-B14F-4D97-AF65-F5344CB8AC3E}">
        <p14:creationId xmlns:p14="http://schemas.microsoft.com/office/powerpoint/2010/main" val="242662934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urface with white spots&#10;&#10;Description automatically generated">
            <a:extLst>
              <a:ext uri="{FF2B5EF4-FFF2-40B4-BE49-F238E27FC236}">
                <a16:creationId xmlns:a16="http://schemas.microsoft.com/office/drawing/2014/main" id="{B661E73E-0862-21B6-358F-3FE673EE1D00}"/>
              </a:ext>
            </a:extLst>
          </p:cNvPr>
          <p:cNvPicPr>
            <a:picLocks noChangeAspect="1"/>
          </p:cNvPicPr>
          <p:nvPr/>
        </p:nvPicPr>
        <p:blipFill>
          <a:blip r:embed="rId3"/>
          <a:srcRect t="771" r="25775" b="-159"/>
          <a:stretch/>
        </p:blipFill>
        <p:spPr>
          <a:xfrm>
            <a:off x="2786" y="23708"/>
            <a:ext cx="12193480" cy="6814058"/>
          </a:xfrm>
          <a:prstGeom prst="rect">
            <a:avLst/>
          </a:prstGeom>
        </p:spPr>
      </p:pic>
      <p:pic>
        <p:nvPicPr>
          <p:cNvPr id="8" name="Picture 7" descr="Image">
            <a:extLst>
              <a:ext uri="{FF2B5EF4-FFF2-40B4-BE49-F238E27FC236}">
                <a16:creationId xmlns:a16="http://schemas.microsoft.com/office/drawing/2014/main" id="{9E420D7F-35D7-CE5C-EBB5-CA83C12C61C8}"/>
              </a:ext>
            </a:extLst>
          </p:cNvPr>
          <p:cNvPicPr>
            <a:picLocks noChangeAspect="1"/>
          </p:cNvPicPr>
          <p:nvPr/>
        </p:nvPicPr>
        <p:blipFill>
          <a:blip r:embed="rId4"/>
          <a:srcRect l="11483" t="3592" r="11610" b="-160"/>
          <a:stretch/>
        </p:blipFill>
        <p:spPr>
          <a:xfrm>
            <a:off x="506171" y="2779"/>
            <a:ext cx="4326676" cy="685867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5613692" y="1441035"/>
            <a:ext cx="6580910" cy="3015060"/>
          </a:xfrm>
        </p:spPr>
        <p:txBody>
          <a:bodyPr vert="horz" lIns="91440" tIns="45720" rIns="91440" bIns="45720" rtlCol="0" anchor="b">
            <a:normAutofit/>
          </a:bodyPr>
          <a:lstStyle/>
          <a:p>
            <a:pPr algn="ctr"/>
            <a:r>
              <a:rPr lang="en-US" sz="4000" b="1" dirty="0">
                <a:solidFill>
                  <a:srgbClr val="FFFFFF"/>
                </a:solidFill>
                <a:latin typeface="Britannic Bold"/>
              </a:rPr>
              <a:t>Postmodernism,</a:t>
            </a:r>
            <a:br>
              <a:rPr lang="en-US" sz="4000" b="1" dirty="0">
                <a:latin typeface="Britannic Bold"/>
              </a:rPr>
            </a:br>
            <a:r>
              <a:rPr lang="en-US" sz="4000" b="1" dirty="0">
                <a:solidFill>
                  <a:srgbClr val="FFFFFF"/>
                </a:solidFill>
                <a:latin typeface="Britannic Bold"/>
              </a:rPr>
              <a:t> Stanislav</a:t>
            </a:r>
            <a:r>
              <a:rPr lang="en-US" sz="4000" b="1" dirty="0">
                <a:solidFill>
                  <a:srgbClr val="FFFFFF"/>
                </a:solidFill>
                <a:effectLst/>
                <a:latin typeface="Britannic Bold"/>
              </a:rPr>
              <a:t> Szukalski, </a:t>
            </a:r>
            <a:br>
              <a:rPr lang="en-US" sz="4000" b="1" dirty="0">
                <a:latin typeface="Britannic Bold"/>
              </a:rPr>
            </a:br>
            <a:r>
              <a:rPr lang="en-US" sz="4000" b="1" dirty="0">
                <a:solidFill>
                  <a:srgbClr val="FFFFFF"/>
                </a:solidFill>
                <a:effectLst/>
                <a:latin typeface="Britannic Bold"/>
              </a:rPr>
              <a:t>Struggle, 1917</a:t>
            </a:r>
            <a:endParaRPr lang="en-US" sz="4000" dirty="0"/>
          </a:p>
        </p:txBody>
      </p:sp>
    </p:spTree>
    <p:extLst>
      <p:ext uri="{BB962C8B-B14F-4D97-AF65-F5344CB8AC3E}">
        <p14:creationId xmlns:p14="http://schemas.microsoft.com/office/powerpoint/2010/main" val="31461558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urface with white spots&#10;&#10;Description automatically generated">
            <a:extLst>
              <a:ext uri="{FF2B5EF4-FFF2-40B4-BE49-F238E27FC236}">
                <a16:creationId xmlns:a16="http://schemas.microsoft.com/office/drawing/2014/main" id="{B661E73E-0862-21B6-358F-3FE673EE1D00}"/>
              </a:ext>
            </a:extLst>
          </p:cNvPr>
          <p:cNvPicPr>
            <a:picLocks noChangeAspect="1"/>
          </p:cNvPicPr>
          <p:nvPr/>
        </p:nvPicPr>
        <p:blipFill>
          <a:blip r:embed="rId3"/>
          <a:srcRect t="771" r="25775" b="-159"/>
          <a:stretch/>
        </p:blipFill>
        <p:spPr>
          <a:xfrm>
            <a:off x="-228123" y="-13967"/>
            <a:ext cx="12424389" cy="6871786"/>
          </a:xfrm>
          <a:prstGeom prst="rect">
            <a:avLst/>
          </a:prstGeom>
        </p:spPr>
      </p:pic>
      <p:sp>
        <p:nvSpPr>
          <p:cNvPr id="3" name="TextBox 2">
            <a:extLst>
              <a:ext uri="{FF2B5EF4-FFF2-40B4-BE49-F238E27FC236}">
                <a16:creationId xmlns:a16="http://schemas.microsoft.com/office/drawing/2014/main" id="{326CC35B-2D0C-EC9C-0C84-91E02AC43049}"/>
              </a:ext>
            </a:extLst>
          </p:cNvPr>
          <p:cNvSpPr txBox="1"/>
          <p:nvPr/>
        </p:nvSpPr>
        <p:spPr>
          <a:xfrm>
            <a:off x="804337" y="1356120"/>
            <a:ext cx="5986152"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85000"/>
                  </a:schemeClr>
                </a:solidFill>
                <a:latin typeface="Baskerville Old Face"/>
                <a:ea typeface="+mn-lt"/>
                <a:cs typeface="+mn-lt"/>
              </a:rPr>
              <a:t>Stanislav Szukalski is a Polish artist known for his creation of </a:t>
            </a:r>
            <a:r>
              <a:rPr lang="en-US" sz="2800" err="1">
                <a:solidFill>
                  <a:schemeClr val="tx1">
                    <a:lumMod val="85000"/>
                  </a:schemeClr>
                </a:solidFill>
                <a:latin typeface="Baskerville Old Face"/>
                <a:ea typeface="+mn-lt"/>
                <a:cs typeface="+mn-lt"/>
              </a:rPr>
              <a:t>Zermatism</a:t>
            </a:r>
            <a:r>
              <a:rPr lang="en-US" sz="2800" dirty="0">
                <a:solidFill>
                  <a:schemeClr val="tx1">
                    <a:lumMod val="85000"/>
                  </a:schemeClr>
                </a:solidFill>
                <a:latin typeface="Baskerville Old Face"/>
                <a:ea typeface="+mn-lt"/>
                <a:cs typeface="+mn-lt"/>
              </a:rPr>
              <a:t>. The pseudoscientific belief that humans began as two types of apes: The beautiful and pure, and the communist, nazis.</a:t>
            </a:r>
          </a:p>
          <a:p>
            <a:pPr algn="ctr"/>
            <a:endParaRPr lang="en-US" sz="2800" dirty="0">
              <a:solidFill>
                <a:schemeClr val="tx1">
                  <a:lumMod val="85000"/>
                </a:schemeClr>
              </a:solidFill>
              <a:latin typeface="Baskerville Old Face"/>
            </a:endParaRPr>
          </a:p>
          <a:p>
            <a:pPr algn="ctr"/>
            <a:r>
              <a:rPr lang="en-US" sz="2800" dirty="0">
                <a:solidFill>
                  <a:schemeClr val="tx1">
                    <a:lumMod val="85000"/>
                  </a:schemeClr>
                </a:solidFill>
                <a:latin typeface="Baskerville Old Face"/>
              </a:rPr>
              <a:t>Even for his time this was not the common thought which can loop back to the artwork "Struggle".</a:t>
            </a:r>
            <a:br>
              <a:rPr lang="en-US" sz="2400" dirty="0">
                <a:latin typeface="Baskerville Old Face"/>
              </a:rPr>
            </a:br>
            <a:endParaRPr lang="en-US" sz="2400">
              <a:latin typeface="Baskerville Old Face"/>
            </a:endParaRPr>
          </a:p>
        </p:txBody>
      </p:sp>
      <p:pic>
        <p:nvPicPr>
          <p:cNvPr id="7" name="Picture 6" descr="Image">
            <a:extLst>
              <a:ext uri="{FF2B5EF4-FFF2-40B4-BE49-F238E27FC236}">
                <a16:creationId xmlns:a16="http://schemas.microsoft.com/office/drawing/2014/main" id="{E3E6EB61-80CB-D69F-859D-AB16A385E46D}"/>
              </a:ext>
            </a:extLst>
          </p:cNvPr>
          <p:cNvPicPr>
            <a:picLocks noChangeAspect="1"/>
          </p:cNvPicPr>
          <p:nvPr/>
        </p:nvPicPr>
        <p:blipFill>
          <a:blip r:embed="rId4"/>
          <a:srcRect l="11483" t="3592" r="11610" b="-160"/>
          <a:stretch/>
        </p:blipFill>
        <p:spPr>
          <a:xfrm>
            <a:off x="7756717" y="-54039"/>
            <a:ext cx="4438789" cy="6964405"/>
          </a:xfrm>
          <a:prstGeom prst="rect">
            <a:avLst/>
          </a:prstGeom>
        </p:spPr>
      </p:pic>
      <p:sp>
        <p:nvSpPr>
          <p:cNvPr id="5" name="Title 1">
            <a:extLst>
              <a:ext uri="{FF2B5EF4-FFF2-40B4-BE49-F238E27FC236}">
                <a16:creationId xmlns:a16="http://schemas.microsoft.com/office/drawing/2014/main" id="{A6BE4034-0100-439B-2051-8D787B027F0F}"/>
              </a:ext>
            </a:extLst>
          </p:cNvPr>
          <p:cNvSpPr txBox="1">
            <a:spLocks/>
          </p:cNvSpPr>
          <p:nvPr/>
        </p:nvSpPr>
        <p:spPr>
          <a:xfrm>
            <a:off x="403634" y="68232"/>
            <a:ext cx="7407486" cy="4693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400" b="1" dirty="0">
                <a:solidFill>
                  <a:srgbClr val="FFFFFF"/>
                </a:solidFill>
                <a:latin typeface="Britannic Bold"/>
              </a:rPr>
              <a:t>Postmodernism, Stanislav Szukalski, Struggle, 1917</a:t>
            </a:r>
            <a:endParaRPr lang="en-US" sz="2400" dirty="0"/>
          </a:p>
        </p:txBody>
      </p:sp>
    </p:spTree>
    <p:extLst>
      <p:ext uri="{BB962C8B-B14F-4D97-AF65-F5344CB8AC3E}">
        <p14:creationId xmlns:p14="http://schemas.microsoft.com/office/powerpoint/2010/main" val="154498996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urface with white spots&#10;&#10;Description automatically generated">
            <a:extLst>
              <a:ext uri="{FF2B5EF4-FFF2-40B4-BE49-F238E27FC236}">
                <a16:creationId xmlns:a16="http://schemas.microsoft.com/office/drawing/2014/main" id="{B661E73E-0862-21B6-358F-3FE673EE1D00}"/>
              </a:ext>
            </a:extLst>
          </p:cNvPr>
          <p:cNvPicPr>
            <a:picLocks noChangeAspect="1"/>
          </p:cNvPicPr>
          <p:nvPr/>
        </p:nvPicPr>
        <p:blipFill>
          <a:blip r:embed="rId3"/>
          <a:srcRect t="771" r="25775" b="-159"/>
          <a:stretch/>
        </p:blipFill>
        <p:spPr>
          <a:xfrm>
            <a:off x="-117834" y="-3081"/>
            <a:ext cx="12424389" cy="6871786"/>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403634" y="68232"/>
            <a:ext cx="7407486" cy="469396"/>
          </a:xfrm>
        </p:spPr>
        <p:txBody>
          <a:bodyPr vert="horz" lIns="91440" tIns="45720" rIns="91440" bIns="45720" rtlCol="0" anchor="b">
            <a:normAutofit/>
          </a:bodyPr>
          <a:lstStyle/>
          <a:p>
            <a:pPr algn="ctr"/>
            <a:r>
              <a:rPr lang="en-US" sz="2400" b="1" dirty="0">
                <a:solidFill>
                  <a:srgbClr val="FFFFFF"/>
                </a:solidFill>
                <a:latin typeface="Britannic Bold"/>
              </a:rPr>
              <a:t>Postmodernism, Stanislav</a:t>
            </a:r>
            <a:r>
              <a:rPr lang="en-US" sz="2400" b="1" dirty="0">
                <a:solidFill>
                  <a:srgbClr val="FFFFFF"/>
                </a:solidFill>
                <a:effectLst/>
                <a:latin typeface="Britannic Bold"/>
              </a:rPr>
              <a:t> Szukalski, Struggle, 1917</a:t>
            </a:r>
            <a:endParaRPr lang="en-US" sz="2400" dirty="0"/>
          </a:p>
        </p:txBody>
      </p:sp>
      <p:sp>
        <p:nvSpPr>
          <p:cNvPr id="3" name="TextBox 2">
            <a:extLst>
              <a:ext uri="{FF2B5EF4-FFF2-40B4-BE49-F238E27FC236}">
                <a16:creationId xmlns:a16="http://schemas.microsoft.com/office/drawing/2014/main" id="{326CC35B-2D0C-EC9C-0C84-91E02AC43049}"/>
              </a:ext>
            </a:extLst>
          </p:cNvPr>
          <p:cNvSpPr txBox="1"/>
          <p:nvPr/>
        </p:nvSpPr>
        <p:spPr>
          <a:xfrm>
            <a:off x="924675" y="1430178"/>
            <a:ext cx="5964381"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85000"/>
                  </a:schemeClr>
                </a:solidFill>
                <a:latin typeface="Baskerville Old Face"/>
                <a:ea typeface="+mn-lt"/>
                <a:cs typeface="+mn-lt"/>
              </a:rPr>
              <a:t>“Without the thumbs, we would not make tools and without tools, we would not make civilizations.” -Szukalski</a:t>
            </a:r>
          </a:p>
          <a:p>
            <a:pPr algn="ctr"/>
            <a:endParaRPr lang="en-US" sz="2800" dirty="0">
              <a:solidFill>
                <a:schemeClr val="tx1">
                  <a:lumMod val="85000"/>
                </a:schemeClr>
              </a:solidFill>
              <a:latin typeface="Baskerville Old Face"/>
            </a:endParaRPr>
          </a:p>
          <a:p>
            <a:pPr algn="ctr"/>
            <a:r>
              <a:rPr lang="en-US" sz="2800" dirty="0">
                <a:solidFill>
                  <a:schemeClr val="tx1">
                    <a:lumMod val="85000"/>
                  </a:schemeClr>
                </a:solidFill>
                <a:latin typeface="Baskerville Old Face"/>
              </a:rPr>
              <a:t>The thumb of this work represents the idea of the creators, or even the artist himself. The fingers are the common people who oppose creation and change.</a:t>
            </a:r>
            <a:r>
              <a:rPr lang="en-US" sz="2400" dirty="0">
                <a:solidFill>
                  <a:schemeClr val="tx1">
                    <a:lumMod val="85000"/>
                  </a:schemeClr>
                </a:solidFill>
                <a:latin typeface="Baskerville Old Face"/>
              </a:rPr>
              <a:t> </a:t>
            </a:r>
            <a:br>
              <a:rPr lang="en-US" sz="2400" dirty="0">
                <a:solidFill>
                  <a:schemeClr val="tx1">
                    <a:lumMod val="85000"/>
                  </a:schemeClr>
                </a:solidFill>
                <a:latin typeface="Baskerville Old Face"/>
              </a:rPr>
            </a:br>
            <a:endParaRPr lang="en-US" sz="2400">
              <a:latin typeface="Baskerville Old Face"/>
            </a:endParaRPr>
          </a:p>
        </p:txBody>
      </p:sp>
      <p:pic>
        <p:nvPicPr>
          <p:cNvPr id="5" name="Picture 4" descr="A statue of a person with a head&#10;&#10;Description automatically generated">
            <a:extLst>
              <a:ext uri="{FF2B5EF4-FFF2-40B4-BE49-F238E27FC236}">
                <a16:creationId xmlns:a16="http://schemas.microsoft.com/office/drawing/2014/main" id="{029B50B1-462C-67EE-452B-C1FD809A52E1}"/>
              </a:ext>
            </a:extLst>
          </p:cNvPr>
          <p:cNvPicPr>
            <a:picLocks noChangeAspect="1"/>
          </p:cNvPicPr>
          <p:nvPr/>
        </p:nvPicPr>
        <p:blipFill>
          <a:blip r:embed="rId4"/>
          <a:srcRect l="5032" t="-69" r="1128" b="24465"/>
          <a:stretch/>
        </p:blipFill>
        <p:spPr>
          <a:xfrm>
            <a:off x="7931684" y="70987"/>
            <a:ext cx="4262489" cy="3516143"/>
          </a:xfrm>
          <a:prstGeom prst="rect">
            <a:avLst/>
          </a:prstGeom>
        </p:spPr>
      </p:pic>
      <p:pic>
        <p:nvPicPr>
          <p:cNvPr id="8" name="Picture 7" descr="Stanislav Szukalski: Polish Art Through The Eyes of a Mad Genius">
            <a:extLst>
              <a:ext uri="{FF2B5EF4-FFF2-40B4-BE49-F238E27FC236}">
                <a16:creationId xmlns:a16="http://schemas.microsoft.com/office/drawing/2014/main" id="{C8FDEB4A-F1ED-364F-37E6-42387CDC128C}"/>
              </a:ext>
            </a:extLst>
          </p:cNvPr>
          <p:cNvPicPr>
            <a:picLocks noChangeAspect="1"/>
          </p:cNvPicPr>
          <p:nvPr/>
        </p:nvPicPr>
        <p:blipFill>
          <a:blip r:embed="rId5"/>
          <a:srcRect l="52894" t="8581" r="-227" b="39405"/>
          <a:stretch/>
        </p:blipFill>
        <p:spPr>
          <a:xfrm>
            <a:off x="7926598" y="3751831"/>
            <a:ext cx="4122095" cy="2807648"/>
          </a:xfrm>
          <a:prstGeom prst="rect">
            <a:avLst/>
          </a:prstGeom>
        </p:spPr>
      </p:pic>
    </p:spTree>
    <p:extLst>
      <p:ext uri="{BB962C8B-B14F-4D97-AF65-F5344CB8AC3E}">
        <p14:creationId xmlns:p14="http://schemas.microsoft.com/office/powerpoint/2010/main" val="34288859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black surface with white spots&#10;&#10;Description automatically generated">
            <a:extLst>
              <a:ext uri="{FF2B5EF4-FFF2-40B4-BE49-F238E27FC236}">
                <a16:creationId xmlns:a16="http://schemas.microsoft.com/office/drawing/2014/main" id="{FE94C93A-6240-4C07-6259-E33274B0FCCE}"/>
              </a:ext>
            </a:extLst>
          </p:cNvPr>
          <p:cNvPicPr>
            <a:picLocks noChangeAspect="1"/>
          </p:cNvPicPr>
          <p:nvPr/>
        </p:nvPicPr>
        <p:blipFill>
          <a:blip r:embed="rId3"/>
          <a:srcRect l="776" t="10484" r="35180" b="-10484"/>
          <a:stretch/>
        </p:blipFill>
        <p:spPr>
          <a:xfrm>
            <a:off x="3403" y="-4763"/>
            <a:ext cx="12188294" cy="7869686"/>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5152463" y="261782"/>
            <a:ext cx="6580910" cy="1080841"/>
          </a:xfrm>
        </p:spPr>
        <p:txBody>
          <a:bodyPr vert="horz" lIns="91440" tIns="45720" rIns="91440" bIns="45720" rtlCol="0" anchor="b">
            <a:normAutofit/>
          </a:bodyPr>
          <a:lstStyle/>
          <a:p>
            <a:pPr algn="ctr"/>
            <a:r>
              <a:rPr lang="en-US" sz="3600">
                <a:latin typeface="Britannic Bold"/>
                <a:ea typeface="+mj-lt"/>
                <a:cs typeface="+mj-lt"/>
              </a:rPr>
              <a:t>Surrealism, Hans Bellmer, The Doll, 1934</a:t>
            </a:r>
            <a:endParaRPr lang="en-US" sz="3600">
              <a:latin typeface="Britannic Bold"/>
            </a:endParaRPr>
          </a:p>
        </p:txBody>
      </p:sp>
      <p:pic>
        <p:nvPicPr>
          <p:cNvPr id="7" name="Picture 6" descr="A person with long hair and a mask&#10;&#10;Description automatically generated">
            <a:extLst>
              <a:ext uri="{FF2B5EF4-FFF2-40B4-BE49-F238E27FC236}">
                <a16:creationId xmlns:a16="http://schemas.microsoft.com/office/drawing/2014/main" id="{514011A2-AE0F-25B9-4626-45F6AB5A9CE0}"/>
              </a:ext>
            </a:extLst>
          </p:cNvPr>
          <p:cNvPicPr>
            <a:picLocks noChangeAspect="1"/>
          </p:cNvPicPr>
          <p:nvPr/>
        </p:nvPicPr>
        <p:blipFill>
          <a:blip r:embed="rId4"/>
          <a:stretch>
            <a:fillRect/>
          </a:stretch>
        </p:blipFill>
        <p:spPr>
          <a:xfrm>
            <a:off x="5281990" y="1336331"/>
            <a:ext cx="6738257" cy="4979996"/>
          </a:xfrm>
          <a:prstGeom prst="rect">
            <a:avLst/>
          </a:prstGeom>
        </p:spPr>
      </p:pic>
      <p:pic>
        <p:nvPicPr>
          <p:cNvPr id="9" name="Picture 8" descr="Hans Bellmer. The Doll (Die puppe), Germany, 1936. – @luzfosca on Tumblr">
            <a:extLst>
              <a:ext uri="{FF2B5EF4-FFF2-40B4-BE49-F238E27FC236}">
                <a16:creationId xmlns:a16="http://schemas.microsoft.com/office/drawing/2014/main" id="{2B2BB008-15D9-9EA9-3413-08F320853D00}"/>
              </a:ext>
            </a:extLst>
          </p:cNvPr>
          <p:cNvPicPr>
            <a:picLocks noChangeAspect="1"/>
          </p:cNvPicPr>
          <p:nvPr/>
        </p:nvPicPr>
        <p:blipFill>
          <a:blip r:embed="rId5"/>
          <a:stretch>
            <a:fillRect/>
          </a:stretch>
        </p:blipFill>
        <p:spPr>
          <a:xfrm>
            <a:off x="173719" y="84666"/>
            <a:ext cx="4471307" cy="6550782"/>
          </a:xfrm>
          <a:prstGeom prst="rect">
            <a:avLst/>
          </a:prstGeom>
        </p:spPr>
      </p:pic>
    </p:spTree>
    <p:extLst>
      <p:ext uri="{BB962C8B-B14F-4D97-AF65-F5344CB8AC3E}">
        <p14:creationId xmlns:p14="http://schemas.microsoft.com/office/powerpoint/2010/main" val="401569997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A black surface with white spots&#10;&#10;Description automatically generated">
            <a:extLst>
              <a:ext uri="{FF2B5EF4-FFF2-40B4-BE49-F238E27FC236}">
                <a16:creationId xmlns:a16="http://schemas.microsoft.com/office/drawing/2014/main" id="{DF363DF0-C206-5804-613B-27DC98D312EB}"/>
              </a:ext>
            </a:extLst>
          </p:cNvPr>
          <p:cNvPicPr>
            <a:picLocks noChangeAspect="1"/>
          </p:cNvPicPr>
          <p:nvPr/>
        </p:nvPicPr>
        <p:blipFill>
          <a:blip r:embed="rId3"/>
          <a:srcRect l="2237" t="15311" r="35658"/>
          <a:stretch/>
        </p:blipFill>
        <p:spPr>
          <a:xfrm>
            <a:off x="0" y="0"/>
            <a:ext cx="12205366" cy="686698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496348" y="152924"/>
            <a:ext cx="7190510" cy="471242"/>
          </a:xfrm>
        </p:spPr>
        <p:txBody>
          <a:bodyPr vert="horz" lIns="91440" tIns="45720" rIns="91440" bIns="45720" rtlCol="0" anchor="b">
            <a:normAutofit fontScale="90000"/>
          </a:bodyPr>
          <a:lstStyle/>
          <a:p>
            <a:pPr algn="ctr"/>
            <a:r>
              <a:rPr lang="en-US" sz="2800">
                <a:latin typeface="Britannic Bold"/>
                <a:ea typeface="+mj-lt"/>
                <a:cs typeface="+mj-lt"/>
              </a:rPr>
              <a:t>Surrealism, Hans Bellmer, The Doll, 1934</a:t>
            </a:r>
            <a:endParaRPr lang="en-US" sz="2800">
              <a:latin typeface="Britannic Bold"/>
            </a:endParaRPr>
          </a:p>
        </p:txBody>
      </p:sp>
      <p:pic>
        <p:nvPicPr>
          <p:cNvPr id="9" name="Picture 8" descr="Hans Bellmer. The Doll (Die puppe), Germany, 1936. – @luzfosca on Tumblr">
            <a:extLst>
              <a:ext uri="{FF2B5EF4-FFF2-40B4-BE49-F238E27FC236}">
                <a16:creationId xmlns:a16="http://schemas.microsoft.com/office/drawing/2014/main" id="{2B2BB008-15D9-9EA9-3413-08F320853D00}"/>
              </a:ext>
            </a:extLst>
          </p:cNvPr>
          <p:cNvPicPr>
            <a:picLocks noChangeAspect="1"/>
          </p:cNvPicPr>
          <p:nvPr/>
        </p:nvPicPr>
        <p:blipFill>
          <a:blip r:embed="rId4"/>
          <a:stretch>
            <a:fillRect/>
          </a:stretch>
        </p:blipFill>
        <p:spPr>
          <a:xfrm>
            <a:off x="313446" y="634638"/>
            <a:ext cx="4019306" cy="5919085"/>
          </a:xfrm>
          <a:prstGeom prst="rect">
            <a:avLst/>
          </a:prstGeom>
        </p:spPr>
      </p:pic>
      <p:sp>
        <p:nvSpPr>
          <p:cNvPr id="3" name="TextBox 2">
            <a:extLst>
              <a:ext uri="{FF2B5EF4-FFF2-40B4-BE49-F238E27FC236}">
                <a16:creationId xmlns:a16="http://schemas.microsoft.com/office/drawing/2014/main" id="{C308AD29-B15D-08EE-7C49-C9460F4A6D3E}"/>
              </a:ext>
            </a:extLst>
          </p:cNvPr>
          <p:cNvSpPr txBox="1"/>
          <p:nvPr/>
        </p:nvSpPr>
        <p:spPr>
          <a:xfrm>
            <a:off x="5471943" y="1710519"/>
            <a:ext cx="593905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85000"/>
                  </a:schemeClr>
                </a:solidFill>
                <a:latin typeface="Baskerville Old Face"/>
                <a:cs typeface="Segoe UI"/>
              </a:rPr>
              <a:t>Hans Bellmer is not a trained artist. </a:t>
            </a:r>
            <a:br>
              <a:rPr lang="en-US" sz="2800" dirty="0">
                <a:solidFill>
                  <a:schemeClr val="tx1">
                    <a:lumMod val="85000"/>
                  </a:schemeClr>
                </a:solidFill>
                <a:latin typeface="Baskerville Old Face"/>
                <a:cs typeface="Segoe UI"/>
              </a:rPr>
            </a:br>
            <a:br>
              <a:rPr lang="en-US" sz="2800" dirty="0">
                <a:solidFill>
                  <a:schemeClr val="tx1">
                    <a:lumMod val="85000"/>
                  </a:schemeClr>
                </a:solidFill>
                <a:latin typeface="Baskerville Old Face"/>
                <a:cs typeface="Segoe UI"/>
              </a:rPr>
            </a:br>
            <a:r>
              <a:rPr lang="en-US" sz="2800" dirty="0">
                <a:solidFill>
                  <a:schemeClr val="tx1">
                    <a:lumMod val="85000"/>
                  </a:schemeClr>
                </a:solidFill>
                <a:latin typeface="Baskerville Old Face"/>
                <a:cs typeface="Segoe UI"/>
              </a:rPr>
              <a:t>Hans Bellmer made "The Doll", "La </a:t>
            </a:r>
            <a:r>
              <a:rPr lang="en-US" sz="2800" err="1">
                <a:solidFill>
                  <a:schemeClr val="tx1">
                    <a:lumMod val="85000"/>
                  </a:schemeClr>
                </a:solidFill>
                <a:latin typeface="Baskerville Old Face"/>
                <a:cs typeface="Segoe UI"/>
              </a:rPr>
              <a:t>Poupée</a:t>
            </a:r>
            <a:r>
              <a:rPr lang="en-US" sz="2800" dirty="0">
                <a:solidFill>
                  <a:schemeClr val="tx1">
                    <a:lumMod val="85000"/>
                  </a:schemeClr>
                </a:solidFill>
                <a:latin typeface="Baskerville Old Face"/>
                <a:cs typeface="Segoe UI"/>
              </a:rPr>
              <a:t>", and other untitled works. Each were a collection of photographs of dolls made by Bellmer. These photographs' content are normally overly sexual displaying an aftermath of abuse, most notably in the second doll made in 1935.</a:t>
            </a:r>
          </a:p>
        </p:txBody>
      </p:sp>
    </p:spTree>
    <p:extLst>
      <p:ext uri="{BB962C8B-B14F-4D97-AF65-F5344CB8AC3E}">
        <p14:creationId xmlns:p14="http://schemas.microsoft.com/office/powerpoint/2010/main" val="28121359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A black surface with white spots&#10;&#10;Description automatically generated">
            <a:extLst>
              <a:ext uri="{FF2B5EF4-FFF2-40B4-BE49-F238E27FC236}">
                <a16:creationId xmlns:a16="http://schemas.microsoft.com/office/drawing/2014/main" id="{DF363DF0-C206-5804-613B-27DC98D312EB}"/>
              </a:ext>
            </a:extLst>
          </p:cNvPr>
          <p:cNvPicPr>
            <a:picLocks noChangeAspect="1"/>
          </p:cNvPicPr>
          <p:nvPr/>
        </p:nvPicPr>
        <p:blipFill>
          <a:blip r:embed="rId3"/>
          <a:srcRect l="2237" t="15311" r="35658"/>
          <a:stretch/>
        </p:blipFill>
        <p:spPr>
          <a:xfrm>
            <a:off x="0" y="0"/>
            <a:ext cx="12205366" cy="686698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496348" y="152924"/>
            <a:ext cx="7190510" cy="471242"/>
          </a:xfrm>
        </p:spPr>
        <p:txBody>
          <a:bodyPr vert="horz" lIns="91440" tIns="45720" rIns="91440" bIns="45720" rtlCol="0" anchor="b">
            <a:normAutofit fontScale="90000"/>
          </a:bodyPr>
          <a:lstStyle/>
          <a:p>
            <a:pPr algn="ctr"/>
            <a:r>
              <a:rPr lang="en-US" sz="2800">
                <a:latin typeface="Britannic Bold"/>
                <a:ea typeface="+mj-lt"/>
                <a:cs typeface="+mj-lt"/>
              </a:rPr>
              <a:t>Surrealism, Hans Bellmer, The Doll, 1934</a:t>
            </a:r>
            <a:endParaRPr lang="en-US" sz="2800">
              <a:latin typeface="Britannic Bold"/>
            </a:endParaRPr>
          </a:p>
        </p:txBody>
      </p:sp>
      <p:pic>
        <p:nvPicPr>
          <p:cNvPr id="9" name="Picture 8" descr="Hans Bellmer. The Doll (Die puppe), Germany, 1936. – @luzfosca on Tumblr">
            <a:extLst>
              <a:ext uri="{FF2B5EF4-FFF2-40B4-BE49-F238E27FC236}">
                <a16:creationId xmlns:a16="http://schemas.microsoft.com/office/drawing/2014/main" id="{2B2BB008-15D9-9EA9-3413-08F320853D00}"/>
              </a:ext>
            </a:extLst>
          </p:cNvPr>
          <p:cNvPicPr>
            <a:picLocks noChangeAspect="1"/>
          </p:cNvPicPr>
          <p:nvPr/>
        </p:nvPicPr>
        <p:blipFill>
          <a:blip r:embed="rId4"/>
          <a:stretch>
            <a:fillRect/>
          </a:stretch>
        </p:blipFill>
        <p:spPr>
          <a:xfrm>
            <a:off x="313446" y="634638"/>
            <a:ext cx="4019306" cy="5919085"/>
          </a:xfrm>
          <a:prstGeom prst="rect">
            <a:avLst/>
          </a:prstGeom>
        </p:spPr>
      </p:pic>
      <p:sp>
        <p:nvSpPr>
          <p:cNvPr id="3" name="TextBox 2">
            <a:extLst>
              <a:ext uri="{FF2B5EF4-FFF2-40B4-BE49-F238E27FC236}">
                <a16:creationId xmlns:a16="http://schemas.microsoft.com/office/drawing/2014/main" id="{C308AD29-B15D-08EE-7C49-C9460F4A6D3E}"/>
              </a:ext>
            </a:extLst>
          </p:cNvPr>
          <p:cNvSpPr txBox="1"/>
          <p:nvPr/>
        </p:nvSpPr>
        <p:spPr>
          <a:xfrm>
            <a:off x="5471943" y="1710519"/>
            <a:ext cx="593905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85000"/>
                  </a:schemeClr>
                </a:solidFill>
                <a:latin typeface="Baskerville Old Face"/>
                <a:cs typeface="Segoe UI"/>
              </a:rPr>
              <a:t>Hans Bellmer had a troubled childhood, being abused by his father and this reflecting into the second doll that he made. </a:t>
            </a:r>
          </a:p>
          <a:p>
            <a:pPr algn="ctr"/>
            <a:endParaRPr lang="en-US" sz="2800" dirty="0">
              <a:solidFill>
                <a:schemeClr val="tx1">
                  <a:lumMod val="85000"/>
                </a:schemeClr>
              </a:solidFill>
              <a:latin typeface="Baskerville Old Face"/>
              <a:cs typeface="Segoe UI"/>
            </a:endParaRPr>
          </a:p>
          <a:p>
            <a:pPr algn="ctr"/>
            <a:r>
              <a:rPr lang="en-US" sz="2800" dirty="0">
                <a:solidFill>
                  <a:schemeClr val="tx1">
                    <a:lumMod val="85000"/>
                  </a:schemeClr>
                </a:solidFill>
                <a:latin typeface="Baskerville Old Face"/>
                <a:cs typeface="Segoe UI"/>
              </a:rPr>
              <a:t>Truly the fetishizing of abuse in the form of sadomasochism is seen in all the works. All the Dolls are missing limbs, anatomically incorrect, and otherwise appear tortured.</a:t>
            </a:r>
            <a:endParaRPr lang="en-US" sz="2800">
              <a:solidFill>
                <a:schemeClr val="tx1">
                  <a:lumMod val="85000"/>
                </a:schemeClr>
              </a:solidFill>
              <a:latin typeface="Baskerville Old Face"/>
              <a:cs typeface="Segoe UI"/>
            </a:endParaRPr>
          </a:p>
        </p:txBody>
      </p:sp>
    </p:spTree>
    <p:extLst>
      <p:ext uri="{BB962C8B-B14F-4D97-AF65-F5344CB8AC3E}">
        <p14:creationId xmlns:p14="http://schemas.microsoft.com/office/powerpoint/2010/main" val="241501957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black surface with white spots&#10;&#10;Description automatically generated">
            <a:extLst>
              <a:ext uri="{FF2B5EF4-FFF2-40B4-BE49-F238E27FC236}">
                <a16:creationId xmlns:a16="http://schemas.microsoft.com/office/drawing/2014/main" id="{FE94C93A-6240-4C07-6259-E33274B0FCCE}"/>
              </a:ext>
            </a:extLst>
          </p:cNvPr>
          <p:cNvPicPr>
            <a:picLocks noChangeAspect="1"/>
          </p:cNvPicPr>
          <p:nvPr/>
        </p:nvPicPr>
        <p:blipFill>
          <a:blip r:embed="rId3"/>
          <a:srcRect l="2237" t="15311" r="35658"/>
          <a:stretch/>
        </p:blipFill>
        <p:spPr>
          <a:xfrm>
            <a:off x="0" y="0"/>
            <a:ext cx="12205366" cy="686698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496348" y="152924"/>
            <a:ext cx="7190510" cy="471242"/>
          </a:xfrm>
        </p:spPr>
        <p:txBody>
          <a:bodyPr vert="horz" lIns="91440" tIns="45720" rIns="91440" bIns="45720" rtlCol="0" anchor="b">
            <a:normAutofit fontScale="90000"/>
          </a:bodyPr>
          <a:lstStyle/>
          <a:p>
            <a:pPr algn="ctr"/>
            <a:r>
              <a:rPr lang="en-US" sz="2800">
                <a:latin typeface="Britannic Bold"/>
                <a:ea typeface="+mj-lt"/>
                <a:cs typeface="+mj-lt"/>
              </a:rPr>
              <a:t>Surrealism, Hans Bellmer, The Doll, 1934</a:t>
            </a:r>
            <a:endParaRPr lang="en-US" sz="2800">
              <a:latin typeface="Britannic Bold"/>
            </a:endParaRPr>
          </a:p>
        </p:txBody>
      </p:sp>
      <p:sp>
        <p:nvSpPr>
          <p:cNvPr id="3" name="TextBox 2">
            <a:extLst>
              <a:ext uri="{FF2B5EF4-FFF2-40B4-BE49-F238E27FC236}">
                <a16:creationId xmlns:a16="http://schemas.microsoft.com/office/drawing/2014/main" id="{C308AD29-B15D-08EE-7C49-C9460F4A6D3E}"/>
              </a:ext>
            </a:extLst>
          </p:cNvPr>
          <p:cNvSpPr txBox="1"/>
          <p:nvPr/>
        </p:nvSpPr>
        <p:spPr>
          <a:xfrm>
            <a:off x="5484858" y="1014685"/>
            <a:ext cx="593905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85000"/>
                  </a:schemeClr>
                </a:solidFill>
                <a:latin typeface="Baskerville Old Face"/>
                <a:cs typeface="Segoe UI"/>
              </a:rPr>
              <a:t>This work here is supposed to be a temptress, coy and sexy looking over her shoulder to invite the viewer to think sexually of her. In the context of a modern viewer this artwork says the opposite. </a:t>
            </a:r>
            <a:br>
              <a:rPr lang="en-US" sz="2800" dirty="0">
                <a:solidFill>
                  <a:schemeClr val="tx1">
                    <a:lumMod val="85000"/>
                  </a:schemeClr>
                </a:solidFill>
                <a:latin typeface="Baskerville Old Face"/>
                <a:cs typeface="Segoe UI"/>
              </a:rPr>
            </a:br>
            <a:br>
              <a:rPr lang="en-US" sz="2800" dirty="0">
                <a:solidFill>
                  <a:schemeClr val="tx1">
                    <a:lumMod val="85000"/>
                  </a:schemeClr>
                </a:solidFill>
                <a:latin typeface="Baskerville Old Face"/>
                <a:cs typeface="Segoe UI"/>
              </a:rPr>
            </a:br>
            <a:r>
              <a:rPr lang="en-US" sz="2800" dirty="0">
                <a:solidFill>
                  <a:schemeClr val="tx1">
                    <a:lumMod val="85000"/>
                  </a:schemeClr>
                </a:solidFill>
                <a:latin typeface="Baskerville Old Face"/>
                <a:cs typeface="Segoe UI"/>
              </a:rPr>
              <a:t>The doll looks scared and weak than anything. Powerless and making herself smaller as a safety mechanism. And even worse: Bellmer intended for her to be a schoolgirl.</a:t>
            </a:r>
            <a:br>
              <a:rPr lang="en-US" sz="2800" dirty="0">
                <a:latin typeface="Baskerville Old Face"/>
                <a:cs typeface="Segoe UI"/>
              </a:rPr>
            </a:br>
            <a:endParaRPr lang="en-US" sz="2800" dirty="0">
              <a:latin typeface="Baskerville Old Face"/>
              <a:cs typeface="Segoe UI"/>
            </a:endParaRPr>
          </a:p>
        </p:txBody>
      </p:sp>
      <p:pic>
        <p:nvPicPr>
          <p:cNvPr id="6" name="Picture 5" descr="Hans Bellmer. The Doll (Die puppe), Germany, 1936. – @luzfosca on Tumblr">
            <a:extLst>
              <a:ext uri="{FF2B5EF4-FFF2-40B4-BE49-F238E27FC236}">
                <a16:creationId xmlns:a16="http://schemas.microsoft.com/office/drawing/2014/main" id="{D17BEB7D-4925-86AC-D40B-CB096ECFBCCB}"/>
              </a:ext>
            </a:extLst>
          </p:cNvPr>
          <p:cNvPicPr>
            <a:picLocks noChangeAspect="1"/>
          </p:cNvPicPr>
          <p:nvPr/>
        </p:nvPicPr>
        <p:blipFill>
          <a:blip r:embed="rId4"/>
          <a:stretch>
            <a:fillRect/>
          </a:stretch>
        </p:blipFill>
        <p:spPr>
          <a:xfrm>
            <a:off x="313446" y="634638"/>
            <a:ext cx="4019306" cy="5919085"/>
          </a:xfrm>
          <a:prstGeom prst="rect">
            <a:avLst/>
          </a:prstGeom>
        </p:spPr>
      </p:pic>
    </p:spTree>
    <p:extLst>
      <p:ext uri="{BB962C8B-B14F-4D97-AF65-F5344CB8AC3E}">
        <p14:creationId xmlns:p14="http://schemas.microsoft.com/office/powerpoint/2010/main" val="6835541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black surface with white spots&#10;&#10;Description automatically generated">
            <a:extLst>
              <a:ext uri="{FF2B5EF4-FFF2-40B4-BE49-F238E27FC236}">
                <a16:creationId xmlns:a16="http://schemas.microsoft.com/office/drawing/2014/main" id="{FE94C93A-6240-4C07-6259-E33274B0FCCE}"/>
              </a:ext>
            </a:extLst>
          </p:cNvPr>
          <p:cNvPicPr>
            <a:picLocks noChangeAspect="1"/>
          </p:cNvPicPr>
          <p:nvPr/>
        </p:nvPicPr>
        <p:blipFill>
          <a:blip r:embed="rId3"/>
          <a:srcRect l="776" t="10484" r="35180" b="-10484"/>
          <a:stretch/>
        </p:blipFill>
        <p:spPr>
          <a:xfrm>
            <a:off x="3403" y="-4763"/>
            <a:ext cx="12586353" cy="810852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594320" y="-391361"/>
            <a:ext cx="6580910" cy="1080841"/>
          </a:xfrm>
        </p:spPr>
        <p:txBody>
          <a:bodyPr vert="horz" lIns="91440" tIns="45720" rIns="91440" bIns="45720" rtlCol="0" anchor="b">
            <a:normAutofit/>
          </a:bodyPr>
          <a:lstStyle/>
          <a:p>
            <a:pPr algn="ctr"/>
            <a:r>
              <a:rPr lang="en-US" sz="3600">
                <a:latin typeface="Britannic Bold"/>
                <a:ea typeface="+mj-lt"/>
                <a:cs typeface="+mj-lt"/>
              </a:rPr>
              <a:t>Hans Bellmer other works</a:t>
            </a:r>
            <a:endParaRPr lang="en-US" sz="3600">
              <a:latin typeface="Britannic Bold"/>
            </a:endParaRPr>
          </a:p>
        </p:txBody>
      </p:sp>
      <p:pic>
        <p:nvPicPr>
          <p:cNvPr id="6" name="Picture 5" descr="A black and white photo of a person lying on a floral wall&#10;&#10;Description automatically generated">
            <a:extLst>
              <a:ext uri="{FF2B5EF4-FFF2-40B4-BE49-F238E27FC236}">
                <a16:creationId xmlns:a16="http://schemas.microsoft.com/office/drawing/2014/main" id="{90FE16DB-06D3-C01D-175A-5B6930A3BF5C}"/>
              </a:ext>
            </a:extLst>
          </p:cNvPr>
          <p:cNvPicPr>
            <a:picLocks noChangeAspect="1"/>
          </p:cNvPicPr>
          <p:nvPr/>
        </p:nvPicPr>
        <p:blipFill>
          <a:blip r:embed="rId4"/>
          <a:stretch>
            <a:fillRect/>
          </a:stretch>
        </p:blipFill>
        <p:spPr>
          <a:xfrm>
            <a:off x="3872593" y="685799"/>
            <a:ext cx="4044043" cy="4071258"/>
          </a:xfrm>
          <a:prstGeom prst="rect">
            <a:avLst/>
          </a:prstGeom>
        </p:spPr>
      </p:pic>
      <p:pic>
        <p:nvPicPr>
          <p:cNvPr id="8" name="Picture 7">
            <a:extLst>
              <a:ext uri="{FF2B5EF4-FFF2-40B4-BE49-F238E27FC236}">
                <a16:creationId xmlns:a16="http://schemas.microsoft.com/office/drawing/2014/main" id="{B2DC6D7E-A736-AA23-D344-22B3AB8F8DF0}"/>
              </a:ext>
            </a:extLst>
          </p:cNvPr>
          <p:cNvPicPr>
            <a:picLocks noChangeAspect="1"/>
          </p:cNvPicPr>
          <p:nvPr/>
        </p:nvPicPr>
        <p:blipFill>
          <a:blip r:embed="rId5"/>
          <a:stretch>
            <a:fillRect/>
          </a:stretch>
        </p:blipFill>
        <p:spPr>
          <a:xfrm>
            <a:off x="6979181" y="3679372"/>
            <a:ext cx="5211382" cy="3429000"/>
          </a:xfrm>
          <a:prstGeom prst="rect">
            <a:avLst/>
          </a:prstGeom>
        </p:spPr>
      </p:pic>
      <p:pic>
        <p:nvPicPr>
          <p:cNvPr id="10" name="Picture 9" descr="Artwork Title: Untitled">
            <a:extLst>
              <a:ext uri="{FF2B5EF4-FFF2-40B4-BE49-F238E27FC236}">
                <a16:creationId xmlns:a16="http://schemas.microsoft.com/office/drawing/2014/main" id="{305303CC-4C20-FB1A-B2FD-16B71A9A732D}"/>
              </a:ext>
            </a:extLst>
          </p:cNvPr>
          <p:cNvPicPr>
            <a:picLocks noChangeAspect="1"/>
          </p:cNvPicPr>
          <p:nvPr/>
        </p:nvPicPr>
        <p:blipFill>
          <a:blip r:embed="rId6"/>
          <a:stretch>
            <a:fillRect/>
          </a:stretch>
        </p:blipFill>
        <p:spPr>
          <a:xfrm>
            <a:off x="87086" y="3023712"/>
            <a:ext cx="4114799" cy="4087178"/>
          </a:xfrm>
          <a:prstGeom prst="rect">
            <a:avLst/>
          </a:prstGeom>
        </p:spPr>
      </p:pic>
      <p:sp>
        <p:nvSpPr>
          <p:cNvPr id="12" name="TextBox 11">
            <a:extLst>
              <a:ext uri="{FF2B5EF4-FFF2-40B4-BE49-F238E27FC236}">
                <a16:creationId xmlns:a16="http://schemas.microsoft.com/office/drawing/2014/main" id="{D2722C68-A9ED-8C49-10C3-AC8ED627F890}"/>
              </a:ext>
            </a:extLst>
          </p:cNvPr>
          <p:cNvSpPr txBox="1"/>
          <p:nvPr/>
        </p:nvSpPr>
        <p:spPr>
          <a:xfrm>
            <a:off x="8095272" y="1632221"/>
            <a:ext cx="352094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2800">
                <a:latin typeface="Baskerville Old Face"/>
                <a:ea typeface="+mn-lt"/>
                <a:cs typeface="+mn-lt"/>
              </a:rPr>
            </a:br>
            <a:br>
              <a:rPr lang="en-US" sz="2800">
                <a:latin typeface="Baskerville Old Face"/>
                <a:ea typeface="+mn-lt"/>
                <a:cs typeface="+mn-lt"/>
              </a:rPr>
            </a:br>
            <a:br>
              <a:rPr lang="en-US" sz="2800">
                <a:latin typeface="Baskerville Old Face"/>
                <a:ea typeface="+mn-lt"/>
                <a:cs typeface="+mn-lt"/>
              </a:rPr>
            </a:br>
            <a:r>
              <a:rPr lang="en-US" sz="2800">
                <a:latin typeface="Baskerville Old Face"/>
                <a:ea typeface="+mn-lt"/>
                <a:cs typeface="+mn-lt"/>
              </a:rPr>
              <a:t>Plate from</a:t>
            </a:r>
            <a:r>
              <a:rPr lang="en-US" sz="2800" i="1">
                <a:latin typeface="Baskerville Old Face"/>
                <a:ea typeface="+mn-lt"/>
                <a:cs typeface="+mn-lt"/>
              </a:rPr>
              <a:t> La </a:t>
            </a:r>
            <a:r>
              <a:rPr lang="en-US" sz="2800" i="1" err="1">
                <a:latin typeface="Baskerville Old Face"/>
                <a:ea typeface="+mn-lt"/>
                <a:cs typeface="+mn-lt"/>
              </a:rPr>
              <a:t>Poupée</a:t>
            </a:r>
            <a:endParaRPr lang="en-US" sz="2800" i="1" err="1">
              <a:latin typeface="Baskerville Old Face"/>
            </a:endParaRPr>
          </a:p>
        </p:txBody>
      </p:sp>
      <p:sp>
        <p:nvSpPr>
          <p:cNvPr id="13" name="TextBox 12">
            <a:extLst>
              <a:ext uri="{FF2B5EF4-FFF2-40B4-BE49-F238E27FC236}">
                <a16:creationId xmlns:a16="http://schemas.microsoft.com/office/drawing/2014/main" id="{6D78071D-24D0-68D3-374A-D9BD6EDEB6B0}"/>
              </a:ext>
            </a:extLst>
          </p:cNvPr>
          <p:cNvSpPr txBox="1"/>
          <p:nvPr/>
        </p:nvSpPr>
        <p:spPr>
          <a:xfrm>
            <a:off x="446314" y="2242457"/>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latin typeface="Baskerville Old Face"/>
              </a:rPr>
              <a:t>Untitled, 1935</a:t>
            </a:r>
            <a:endParaRPr lang="en-US" sz="3200" dirty="0"/>
          </a:p>
        </p:txBody>
      </p:sp>
      <p:sp>
        <p:nvSpPr>
          <p:cNvPr id="14" name="TextBox 13">
            <a:extLst>
              <a:ext uri="{FF2B5EF4-FFF2-40B4-BE49-F238E27FC236}">
                <a16:creationId xmlns:a16="http://schemas.microsoft.com/office/drawing/2014/main" id="{B96EC49E-9AC8-0AD0-503A-8A129C9609D8}"/>
              </a:ext>
            </a:extLst>
          </p:cNvPr>
          <p:cNvSpPr txBox="1"/>
          <p:nvPr/>
        </p:nvSpPr>
        <p:spPr>
          <a:xfrm>
            <a:off x="4517571" y="487680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i="1" dirty="0">
                <a:latin typeface="Baskerville Old Face"/>
              </a:rPr>
              <a:t>Untitled. 1935 </a:t>
            </a:r>
            <a:endParaRPr lang="en-US" sz="2800" dirty="0">
              <a:latin typeface="Baskerville Old Face"/>
            </a:endParaRPr>
          </a:p>
        </p:txBody>
      </p:sp>
    </p:spTree>
    <p:extLst>
      <p:ext uri="{BB962C8B-B14F-4D97-AF65-F5344CB8AC3E}">
        <p14:creationId xmlns:p14="http://schemas.microsoft.com/office/powerpoint/2010/main" val="7806235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707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8793680" y="3427106"/>
            <a:ext cx="3402280" cy="1450955"/>
          </a:xfrm>
        </p:spPr>
        <p:txBody>
          <a:bodyPr vert="horz" lIns="91440" tIns="45720" rIns="91440" bIns="45720" rtlCol="0" anchor="b">
            <a:normAutofit fontScale="90000"/>
          </a:bodyPr>
          <a:lstStyle/>
          <a:p>
            <a:pPr algn="ctr"/>
            <a:r>
              <a:rPr lang="en-US" sz="3600">
                <a:solidFill>
                  <a:srgbClr val="FFFFFF"/>
                </a:solidFill>
                <a:latin typeface="Britannic Bold"/>
                <a:ea typeface="+mj-lt"/>
                <a:cs typeface="+mj-lt"/>
              </a:rPr>
              <a:t>The Symbolist movement, Arnold Böcklin, </a:t>
            </a:r>
            <a:r>
              <a:rPr lang="en-US" sz="3600" i="1">
                <a:solidFill>
                  <a:srgbClr val="FFFFFF"/>
                </a:solidFill>
                <a:latin typeface="Britannic Bold"/>
                <a:ea typeface="+mj-lt"/>
                <a:cs typeface="+mj-lt"/>
              </a:rPr>
              <a:t>Isle of the Dead</a:t>
            </a:r>
            <a:r>
              <a:rPr lang="en-US" sz="3600">
                <a:solidFill>
                  <a:srgbClr val="FFFFFF"/>
                </a:solidFill>
                <a:latin typeface="Britannic Bold"/>
                <a:ea typeface="+mj-lt"/>
                <a:cs typeface="+mj-lt"/>
              </a:rPr>
              <a:t>: "Basel" version, 1880</a:t>
            </a:r>
          </a:p>
        </p:txBody>
      </p:sp>
      <p:pic>
        <p:nvPicPr>
          <p:cNvPr id="7" name="Picture 6" descr="A painting of a person in a boat on a rocky shore&#10;&#10;Description automatically generated">
            <a:extLst>
              <a:ext uri="{FF2B5EF4-FFF2-40B4-BE49-F238E27FC236}">
                <a16:creationId xmlns:a16="http://schemas.microsoft.com/office/drawing/2014/main" id="{C1113E3F-23E7-7A6C-C8F6-F7B107659782}"/>
              </a:ext>
            </a:extLst>
          </p:cNvPr>
          <p:cNvPicPr>
            <a:picLocks noChangeAspect="1"/>
          </p:cNvPicPr>
          <p:nvPr/>
        </p:nvPicPr>
        <p:blipFill>
          <a:blip r:embed="rId5"/>
          <a:stretch>
            <a:fillRect/>
          </a:stretch>
        </p:blipFill>
        <p:spPr>
          <a:xfrm>
            <a:off x="107498" y="348344"/>
            <a:ext cx="8689521" cy="6161314"/>
          </a:xfrm>
          <a:prstGeom prst="rect">
            <a:avLst/>
          </a:prstGeom>
        </p:spPr>
      </p:pic>
      <p:pic>
        <p:nvPicPr>
          <p:cNvPr id="5" name="Picture 4" descr="A painting of a person in a boat on a rocky shore&#10;&#10;Description automatically generated">
            <a:extLst>
              <a:ext uri="{FF2B5EF4-FFF2-40B4-BE49-F238E27FC236}">
                <a16:creationId xmlns:a16="http://schemas.microsoft.com/office/drawing/2014/main" id="{9FFFEC19-065C-8E6C-E060-0CDA8E16D9B6}"/>
              </a:ext>
            </a:extLst>
          </p:cNvPr>
          <p:cNvPicPr>
            <a:picLocks noChangeAspect="1"/>
          </p:cNvPicPr>
          <p:nvPr/>
        </p:nvPicPr>
        <p:blipFill>
          <a:blip r:embed="rId5"/>
          <a:stretch>
            <a:fillRect/>
          </a:stretch>
        </p:blipFill>
        <p:spPr>
          <a:xfrm>
            <a:off x="247019" y="487865"/>
            <a:ext cx="8689521" cy="6161314"/>
          </a:xfrm>
          <a:prstGeom prst="rect">
            <a:avLst/>
          </a:prstGeom>
        </p:spPr>
      </p:pic>
    </p:spTree>
    <p:extLst>
      <p:ext uri="{BB962C8B-B14F-4D97-AF65-F5344CB8AC3E}">
        <p14:creationId xmlns:p14="http://schemas.microsoft.com/office/powerpoint/2010/main" val="287930389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707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1708071" y="12949"/>
            <a:ext cx="8775862" cy="461345"/>
          </a:xfrm>
        </p:spPr>
        <p:txBody>
          <a:bodyPr vert="horz" lIns="91440" tIns="45720" rIns="91440" bIns="45720" rtlCol="0" anchor="b">
            <a:normAutofit/>
          </a:bodyPr>
          <a:lstStyle/>
          <a:p>
            <a:pPr algn="ctr"/>
            <a:r>
              <a:rPr lang="en-US" sz="2000" dirty="0">
                <a:solidFill>
                  <a:srgbClr val="FFFFFF"/>
                </a:solidFill>
                <a:latin typeface="Britannic Bold"/>
                <a:ea typeface="+mj-lt"/>
                <a:cs typeface="+mj-lt"/>
              </a:rPr>
              <a:t>The Symbolist movement, Arnold Böcklin, </a:t>
            </a:r>
            <a:r>
              <a:rPr lang="en-US" sz="2000" i="1" dirty="0">
                <a:solidFill>
                  <a:srgbClr val="FFFFFF"/>
                </a:solidFill>
                <a:latin typeface="Britannic Bold"/>
                <a:ea typeface="+mj-lt"/>
                <a:cs typeface="+mj-lt"/>
              </a:rPr>
              <a:t>Isle of the Dead</a:t>
            </a:r>
            <a:r>
              <a:rPr lang="en-US" sz="2000" dirty="0">
                <a:solidFill>
                  <a:srgbClr val="FFFFFF"/>
                </a:solidFill>
                <a:latin typeface="Britannic Bold"/>
                <a:ea typeface="+mj-lt"/>
                <a:cs typeface="+mj-lt"/>
              </a:rPr>
              <a:t>, 1880-1886</a:t>
            </a:r>
          </a:p>
        </p:txBody>
      </p:sp>
      <p:pic>
        <p:nvPicPr>
          <p:cNvPr id="5" name="Picture 4" descr="undefined">
            <a:extLst>
              <a:ext uri="{FF2B5EF4-FFF2-40B4-BE49-F238E27FC236}">
                <a16:creationId xmlns:a16="http://schemas.microsoft.com/office/drawing/2014/main" id="{F8F892A0-4FD6-B736-989C-8F0BC566C8F2}"/>
              </a:ext>
            </a:extLst>
          </p:cNvPr>
          <p:cNvPicPr>
            <a:picLocks noChangeAspect="1"/>
          </p:cNvPicPr>
          <p:nvPr/>
        </p:nvPicPr>
        <p:blipFill>
          <a:blip r:embed="rId5"/>
          <a:stretch>
            <a:fillRect/>
          </a:stretch>
        </p:blipFill>
        <p:spPr>
          <a:xfrm>
            <a:off x="1043050" y="478987"/>
            <a:ext cx="10086106" cy="6256284"/>
          </a:xfrm>
          <a:prstGeom prst="rect">
            <a:avLst/>
          </a:prstGeom>
        </p:spPr>
      </p:pic>
      <p:pic>
        <p:nvPicPr>
          <p:cNvPr id="6" name="Picture 5" descr="undefined">
            <a:extLst>
              <a:ext uri="{FF2B5EF4-FFF2-40B4-BE49-F238E27FC236}">
                <a16:creationId xmlns:a16="http://schemas.microsoft.com/office/drawing/2014/main" id="{1ED9ACB2-B2B9-1C9D-CAF8-C7FEB7973E8F}"/>
              </a:ext>
            </a:extLst>
          </p:cNvPr>
          <p:cNvPicPr>
            <a:picLocks noChangeAspect="1"/>
          </p:cNvPicPr>
          <p:nvPr/>
        </p:nvPicPr>
        <p:blipFill>
          <a:blip r:embed="rId6"/>
          <a:stretch>
            <a:fillRect/>
          </a:stretch>
        </p:blipFill>
        <p:spPr>
          <a:xfrm>
            <a:off x="261258" y="481468"/>
            <a:ext cx="11659589" cy="6172155"/>
          </a:xfrm>
          <a:prstGeom prst="rect">
            <a:avLst/>
          </a:prstGeom>
        </p:spPr>
      </p:pic>
      <p:pic>
        <p:nvPicPr>
          <p:cNvPr id="9" name="Picture 8" descr="undefined">
            <a:extLst>
              <a:ext uri="{FF2B5EF4-FFF2-40B4-BE49-F238E27FC236}">
                <a16:creationId xmlns:a16="http://schemas.microsoft.com/office/drawing/2014/main" id="{6C4627B6-52F2-855A-BF6A-62AAA90D6191}"/>
              </a:ext>
            </a:extLst>
          </p:cNvPr>
          <p:cNvPicPr>
            <a:picLocks noChangeAspect="1"/>
          </p:cNvPicPr>
          <p:nvPr/>
        </p:nvPicPr>
        <p:blipFill>
          <a:blip r:embed="rId7"/>
          <a:stretch>
            <a:fillRect/>
          </a:stretch>
        </p:blipFill>
        <p:spPr>
          <a:xfrm>
            <a:off x="261258" y="474353"/>
            <a:ext cx="11748652" cy="6087422"/>
          </a:xfrm>
          <a:prstGeom prst="rect">
            <a:avLst/>
          </a:prstGeom>
        </p:spPr>
      </p:pic>
      <p:pic>
        <p:nvPicPr>
          <p:cNvPr id="11" name="Picture 10" descr="undefined">
            <a:extLst>
              <a:ext uri="{FF2B5EF4-FFF2-40B4-BE49-F238E27FC236}">
                <a16:creationId xmlns:a16="http://schemas.microsoft.com/office/drawing/2014/main" id="{18A0A395-FF55-F0E9-1969-01344C329EE4}"/>
              </a:ext>
            </a:extLst>
          </p:cNvPr>
          <p:cNvPicPr>
            <a:picLocks noChangeAspect="1"/>
          </p:cNvPicPr>
          <p:nvPr/>
        </p:nvPicPr>
        <p:blipFill>
          <a:blip r:embed="rId8"/>
          <a:stretch>
            <a:fillRect/>
          </a:stretch>
        </p:blipFill>
        <p:spPr>
          <a:xfrm>
            <a:off x="122712" y="484535"/>
            <a:ext cx="11916887" cy="6116539"/>
          </a:xfrm>
          <a:prstGeom prst="rect">
            <a:avLst/>
          </a:prstGeom>
        </p:spPr>
      </p:pic>
    </p:spTree>
    <p:extLst>
      <p:ext uri="{BB962C8B-B14F-4D97-AF65-F5344CB8AC3E}">
        <p14:creationId xmlns:p14="http://schemas.microsoft.com/office/powerpoint/2010/main" val="29936219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F3C9C990-8F48-E7A2-3892-801A3DF7F175}"/>
              </a:ext>
            </a:extLst>
          </p:cNvPr>
          <p:cNvPicPr>
            <a:picLocks noChangeAspect="1"/>
          </p:cNvPicPr>
          <p:nvPr/>
        </p:nvPicPr>
        <p:blipFill>
          <a:blip r:embed="rId2"/>
          <a:stretch>
            <a:fillRect/>
          </a:stretch>
        </p:blipFill>
        <p:spPr>
          <a:xfrm>
            <a:off x="2786" y="989"/>
            <a:ext cx="12186428" cy="6856023"/>
          </a:xfrm>
          <a:prstGeom prst="rect">
            <a:avLst/>
          </a:prstGeom>
        </p:spPr>
      </p:pic>
      <p:sp>
        <p:nvSpPr>
          <p:cNvPr id="3" name="TextBox 2">
            <a:extLst>
              <a:ext uri="{FF2B5EF4-FFF2-40B4-BE49-F238E27FC236}">
                <a16:creationId xmlns:a16="http://schemas.microsoft.com/office/drawing/2014/main" id="{05E01E35-C2D8-6D90-0870-AAE242A4CB6D}"/>
              </a:ext>
            </a:extLst>
          </p:cNvPr>
          <p:cNvSpPr txBox="1"/>
          <p:nvPr/>
        </p:nvSpPr>
        <p:spPr>
          <a:xfrm>
            <a:off x="1476135" y="2093969"/>
            <a:ext cx="925298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Atypical, </a:t>
            </a:r>
            <a:r>
              <a:rPr lang="en-US" sz="2400" dirty="0">
                <a:solidFill>
                  <a:schemeClr val="tx1">
                    <a:lumMod val="85000"/>
                  </a:schemeClr>
                </a:solidFill>
                <a:latin typeface="Baskerville Old Face"/>
                <a:ea typeface="+mn-lt"/>
                <a:cs typeface="+mn-lt"/>
              </a:rPr>
              <a:t>adjective, not representative of a type, group, or class. It is a common myth that artist become "mad" or mentally ill due to creativity or an artist must be mentally ill to be a creative genius. This is a harmful stereotype that limits viewers interpterion's. Either the artist is just mentally ill, or it is a product of their mental illness. In fact, there is no correlation between being mentally ill and a very successful, talented artist. Mear coincidence. </a:t>
            </a:r>
          </a:p>
        </p:txBody>
      </p:sp>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898212" y="-463410"/>
            <a:ext cx="6015183" cy="1450955"/>
          </a:xfrm>
          <a:ln>
            <a:noFill/>
          </a:ln>
        </p:spPr>
        <p:txBody>
          <a:bodyPr vert="horz" lIns="91440" tIns="45720" rIns="91440" bIns="45720" rtlCol="0" anchor="b">
            <a:normAutofit/>
          </a:bodyPr>
          <a:lstStyle/>
          <a:p>
            <a:pPr algn="ctr"/>
            <a:r>
              <a:rPr lang="en-US" sz="3600" b="1">
                <a:solidFill>
                  <a:srgbClr val="FFFFFF"/>
                </a:solidFill>
                <a:latin typeface="Britannic Bold"/>
              </a:rPr>
              <a:t>Theme</a:t>
            </a:r>
          </a:p>
        </p:txBody>
      </p:sp>
      <p:pic>
        <p:nvPicPr>
          <p:cNvPr id="7" name="Picture 6" descr="A black background with silver border&#10;&#10;Description automatically generated">
            <a:extLst>
              <a:ext uri="{FF2B5EF4-FFF2-40B4-BE49-F238E27FC236}">
                <a16:creationId xmlns:a16="http://schemas.microsoft.com/office/drawing/2014/main" id="{B99C6C55-41AB-23E5-0E0A-4835F51F43DC}"/>
              </a:ext>
            </a:extLst>
          </p:cNvPr>
          <p:cNvPicPr>
            <a:picLocks noChangeAspect="1"/>
          </p:cNvPicPr>
          <p:nvPr/>
        </p:nvPicPr>
        <p:blipFill>
          <a:blip r:embed="rId3"/>
          <a:stretch>
            <a:fillRect/>
          </a:stretch>
        </p:blipFill>
        <p:spPr>
          <a:xfrm>
            <a:off x="0" y="9242"/>
            <a:ext cx="12202885" cy="6868885"/>
          </a:xfrm>
          <a:prstGeom prst="rect">
            <a:avLst/>
          </a:prstGeom>
        </p:spPr>
      </p:pic>
    </p:spTree>
    <p:extLst>
      <p:ext uri="{BB962C8B-B14F-4D97-AF65-F5344CB8AC3E}">
        <p14:creationId xmlns:p14="http://schemas.microsoft.com/office/powerpoint/2010/main" val="227634193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366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1300241" y="111910"/>
            <a:ext cx="9580791" cy="461345"/>
          </a:xfrm>
        </p:spPr>
        <p:txBody>
          <a:bodyPr vert="horz" lIns="91440" tIns="45720" rIns="91440" bIns="45720" rtlCol="0" anchor="b">
            <a:normAutofit/>
          </a:bodyPr>
          <a:lstStyle/>
          <a:p>
            <a:pPr algn="ctr"/>
            <a:r>
              <a:rPr lang="en-US" sz="2000" dirty="0">
                <a:solidFill>
                  <a:srgbClr val="FFFFFF"/>
                </a:solidFill>
                <a:latin typeface="Britannic Bold"/>
                <a:ea typeface="+mj-lt"/>
                <a:cs typeface="+mj-lt"/>
              </a:rPr>
              <a:t>The Symbolist movement, Arnold Böcklin, Isle of the Dead: "Basel" version, 1880</a:t>
            </a:r>
            <a:endParaRPr lang="en-US" sz="2000">
              <a:latin typeface="Britannic Bold"/>
            </a:endParaRPr>
          </a:p>
        </p:txBody>
      </p:sp>
      <p:pic>
        <p:nvPicPr>
          <p:cNvPr id="15" name="Picture 14" descr="A painting of a person in a boat on a rocky shore&#10;&#10;Description automatically generated">
            <a:extLst>
              <a:ext uri="{FF2B5EF4-FFF2-40B4-BE49-F238E27FC236}">
                <a16:creationId xmlns:a16="http://schemas.microsoft.com/office/drawing/2014/main" id="{9F0BD58A-754E-4660-9DE0-009CE881294D}"/>
              </a:ext>
            </a:extLst>
          </p:cNvPr>
          <p:cNvPicPr>
            <a:picLocks noChangeAspect="1"/>
          </p:cNvPicPr>
          <p:nvPr/>
        </p:nvPicPr>
        <p:blipFill>
          <a:blip r:embed="rId5"/>
          <a:stretch>
            <a:fillRect/>
          </a:stretch>
        </p:blipFill>
        <p:spPr>
          <a:xfrm>
            <a:off x="300681" y="1303527"/>
            <a:ext cx="6575241" cy="4658779"/>
          </a:xfrm>
          <a:prstGeom prst="rect">
            <a:avLst/>
          </a:prstGeom>
        </p:spPr>
      </p:pic>
      <p:sp>
        <p:nvSpPr>
          <p:cNvPr id="16" name="TextBox 15">
            <a:extLst>
              <a:ext uri="{FF2B5EF4-FFF2-40B4-BE49-F238E27FC236}">
                <a16:creationId xmlns:a16="http://schemas.microsoft.com/office/drawing/2014/main" id="{4C14714A-2642-0F68-8D87-4BBC0F67BA39}"/>
              </a:ext>
            </a:extLst>
          </p:cNvPr>
          <p:cNvSpPr txBox="1"/>
          <p:nvPr/>
        </p:nvSpPr>
        <p:spPr>
          <a:xfrm>
            <a:off x="7203583" y="1719329"/>
            <a:ext cx="418134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Böcklin is a Symbolist artist who was regarded by many to have an excellent memory. </a:t>
            </a:r>
          </a:p>
          <a:p>
            <a:pPr algn="ctr"/>
            <a:br>
              <a:rPr lang="en-US" sz="2400" dirty="0">
                <a:solidFill>
                  <a:schemeClr val="tx1">
                    <a:lumMod val="85000"/>
                  </a:schemeClr>
                </a:solidFill>
                <a:latin typeface="Baskerville Old Face"/>
              </a:rPr>
            </a:br>
            <a:r>
              <a:rPr lang="en-US" sz="2400" dirty="0">
                <a:solidFill>
                  <a:schemeClr val="tx1">
                    <a:lumMod val="85000"/>
                  </a:schemeClr>
                </a:solidFill>
                <a:latin typeface="Baskerville Old Face"/>
                <a:ea typeface="+mn-lt"/>
                <a:cs typeface="+mn-lt"/>
              </a:rPr>
              <a:t>"It is often much better not to paint studies’, he told his apprentice Rudolf Schick, ‘but to try to practice one’s memory and...observe everything’.</a:t>
            </a:r>
            <a:endParaRPr lang="en-US" sz="2400" dirty="0">
              <a:solidFill>
                <a:schemeClr val="tx1">
                  <a:lumMod val="85000"/>
                </a:schemeClr>
              </a:solidFill>
              <a:latin typeface="Baskerville Old Face"/>
            </a:endParaRPr>
          </a:p>
        </p:txBody>
      </p:sp>
    </p:spTree>
    <p:extLst>
      <p:ext uri="{BB962C8B-B14F-4D97-AF65-F5344CB8AC3E}">
        <p14:creationId xmlns:p14="http://schemas.microsoft.com/office/powerpoint/2010/main" val="319705008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366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1300241" y="111910"/>
            <a:ext cx="9580791" cy="461345"/>
          </a:xfrm>
        </p:spPr>
        <p:txBody>
          <a:bodyPr vert="horz" lIns="91440" tIns="45720" rIns="91440" bIns="45720" rtlCol="0" anchor="b">
            <a:normAutofit/>
          </a:bodyPr>
          <a:lstStyle/>
          <a:p>
            <a:pPr algn="ctr"/>
            <a:r>
              <a:rPr lang="en-US" sz="2000" dirty="0">
                <a:solidFill>
                  <a:srgbClr val="FFFFFF"/>
                </a:solidFill>
                <a:latin typeface="Britannic Bold"/>
                <a:ea typeface="+mj-lt"/>
                <a:cs typeface="+mj-lt"/>
              </a:rPr>
              <a:t>The Symbolist movement, Arnold Böcklin, Isle of the Dead: "Basel" version, 1880</a:t>
            </a:r>
            <a:endParaRPr lang="en-US" sz="2000">
              <a:latin typeface="Britannic Bold"/>
            </a:endParaRPr>
          </a:p>
        </p:txBody>
      </p:sp>
      <p:pic>
        <p:nvPicPr>
          <p:cNvPr id="15" name="Picture 14" descr="A painting of a person in a boat on a rocky shore&#10;&#10;Description automatically generated">
            <a:extLst>
              <a:ext uri="{FF2B5EF4-FFF2-40B4-BE49-F238E27FC236}">
                <a16:creationId xmlns:a16="http://schemas.microsoft.com/office/drawing/2014/main" id="{9F0BD58A-754E-4660-9DE0-009CE881294D}"/>
              </a:ext>
            </a:extLst>
          </p:cNvPr>
          <p:cNvPicPr>
            <a:picLocks noChangeAspect="1"/>
          </p:cNvPicPr>
          <p:nvPr/>
        </p:nvPicPr>
        <p:blipFill>
          <a:blip r:embed="rId5"/>
          <a:stretch>
            <a:fillRect/>
          </a:stretch>
        </p:blipFill>
        <p:spPr>
          <a:xfrm>
            <a:off x="300681" y="1303527"/>
            <a:ext cx="6575241" cy="4658779"/>
          </a:xfrm>
          <a:prstGeom prst="rect">
            <a:avLst/>
          </a:prstGeom>
        </p:spPr>
      </p:pic>
      <p:sp>
        <p:nvSpPr>
          <p:cNvPr id="16" name="TextBox 15">
            <a:extLst>
              <a:ext uri="{FF2B5EF4-FFF2-40B4-BE49-F238E27FC236}">
                <a16:creationId xmlns:a16="http://schemas.microsoft.com/office/drawing/2014/main" id="{4C14714A-2642-0F68-8D87-4BBC0F67BA39}"/>
              </a:ext>
            </a:extLst>
          </p:cNvPr>
          <p:cNvSpPr txBox="1"/>
          <p:nvPr/>
        </p:nvSpPr>
        <p:spPr>
          <a:xfrm>
            <a:off x="7223375" y="1353173"/>
            <a:ext cx="418134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It is theorized that this is a depiction of Charon, the boatman on the Styx who leads souls to their afterlife... Though it is not clear enough to tell 100%. It maybe another, similar myth found in Roman mythology. Another odd thing about this work is that it is a depiction of a real island which is not typical in myths of the Styx.</a:t>
            </a:r>
            <a:endParaRPr lang="en-US" sz="2400" dirty="0" err="1">
              <a:solidFill>
                <a:schemeClr val="tx1">
                  <a:lumMod val="85000"/>
                </a:schemeClr>
              </a:solidFill>
              <a:latin typeface="Baskerville Old Face"/>
            </a:endParaRPr>
          </a:p>
        </p:txBody>
      </p:sp>
    </p:spTree>
    <p:extLst>
      <p:ext uri="{BB962C8B-B14F-4D97-AF65-F5344CB8AC3E}">
        <p14:creationId xmlns:p14="http://schemas.microsoft.com/office/powerpoint/2010/main" val="382035515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366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1300241" y="111910"/>
            <a:ext cx="9580791" cy="461345"/>
          </a:xfrm>
        </p:spPr>
        <p:txBody>
          <a:bodyPr vert="horz" lIns="91440" tIns="45720" rIns="91440" bIns="45720" rtlCol="0" anchor="b">
            <a:normAutofit/>
          </a:bodyPr>
          <a:lstStyle/>
          <a:p>
            <a:pPr algn="ctr"/>
            <a:r>
              <a:rPr lang="en-US" sz="2000" dirty="0">
                <a:solidFill>
                  <a:srgbClr val="FFFFFF"/>
                </a:solidFill>
                <a:latin typeface="Britannic Bold"/>
                <a:ea typeface="+mj-lt"/>
                <a:cs typeface="+mj-lt"/>
              </a:rPr>
              <a:t>The Symbolist movement, Arnold Böcklin, Isle of the Dead: "Basel" version, 1880</a:t>
            </a:r>
            <a:endParaRPr lang="en-US" sz="2000">
              <a:latin typeface="Britannic Bold"/>
            </a:endParaRPr>
          </a:p>
        </p:txBody>
      </p:sp>
      <p:pic>
        <p:nvPicPr>
          <p:cNvPr id="15" name="Picture 14" descr="A painting of a person in a boat on a rocky shore&#10;&#10;Description automatically generated">
            <a:extLst>
              <a:ext uri="{FF2B5EF4-FFF2-40B4-BE49-F238E27FC236}">
                <a16:creationId xmlns:a16="http://schemas.microsoft.com/office/drawing/2014/main" id="{9F0BD58A-754E-4660-9DE0-009CE881294D}"/>
              </a:ext>
            </a:extLst>
          </p:cNvPr>
          <p:cNvPicPr>
            <a:picLocks noChangeAspect="1"/>
          </p:cNvPicPr>
          <p:nvPr/>
        </p:nvPicPr>
        <p:blipFill>
          <a:blip r:embed="rId5"/>
          <a:stretch>
            <a:fillRect/>
          </a:stretch>
        </p:blipFill>
        <p:spPr>
          <a:xfrm>
            <a:off x="300681" y="1303527"/>
            <a:ext cx="6575241" cy="4658779"/>
          </a:xfrm>
          <a:prstGeom prst="rect">
            <a:avLst/>
          </a:prstGeom>
        </p:spPr>
      </p:pic>
      <p:sp>
        <p:nvSpPr>
          <p:cNvPr id="16" name="TextBox 15">
            <a:extLst>
              <a:ext uri="{FF2B5EF4-FFF2-40B4-BE49-F238E27FC236}">
                <a16:creationId xmlns:a16="http://schemas.microsoft.com/office/drawing/2014/main" id="{4C14714A-2642-0F68-8D87-4BBC0F67BA39}"/>
              </a:ext>
            </a:extLst>
          </p:cNvPr>
          <p:cNvSpPr txBox="1"/>
          <p:nvPr/>
        </p:nvSpPr>
        <p:spPr>
          <a:xfrm>
            <a:off x="7332232" y="1363069"/>
            <a:ext cx="418134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ea typeface="+mn-lt"/>
                <a:cs typeface="+mn-lt"/>
              </a:rPr>
              <a:t>Böcklin did not like being considered a popular artist in his time, though his pieces ended up in many German homes. He used technical skills of painters in the renaissance, showing in many of his works. </a:t>
            </a:r>
            <a:br>
              <a:rPr lang="en-US" sz="2400" dirty="0">
                <a:solidFill>
                  <a:schemeClr val="tx1">
                    <a:lumMod val="85000"/>
                  </a:schemeClr>
                </a:solidFill>
                <a:latin typeface="Baskerville Old Face"/>
                <a:ea typeface="+mn-lt"/>
                <a:cs typeface="+mn-lt"/>
              </a:rPr>
            </a:br>
            <a:br>
              <a:rPr lang="en-US" sz="2400" dirty="0">
                <a:solidFill>
                  <a:schemeClr val="tx1">
                    <a:lumMod val="85000"/>
                  </a:schemeClr>
                </a:solidFill>
                <a:latin typeface="Baskerville Old Face"/>
                <a:ea typeface="+mn-lt"/>
                <a:cs typeface="+mn-lt"/>
              </a:rPr>
            </a:br>
            <a:r>
              <a:rPr lang="en-US" sz="2400" dirty="0">
                <a:solidFill>
                  <a:schemeClr val="tx1">
                    <a:lumMod val="85000"/>
                  </a:schemeClr>
                </a:solidFill>
                <a:latin typeface="Baskerville Old Face"/>
              </a:rPr>
              <a:t>His works were beloved by many, this one that he was even commissioned to make a third version.</a:t>
            </a:r>
          </a:p>
        </p:txBody>
      </p:sp>
    </p:spTree>
    <p:extLst>
      <p:ext uri="{BB962C8B-B14F-4D97-AF65-F5344CB8AC3E}">
        <p14:creationId xmlns:p14="http://schemas.microsoft.com/office/powerpoint/2010/main" val="54888953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hidden="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surface with white spots&#10;&#10;Description automatically generated">
            <a:extLst>
              <a:ext uri="{FF2B5EF4-FFF2-40B4-BE49-F238E27FC236}">
                <a16:creationId xmlns:a16="http://schemas.microsoft.com/office/drawing/2014/main" id="{8A9DEE1A-0E3B-23EF-0779-3D52C680A610}"/>
              </a:ext>
            </a:extLst>
          </p:cNvPr>
          <p:cNvPicPr>
            <a:picLocks noChangeAspect="1"/>
          </p:cNvPicPr>
          <p:nvPr/>
        </p:nvPicPr>
        <p:blipFill>
          <a:blip r:embed="rId3"/>
          <a:stretch>
            <a:fillRect/>
          </a:stretch>
        </p:blipFill>
        <p:spPr>
          <a:xfrm>
            <a:off x="-4185" y="3661"/>
            <a:ext cx="12200370" cy="6849051"/>
          </a:xfrm>
          <a:prstGeom prst="rect">
            <a:avLst/>
          </a:prstGeom>
        </p:spPr>
      </p:pic>
      <p:pic>
        <p:nvPicPr>
          <p:cNvPr id="3" name="Picture 2" hidden="1">
            <a:extLst>
              <a:ext uri="{FF2B5EF4-FFF2-40B4-BE49-F238E27FC236}">
                <a16:creationId xmlns:a16="http://schemas.microsoft.com/office/drawing/2014/main" id="{A3CC0894-0F4D-64D2-BB75-823FBB6E50D9}"/>
              </a:ext>
            </a:extLst>
          </p:cNvPr>
          <p:cNvPicPr>
            <a:picLocks noChangeAspect="1"/>
          </p:cNvPicPr>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1300241" y="111910"/>
            <a:ext cx="9580791" cy="461345"/>
          </a:xfrm>
        </p:spPr>
        <p:txBody>
          <a:bodyPr vert="horz" lIns="91440" tIns="45720" rIns="91440" bIns="45720" rtlCol="0" anchor="b">
            <a:normAutofit/>
          </a:bodyPr>
          <a:lstStyle/>
          <a:p>
            <a:pPr algn="ctr"/>
            <a:r>
              <a:rPr lang="en-US" sz="2000" dirty="0">
                <a:solidFill>
                  <a:srgbClr val="FFFFFF"/>
                </a:solidFill>
                <a:latin typeface="Britannic Bold"/>
                <a:ea typeface="+mj-lt"/>
                <a:cs typeface="+mj-lt"/>
              </a:rPr>
              <a:t>The Symbolist movement, Arnold Böcklin, Isle of the Dead: "Basel" version, 1880</a:t>
            </a:r>
            <a:endParaRPr lang="en-US" sz="2000">
              <a:latin typeface="Britannic Bold"/>
            </a:endParaRPr>
          </a:p>
        </p:txBody>
      </p:sp>
      <p:pic>
        <p:nvPicPr>
          <p:cNvPr id="15" name="Picture 14" descr="A painting of a person in a boat on a rocky shore&#10;&#10;Description automatically generated">
            <a:extLst>
              <a:ext uri="{FF2B5EF4-FFF2-40B4-BE49-F238E27FC236}">
                <a16:creationId xmlns:a16="http://schemas.microsoft.com/office/drawing/2014/main" id="{9F0BD58A-754E-4660-9DE0-009CE881294D}"/>
              </a:ext>
            </a:extLst>
          </p:cNvPr>
          <p:cNvPicPr>
            <a:picLocks noChangeAspect="1"/>
          </p:cNvPicPr>
          <p:nvPr/>
        </p:nvPicPr>
        <p:blipFill>
          <a:blip r:embed="rId5"/>
          <a:stretch>
            <a:fillRect/>
          </a:stretch>
        </p:blipFill>
        <p:spPr>
          <a:xfrm>
            <a:off x="300681" y="1303527"/>
            <a:ext cx="6575241" cy="4658779"/>
          </a:xfrm>
          <a:prstGeom prst="rect">
            <a:avLst/>
          </a:prstGeom>
        </p:spPr>
      </p:pic>
      <p:sp>
        <p:nvSpPr>
          <p:cNvPr id="16" name="TextBox 15">
            <a:extLst>
              <a:ext uri="{FF2B5EF4-FFF2-40B4-BE49-F238E27FC236}">
                <a16:creationId xmlns:a16="http://schemas.microsoft.com/office/drawing/2014/main" id="{4C14714A-2642-0F68-8D87-4BBC0F67BA39}"/>
              </a:ext>
            </a:extLst>
          </p:cNvPr>
          <p:cNvSpPr txBox="1"/>
          <p:nvPr/>
        </p:nvSpPr>
        <p:spPr>
          <a:xfrm>
            <a:off x="7411401" y="1363069"/>
            <a:ext cx="418134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ea typeface="+mn-lt"/>
                <a:cs typeface="+mn-lt"/>
              </a:rPr>
              <a:t>Böcklin honors death and holds the beauty of nature supreme in this piece. While he never elaborated on the theme, he said it was reminisce of a dream which describes the work fairly accurately.</a:t>
            </a:r>
            <a:br>
              <a:rPr lang="en-US" sz="2400" dirty="0">
                <a:solidFill>
                  <a:schemeClr val="tx1">
                    <a:lumMod val="85000"/>
                  </a:schemeClr>
                </a:solidFill>
              </a:rPr>
            </a:br>
            <a:br>
              <a:rPr lang="en-US" sz="2400" dirty="0">
                <a:solidFill>
                  <a:schemeClr val="tx1">
                    <a:lumMod val="85000"/>
                  </a:schemeClr>
                </a:solidFill>
              </a:rPr>
            </a:br>
            <a:r>
              <a:rPr lang="en-US" sz="2400" dirty="0">
                <a:solidFill>
                  <a:schemeClr val="tx1">
                    <a:lumMod val="85000"/>
                  </a:schemeClr>
                </a:solidFill>
                <a:latin typeface="Baskerville Old Face"/>
              </a:rPr>
              <a:t>An ambiguous work of a ferryman sailing a robed women to the Isle of the dead. A serene, beautiful place. </a:t>
            </a:r>
          </a:p>
        </p:txBody>
      </p:sp>
    </p:spTree>
    <p:extLst>
      <p:ext uri="{BB962C8B-B14F-4D97-AF65-F5344CB8AC3E}">
        <p14:creationId xmlns:p14="http://schemas.microsoft.com/office/powerpoint/2010/main" val="24637735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3109A02F-4E82-4439-48D0-C782364AA034}"/>
              </a:ext>
            </a:extLst>
          </p:cNvPr>
          <p:cNvPicPr>
            <a:picLocks noChangeAspect="1"/>
          </p:cNvPicPr>
          <p:nvPr/>
        </p:nvPicPr>
        <p:blipFill>
          <a:blip r:embed="rId3"/>
          <a:stretch>
            <a:fillRect/>
          </a:stretch>
        </p:blipFill>
        <p:spPr>
          <a:xfrm>
            <a:off x="-1547" y="5134"/>
            <a:ext cx="12196082" cy="6867524"/>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4793151" y="2708648"/>
            <a:ext cx="6580910" cy="1450955"/>
          </a:xfrm>
        </p:spPr>
        <p:txBody>
          <a:bodyPr vert="horz" lIns="91440" tIns="45720" rIns="91440" bIns="45720" rtlCol="0" anchor="b">
            <a:normAutofit fontScale="90000"/>
          </a:bodyPr>
          <a:lstStyle/>
          <a:p>
            <a:pPr algn="ctr"/>
            <a:r>
              <a:rPr lang="en-US" sz="3600">
                <a:latin typeface="Britannic Bold"/>
                <a:ea typeface="+mj-lt"/>
                <a:cs typeface="+mj-lt"/>
              </a:rPr>
              <a:t>Romantism, Francisco Goya, </a:t>
            </a:r>
            <a:r>
              <a:rPr lang="en-US" sz="3600" i="1">
                <a:latin typeface="Britannic Bold"/>
                <a:ea typeface="+mj-lt"/>
                <a:cs typeface="+mj-lt"/>
              </a:rPr>
              <a:t>Saturn devouring one of his sons</a:t>
            </a:r>
            <a:r>
              <a:rPr lang="en-US" sz="3600">
                <a:latin typeface="Britannic Bold"/>
                <a:ea typeface="+mj-lt"/>
                <a:cs typeface="+mj-lt"/>
              </a:rPr>
              <a:t>, 1820-23</a:t>
            </a:r>
            <a:endParaRPr lang="en-US" sz="3600">
              <a:latin typeface="Britannic Bold"/>
            </a:endParaRPr>
          </a:p>
        </p:txBody>
      </p:sp>
      <p:pic>
        <p:nvPicPr>
          <p:cNvPr id="3" name="Picture 2" descr="Saturn Devouring His Son - Wikipedia">
            <a:extLst>
              <a:ext uri="{FF2B5EF4-FFF2-40B4-BE49-F238E27FC236}">
                <a16:creationId xmlns:a16="http://schemas.microsoft.com/office/drawing/2014/main" id="{1553221C-1E8C-4C31-0F1A-EDAB46861502}"/>
              </a:ext>
            </a:extLst>
          </p:cNvPr>
          <p:cNvPicPr>
            <a:picLocks noChangeAspect="1"/>
          </p:cNvPicPr>
          <p:nvPr/>
        </p:nvPicPr>
        <p:blipFill>
          <a:blip r:embed="rId4"/>
          <a:stretch>
            <a:fillRect/>
          </a:stretch>
        </p:blipFill>
        <p:spPr>
          <a:xfrm>
            <a:off x="4786" y="14515"/>
            <a:ext cx="3695201" cy="6836226"/>
          </a:xfrm>
          <a:prstGeom prst="rect">
            <a:avLst/>
          </a:prstGeom>
        </p:spPr>
      </p:pic>
    </p:spTree>
    <p:extLst>
      <p:ext uri="{BB962C8B-B14F-4D97-AF65-F5344CB8AC3E}">
        <p14:creationId xmlns:p14="http://schemas.microsoft.com/office/powerpoint/2010/main" val="181831562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3109A02F-4E82-4439-48D0-C782364AA034}"/>
              </a:ext>
            </a:extLst>
          </p:cNvPr>
          <p:cNvPicPr>
            <a:picLocks noChangeAspect="1"/>
          </p:cNvPicPr>
          <p:nvPr/>
        </p:nvPicPr>
        <p:blipFill>
          <a:blip r:embed="rId3"/>
          <a:stretch>
            <a:fillRect/>
          </a:stretch>
        </p:blipFill>
        <p:spPr>
          <a:xfrm>
            <a:off x="-1547" y="-4762"/>
            <a:ext cx="12196082" cy="6867524"/>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862918" y="-428417"/>
            <a:ext cx="8114805" cy="1450955"/>
          </a:xfrm>
        </p:spPr>
        <p:txBody>
          <a:bodyPr vert="horz" lIns="91440" tIns="45720" rIns="91440" bIns="45720" rtlCol="0" anchor="b">
            <a:normAutofit/>
          </a:bodyPr>
          <a:lstStyle/>
          <a:p>
            <a:pPr algn="ctr"/>
            <a:r>
              <a:rPr lang="en-US" sz="2400" dirty="0">
                <a:latin typeface="Britannic Bold"/>
                <a:ea typeface="+mj-lt"/>
                <a:cs typeface="+mj-lt"/>
              </a:rPr>
              <a:t>Romantism, Francisco Goya, </a:t>
            </a:r>
            <a:r>
              <a:rPr lang="en-US" sz="2400" i="1" dirty="0">
                <a:latin typeface="Britannic Bold"/>
                <a:ea typeface="+mj-lt"/>
                <a:cs typeface="+mj-lt"/>
              </a:rPr>
              <a:t>Saturn devouring one of his sons</a:t>
            </a:r>
            <a:r>
              <a:rPr lang="en-US" sz="2400" dirty="0">
                <a:latin typeface="Britannic Bold"/>
                <a:ea typeface="+mj-lt"/>
                <a:cs typeface="+mj-lt"/>
              </a:rPr>
              <a:t>, 1820-23</a:t>
            </a:r>
            <a:endParaRPr lang="en-US" sz="2400" dirty="0">
              <a:latin typeface="Britannic Bold"/>
            </a:endParaRPr>
          </a:p>
        </p:txBody>
      </p:sp>
      <p:pic>
        <p:nvPicPr>
          <p:cNvPr id="3" name="Picture 2" descr="Saturn Devouring His Son - Wikipedia">
            <a:extLst>
              <a:ext uri="{FF2B5EF4-FFF2-40B4-BE49-F238E27FC236}">
                <a16:creationId xmlns:a16="http://schemas.microsoft.com/office/drawing/2014/main" id="{1553221C-1E8C-4C31-0F1A-EDAB46861502}"/>
              </a:ext>
            </a:extLst>
          </p:cNvPr>
          <p:cNvPicPr>
            <a:picLocks noChangeAspect="1"/>
          </p:cNvPicPr>
          <p:nvPr/>
        </p:nvPicPr>
        <p:blipFill>
          <a:blip r:embed="rId4"/>
          <a:stretch>
            <a:fillRect/>
          </a:stretch>
        </p:blipFill>
        <p:spPr>
          <a:xfrm>
            <a:off x="4786" y="14515"/>
            <a:ext cx="3695201" cy="6836226"/>
          </a:xfrm>
          <a:prstGeom prst="rect">
            <a:avLst/>
          </a:prstGeom>
        </p:spPr>
      </p:pic>
      <p:sp>
        <p:nvSpPr>
          <p:cNvPr id="5" name="TextBox 4">
            <a:extLst>
              <a:ext uri="{FF2B5EF4-FFF2-40B4-BE49-F238E27FC236}">
                <a16:creationId xmlns:a16="http://schemas.microsoft.com/office/drawing/2014/main" id="{27F86512-3487-E621-E3C2-DCD131E92D5C}"/>
              </a:ext>
            </a:extLst>
          </p:cNvPr>
          <p:cNvSpPr txBox="1"/>
          <p:nvPr/>
        </p:nvSpPr>
        <p:spPr>
          <a:xfrm>
            <a:off x="4773881" y="1904010"/>
            <a:ext cx="664226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Believe it or not Goya's works are not typically like the wide eyed titan of time before you. Goya's works normally consist of masterful portraits, and lovely scenic work. Soft hues that were typical of the time, however the Black Paintings were a stark contrast to this. </a:t>
            </a:r>
            <a:br>
              <a:rPr lang="en-US" sz="2400" dirty="0">
                <a:solidFill>
                  <a:schemeClr val="tx1">
                    <a:lumMod val="85000"/>
                  </a:schemeClr>
                </a:solidFill>
                <a:latin typeface="Baskerville Old Face"/>
              </a:rPr>
            </a:br>
            <a:br>
              <a:rPr lang="en-US" sz="2400" dirty="0">
                <a:solidFill>
                  <a:schemeClr val="tx1">
                    <a:lumMod val="85000"/>
                  </a:schemeClr>
                </a:solidFill>
                <a:latin typeface="Baskerville Old Face"/>
              </a:rPr>
            </a:br>
            <a:r>
              <a:rPr lang="en-US" sz="2400" dirty="0">
                <a:solidFill>
                  <a:schemeClr val="tx1">
                    <a:lumMod val="85000"/>
                  </a:schemeClr>
                </a:solidFill>
                <a:latin typeface="Baskerville Old Face"/>
              </a:rPr>
              <a:t>In Madrid Goya was alone and growing deaf within his home, making these chalk renditions on his walls.</a:t>
            </a:r>
          </a:p>
        </p:txBody>
      </p:sp>
    </p:spTree>
    <p:extLst>
      <p:ext uri="{BB962C8B-B14F-4D97-AF65-F5344CB8AC3E}">
        <p14:creationId xmlns:p14="http://schemas.microsoft.com/office/powerpoint/2010/main" val="303322622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3109A02F-4E82-4439-48D0-C782364AA034}"/>
              </a:ext>
            </a:extLst>
          </p:cNvPr>
          <p:cNvPicPr>
            <a:picLocks noChangeAspect="1"/>
          </p:cNvPicPr>
          <p:nvPr/>
        </p:nvPicPr>
        <p:blipFill>
          <a:blip r:embed="rId3"/>
          <a:stretch>
            <a:fillRect/>
          </a:stretch>
        </p:blipFill>
        <p:spPr>
          <a:xfrm>
            <a:off x="-1547" y="-14658"/>
            <a:ext cx="12196082" cy="6867524"/>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862918" y="-428417"/>
            <a:ext cx="8114805" cy="1450955"/>
          </a:xfrm>
        </p:spPr>
        <p:txBody>
          <a:bodyPr vert="horz" lIns="91440" tIns="45720" rIns="91440" bIns="45720" rtlCol="0" anchor="b">
            <a:normAutofit/>
          </a:bodyPr>
          <a:lstStyle/>
          <a:p>
            <a:pPr algn="ctr"/>
            <a:r>
              <a:rPr lang="en-US" sz="2400" dirty="0">
                <a:latin typeface="Britannic Bold"/>
                <a:ea typeface="+mj-lt"/>
                <a:cs typeface="+mj-lt"/>
              </a:rPr>
              <a:t>Romantism, Francisco Goya, </a:t>
            </a:r>
            <a:r>
              <a:rPr lang="en-US" sz="2400" i="1" dirty="0">
                <a:latin typeface="Britannic Bold"/>
                <a:ea typeface="+mj-lt"/>
                <a:cs typeface="+mj-lt"/>
              </a:rPr>
              <a:t>Saturn devouring one of his sons</a:t>
            </a:r>
            <a:r>
              <a:rPr lang="en-US" sz="2400" dirty="0">
                <a:latin typeface="Britannic Bold"/>
                <a:ea typeface="+mj-lt"/>
                <a:cs typeface="+mj-lt"/>
              </a:rPr>
              <a:t>, 1820-23</a:t>
            </a:r>
            <a:endParaRPr lang="en-US" sz="2400" dirty="0">
              <a:latin typeface="Britannic Bold"/>
            </a:endParaRPr>
          </a:p>
        </p:txBody>
      </p:sp>
      <p:pic>
        <p:nvPicPr>
          <p:cNvPr id="3" name="Picture 2" descr="Saturn Devouring His Son - Wikipedia">
            <a:extLst>
              <a:ext uri="{FF2B5EF4-FFF2-40B4-BE49-F238E27FC236}">
                <a16:creationId xmlns:a16="http://schemas.microsoft.com/office/drawing/2014/main" id="{1553221C-1E8C-4C31-0F1A-EDAB46861502}"/>
              </a:ext>
            </a:extLst>
          </p:cNvPr>
          <p:cNvPicPr>
            <a:picLocks noChangeAspect="1"/>
          </p:cNvPicPr>
          <p:nvPr/>
        </p:nvPicPr>
        <p:blipFill>
          <a:blip r:embed="rId4"/>
          <a:stretch>
            <a:fillRect/>
          </a:stretch>
        </p:blipFill>
        <p:spPr>
          <a:xfrm>
            <a:off x="4786" y="14515"/>
            <a:ext cx="3695201" cy="6836226"/>
          </a:xfrm>
          <a:prstGeom prst="rect">
            <a:avLst/>
          </a:prstGeom>
        </p:spPr>
      </p:pic>
      <p:sp>
        <p:nvSpPr>
          <p:cNvPr id="5" name="TextBox 4">
            <a:extLst>
              <a:ext uri="{FF2B5EF4-FFF2-40B4-BE49-F238E27FC236}">
                <a16:creationId xmlns:a16="http://schemas.microsoft.com/office/drawing/2014/main" id="{27F86512-3487-E621-E3C2-DCD131E92D5C}"/>
              </a:ext>
            </a:extLst>
          </p:cNvPr>
          <p:cNvSpPr txBox="1"/>
          <p:nvPr/>
        </p:nvSpPr>
        <p:spPr>
          <a:xfrm>
            <a:off x="4773881" y="1904010"/>
            <a:ext cx="664226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The Black Paintings were made to be private, not to be displayed to the world. Deeply personal art that reflects some of his own life. </a:t>
            </a:r>
          </a:p>
          <a:p>
            <a:pPr algn="ctr"/>
            <a:endParaRPr lang="en-US" sz="2400" dirty="0">
              <a:solidFill>
                <a:schemeClr val="tx1">
                  <a:lumMod val="85000"/>
                </a:schemeClr>
              </a:solidFill>
              <a:latin typeface="Baskerville Old Face"/>
            </a:endParaRPr>
          </a:p>
          <a:p>
            <a:pPr algn="ctr"/>
            <a:r>
              <a:rPr lang="en-US" sz="2400" dirty="0">
                <a:solidFill>
                  <a:schemeClr val="tx1">
                    <a:lumMod val="85000"/>
                  </a:schemeClr>
                </a:solidFill>
                <a:latin typeface="Baskerville Old Face"/>
              </a:rPr>
              <a:t>Goya and his wife had many children, yet only one survived past childhood. His wife suffered many miscarriages and was very ill. In his quiet home in Madrid did he wallow in this part of his life? Did he mourn the loss of his children and his wife, blaming such a concept like time?</a:t>
            </a:r>
          </a:p>
        </p:txBody>
      </p:sp>
    </p:spTree>
    <p:extLst>
      <p:ext uri="{BB962C8B-B14F-4D97-AF65-F5344CB8AC3E}">
        <p14:creationId xmlns:p14="http://schemas.microsoft.com/office/powerpoint/2010/main" val="126722316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3109A02F-4E82-4439-48D0-C782364AA034}"/>
              </a:ext>
            </a:extLst>
          </p:cNvPr>
          <p:cNvPicPr>
            <a:picLocks noChangeAspect="1"/>
          </p:cNvPicPr>
          <p:nvPr/>
        </p:nvPicPr>
        <p:blipFill>
          <a:blip r:embed="rId3"/>
          <a:stretch>
            <a:fillRect/>
          </a:stretch>
        </p:blipFill>
        <p:spPr>
          <a:xfrm>
            <a:off x="-1547" y="15030"/>
            <a:ext cx="12196082" cy="6867524"/>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862918" y="-428417"/>
            <a:ext cx="8114805" cy="1450955"/>
          </a:xfrm>
        </p:spPr>
        <p:txBody>
          <a:bodyPr vert="horz" lIns="91440" tIns="45720" rIns="91440" bIns="45720" rtlCol="0" anchor="b">
            <a:normAutofit/>
          </a:bodyPr>
          <a:lstStyle/>
          <a:p>
            <a:pPr algn="ctr"/>
            <a:r>
              <a:rPr lang="en-US" sz="2400" dirty="0">
                <a:latin typeface="Britannic Bold"/>
                <a:ea typeface="+mj-lt"/>
                <a:cs typeface="+mj-lt"/>
              </a:rPr>
              <a:t>Romantism, Francisco Goya, </a:t>
            </a:r>
            <a:r>
              <a:rPr lang="en-US" sz="2400" i="1" dirty="0">
                <a:latin typeface="Britannic Bold"/>
                <a:ea typeface="+mj-lt"/>
                <a:cs typeface="+mj-lt"/>
              </a:rPr>
              <a:t>Saturn devouring one of his sons</a:t>
            </a:r>
            <a:r>
              <a:rPr lang="en-US" sz="2400" dirty="0">
                <a:latin typeface="Britannic Bold"/>
                <a:ea typeface="+mj-lt"/>
                <a:cs typeface="+mj-lt"/>
              </a:rPr>
              <a:t>, 1820-23</a:t>
            </a:r>
            <a:endParaRPr lang="en-US" sz="2400" dirty="0">
              <a:latin typeface="Britannic Bold"/>
            </a:endParaRPr>
          </a:p>
        </p:txBody>
      </p:sp>
      <p:sp>
        <p:nvSpPr>
          <p:cNvPr id="5" name="TextBox 4">
            <a:extLst>
              <a:ext uri="{FF2B5EF4-FFF2-40B4-BE49-F238E27FC236}">
                <a16:creationId xmlns:a16="http://schemas.microsoft.com/office/drawing/2014/main" id="{27F86512-3487-E621-E3C2-DCD131E92D5C}"/>
              </a:ext>
            </a:extLst>
          </p:cNvPr>
          <p:cNvSpPr txBox="1"/>
          <p:nvPr/>
        </p:nvSpPr>
        <p:spPr>
          <a:xfrm>
            <a:off x="4754089" y="2477983"/>
            <a:ext cx="66422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cs typeface="Calibri"/>
              </a:rPr>
              <a:t>Saturn is the Titan of time within Roman mythology, a savage titan who ate his children because one of them was </a:t>
            </a:r>
            <a:r>
              <a:rPr lang="en-US" sz="2400" dirty="0">
                <a:solidFill>
                  <a:schemeClr val="tx1">
                    <a:lumMod val="85000"/>
                  </a:schemeClr>
                </a:solidFill>
                <a:latin typeface="Baskerville Old Face"/>
                <a:ea typeface="+mn-lt"/>
                <a:cs typeface="+mn-lt"/>
              </a:rPr>
              <a:t>prophesied to kill him. He ate 5 of the 6 and was murdered by the 6th, Jupiter. Here he depicted to be devouring his second as indicated by the bone within his left hand.</a:t>
            </a:r>
          </a:p>
        </p:txBody>
      </p:sp>
      <p:pic>
        <p:nvPicPr>
          <p:cNvPr id="7" name="Picture 6" descr="Close up of a painting&#10;&#10;Description automatically generated">
            <a:extLst>
              <a:ext uri="{FF2B5EF4-FFF2-40B4-BE49-F238E27FC236}">
                <a16:creationId xmlns:a16="http://schemas.microsoft.com/office/drawing/2014/main" id="{9791003E-2F37-EF81-CA54-843516A6B017}"/>
              </a:ext>
            </a:extLst>
          </p:cNvPr>
          <p:cNvPicPr>
            <a:picLocks noChangeAspect="1"/>
          </p:cNvPicPr>
          <p:nvPr/>
        </p:nvPicPr>
        <p:blipFill>
          <a:blip r:embed="rId4"/>
          <a:stretch>
            <a:fillRect/>
          </a:stretch>
        </p:blipFill>
        <p:spPr>
          <a:xfrm>
            <a:off x="518246" y="619681"/>
            <a:ext cx="3654260" cy="6034273"/>
          </a:xfrm>
          <a:prstGeom prst="rect">
            <a:avLst/>
          </a:prstGeom>
        </p:spPr>
      </p:pic>
    </p:spTree>
    <p:extLst>
      <p:ext uri="{BB962C8B-B14F-4D97-AF65-F5344CB8AC3E}">
        <p14:creationId xmlns:p14="http://schemas.microsoft.com/office/powerpoint/2010/main" val="167047729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3109A02F-4E82-4439-48D0-C782364AA034}"/>
              </a:ext>
            </a:extLst>
          </p:cNvPr>
          <p:cNvPicPr>
            <a:picLocks noChangeAspect="1"/>
          </p:cNvPicPr>
          <p:nvPr/>
        </p:nvPicPr>
        <p:blipFill>
          <a:blip r:embed="rId3"/>
          <a:stretch>
            <a:fillRect/>
          </a:stretch>
        </p:blipFill>
        <p:spPr>
          <a:xfrm>
            <a:off x="-1547" y="-4762"/>
            <a:ext cx="12196082" cy="6867524"/>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862918" y="-428417"/>
            <a:ext cx="8114805" cy="1450955"/>
          </a:xfrm>
        </p:spPr>
        <p:txBody>
          <a:bodyPr vert="horz" lIns="91440" tIns="45720" rIns="91440" bIns="45720" rtlCol="0" anchor="b">
            <a:normAutofit/>
          </a:bodyPr>
          <a:lstStyle/>
          <a:p>
            <a:pPr algn="ctr"/>
            <a:r>
              <a:rPr lang="en-US" sz="2400" dirty="0">
                <a:latin typeface="Britannic Bold"/>
                <a:ea typeface="+mj-lt"/>
                <a:cs typeface="+mj-lt"/>
              </a:rPr>
              <a:t>Romantism, Francisco Goya, </a:t>
            </a:r>
            <a:r>
              <a:rPr lang="en-US" sz="2400" i="1" dirty="0">
                <a:latin typeface="Britannic Bold"/>
                <a:ea typeface="+mj-lt"/>
                <a:cs typeface="+mj-lt"/>
              </a:rPr>
              <a:t>Saturn devouring one of his sons</a:t>
            </a:r>
            <a:r>
              <a:rPr lang="en-US" sz="2400" dirty="0">
                <a:latin typeface="Britannic Bold"/>
                <a:ea typeface="+mj-lt"/>
                <a:cs typeface="+mj-lt"/>
              </a:rPr>
              <a:t>, 1820-23</a:t>
            </a:r>
            <a:endParaRPr lang="en-US" sz="2400" dirty="0">
              <a:latin typeface="Britannic Bold"/>
            </a:endParaRPr>
          </a:p>
        </p:txBody>
      </p:sp>
      <p:sp>
        <p:nvSpPr>
          <p:cNvPr id="5" name="TextBox 4">
            <a:extLst>
              <a:ext uri="{FF2B5EF4-FFF2-40B4-BE49-F238E27FC236}">
                <a16:creationId xmlns:a16="http://schemas.microsoft.com/office/drawing/2014/main" id="{27F86512-3487-E621-E3C2-DCD131E92D5C}"/>
              </a:ext>
            </a:extLst>
          </p:cNvPr>
          <p:cNvSpPr txBox="1"/>
          <p:nvPr/>
        </p:nvSpPr>
        <p:spPr>
          <a:xfrm>
            <a:off x="4783777" y="1597230"/>
            <a:ext cx="664226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cs typeface="Calibri"/>
              </a:rPr>
              <a:t>Saturn's bulging eyes staring at the viewer in the horror of what he must do in order to preserve himself are </a:t>
            </a:r>
            <a:r>
              <a:rPr lang="en-US" sz="2400" dirty="0">
                <a:solidFill>
                  <a:schemeClr val="tx1">
                    <a:lumMod val="85000"/>
                  </a:schemeClr>
                </a:solidFill>
                <a:latin typeface="Baskerville Old Face"/>
                <a:ea typeface="+mn-lt"/>
                <a:cs typeface="+mn-lt"/>
              </a:rPr>
              <a:t>striking to say the least. And note the portions with a huge torso and arms paired with small legs, was time brought to his knees by the slaughtering of 5 of his own children?</a:t>
            </a:r>
            <a:endParaRPr lang="en-US" sz="2400" dirty="0">
              <a:solidFill>
                <a:schemeClr val="tx1">
                  <a:lumMod val="85000"/>
                </a:schemeClr>
              </a:solidFill>
              <a:latin typeface="Baskerville Old Face"/>
              <a:ea typeface="+mn-lt"/>
              <a:cs typeface="Calibri"/>
            </a:endParaRPr>
          </a:p>
          <a:p>
            <a:pPr algn="ctr"/>
            <a:endParaRPr lang="en-US" sz="2400" dirty="0">
              <a:solidFill>
                <a:schemeClr val="tx1">
                  <a:lumMod val="85000"/>
                </a:schemeClr>
              </a:solidFill>
              <a:latin typeface="Baskerville Old Face"/>
              <a:ea typeface="+mn-lt"/>
              <a:cs typeface="+mn-lt"/>
            </a:endParaRPr>
          </a:p>
          <a:p>
            <a:pPr algn="ctr"/>
            <a:r>
              <a:rPr lang="en-US" sz="2400" dirty="0">
                <a:solidFill>
                  <a:schemeClr val="tx1">
                    <a:lumMod val="85000"/>
                  </a:schemeClr>
                </a:solidFill>
                <a:latin typeface="Baskerville Old Face"/>
                <a:ea typeface="+mn-lt"/>
                <a:cs typeface="+mn-lt"/>
              </a:rPr>
              <a:t>Many theorize that this painting reflects his mourning of the children he lost within his life, and how he himself feared their mortality and his own. Even if the god of time did everything he could, death was still his fate.</a:t>
            </a:r>
            <a:br>
              <a:rPr lang="en-US" sz="2400" dirty="0">
                <a:latin typeface="Baskerville Old Face"/>
                <a:ea typeface="+mn-lt"/>
                <a:cs typeface="+mn-lt"/>
              </a:rPr>
            </a:br>
            <a:br>
              <a:rPr lang="en-US" sz="2400" dirty="0">
                <a:latin typeface="Baskerville Old Face"/>
                <a:ea typeface="+mn-lt"/>
                <a:cs typeface="+mn-lt"/>
              </a:rPr>
            </a:br>
            <a:endParaRPr lang="en-US" sz="2400">
              <a:latin typeface="Baskerville Old Face"/>
              <a:cs typeface="Calibri"/>
            </a:endParaRPr>
          </a:p>
        </p:txBody>
      </p:sp>
      <p:pic>
        <p:nvPicPr>
          <p:cNvPr id="4" name="Picture 3" descr="A painting of a person eating a bloody animal&#10;&#10;Description automatically generated">
            <a:extLst>
              <a:ext uri="{FF2B5EF4-FFF2-40B4-BE49-F238E27FC236}">
                <a16:creationId xmlns:a16="http://schemas.microsoft.com/office/drawing/2014/main" id="{4A284BD6-E364-B440-21D4-0C88D65EAD9F}"/>
              </a:ext>
            </a:extLst>
          </p:cNvPr>
          <p:cNvPicPr>
            <a:picLocks noChangeAspect="1"/>
          </p:cNvPicPr>
          <p:nvPr/>
        </p:nvPicPr>
        <p:blipFill>
          <a:blip r:embed="rId4"/>
          <a:stretch>
            <a:fillRect/>
          </a:stretch>
        </p:blipFill>
        <p:spPr>
          <a:xfrm>
            <a:off x="144861" y="1593273"/>
            <a:ext cx="4648435" cy="4205845"/>
          </a:xfrm>
          <a:prstGeom prst="rect">
            <a:avLst/>
          </a:prstGeom>
        </p:spPr>
      </p:pic>
    </p:spTree>
    <p:extLst>
      <p:ext uri="{BB962C8B-B14F-4D97-AF65-F5344CB8AC3E}">
        <p14:creationId xmlns:p14="http://schemas.microsoft.com/office/powerpoint/2010/main" val="355947317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4B58B2F1-230B-778A-5E22-36D05F0F3BEF}"/>
                  </a:ext>
                </a:extLst>
              </p14:cNvPr>
              <p14:cNvContentPartPr/>
              <p14:nvPr/>
            </p14:nvContentPartPr>
            <p14:xfrm>
              <a:off x="6032499" y="1281545"/>
              <a:ext cx="14431" cy="14431"/>
            </p14:xfrm>
          </p:contentPart>
        </mc:Choice>
        <mc:Fallback xmlns="">
          <p:pic>
            <p:nvPicPr>
              <p:cNvPr id="3" name="Ink 2">
                <a:extLst>
                  <a:ext uri="{FF2B5EF4-FFF2-40B4-BE49-F238E27FC236}">
                    <a16:creationId xmlns:a16="http://schemas.microsoft.com/office/drawing/2014/main" id="{4B58B2F1-230B-778A-5E22-36D05F0F3BEF}"/>
                  </a:ext>
                </a:extLst>
              </p:cNvPr>
              <p:cNvPicPr/>
              <p:nvPr/>
            </p:nvPicPr>
            <p:blipFill>
              <a:blip r:embed="rId5"/>
              <a:stretch>
                <a:fillRect/>
              </a:stretch>
            </p:blipFill>
            <p:spPr>
              <a:xfrm>
                <a:off x="5310949" y="559995"/>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ED9944E-7141-BCDB-F480-E9E27CEDA2B9}"/>
                  </a:ext>
                </a:extLst>
              </p14:cNvPr>
              <p14:cNvContentPartPr/>
              <p14:nvPr/>
            </p14:nvContentPartPr>
            <p14:xfrm>
              <a:off x="4877955" y="2990272"/>
              <a:ext cx="14431" cy="14431"/>
            </p14:xfrm>
          </p:contentPart>
        </mc:Choice>
        <mc:Fallback xmlns="">
          <p:pic>
            <p:nvPicPr>
              <p:cNvPr id="4" name="Ink 3">
                <a:extLst>
                  <a:ext uri="{FF2B5EF4-FFF2-40B4-BE49-F238E27FC236}">
                    <a16:creationId xmlns:a16="http://schemas.microsoft.com/office/drawing/2014/main" id="{DED9944E-7141-BCDB-F480-E9E27CEDA2B9}"/>
                  </a:ext>
                </a:extLst>
              </p:cNvPr>
              <p:cNvPicPr/>
              <p:nvPr/>
            </p:nvPicPr>
            <p:blipFill>
              <a:blip r:embed="rId5"/>
              <a:stretch>
                <a:fillRect/>
              </a:stretch>
            </p:blipFill>
            <p:spPr>
              <a:xfrm>
                <a:off x="4156405" y="2268722"/>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0199F66-F31B-DABA-9BC3-C249ECC2C088}"/>
                  </a:ext>
                </a:extLst>
              </p14:cNvPr>
              <p14:cNvContentPartPr/>
              <p14:nvPr/>
            </p14:nvContentPartPr>
            <p14:xfrm>
              <a:off x="5720772" y="542636"/>
              <a:ext cx="14431" cy="14431"/>
            </p14:xfrm>
          </p:contentPart>
        </mc:Choice>
        <mc:Fallback xmlns="">
          <p:pic>
            <p:nvPicPr>
              <p:cNvPr id="7" name="Ink 6">
                <a:extLst>
                  <a:ext uri="{FF2B5EF4-FFF2-40B4-BE49-F238E27FC236}">
                    <a16:creationId xmlns:a16="http://schemas.microsoft.com/office/drawing/2014/main" id="{70199F66-F31B-DABA-9BC3-C249ECC2C088}"/>
                  </a:ext>
                </a:extLst>
              </p:cNvPr>
              <p:cNvPicPr/>
              <p:nvPr/>
            </p:nvPicPr>
            <p:blipFill>
              <a:blip r:embed="rId5"/>
              <a:stretch>
                <a:fillRect/>
              </a:stretch>
            </p:blipFill>
            <p:spPr>
              <a:xfrm>
                <a:off x="4999222" y="-178914"/>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B980F288-06EF-7362-A8E1-7E9A64C91B06}"/>
                  </a:ext>
                </a:extLst>
              </p14:cNvPr>
              <p14:cNvContentPartPr/>
              <p14:nvPr/>
            </p14:nvContentPartPr>
            <p14:xfrm>
              <a:off x="5212772" y="1731818"/>
              <a:ext cx="14431" cy="14431"/>
            </p14:xfrm>
          </p:contentPart>
        </mc:Choice>
        <mc:Fallback xmlns="">
          <p:pic>
            <p:nvPicPr>
              <p:cNvPr id="9" name="Ink 8">
                <a:extLst>
                  <a:ext uri="{FF2B5EF4-FFF2-40B4-BE49-F238E27FC236}">
                    <a16:creationId xmlns:a16="http://schemas.microsoft.com/office/drawing/2014/main" id="{B980F288-06EF-7362-A8E1-7E9A64C91B06}"/>
                  </a:ext>
                </a:extLst>
              </p:cNvPr>
              <p:cNvPicPr/>
              <p:nvPr/>
            </p:nvPicPr>
            <p:blipFill>
              <a:blip r:embed="rId5"/>
              <a:stretch>
                <a:fillRect/>
              </a:stretch>
            </p:blipFill>
            <p:spPr>
              <a:xfrm>
                <a:off x="4491222" y="1010268"/>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1C3757C4-1289-68EF-4A58-1BE23E109401}"/>
                  </a:ext>
                </a:extLst>
              </p14:cNvPr>
              <p14:cNvContentPartPr/>
              <p14:nvPr/>
            </p14:nvContentPartPr>
            <p14:xfrm>
              <a:off x="5536045" y="4421908"/>
              <a:ext cx="14431" cy="14431"/>
            </p14:xfrm>
          </p:contentPart>
        </mc:Choice>
        <mc:Fallback xmlns="">
          <p:pic>
            <p:nvPicPr>
              <p:cNvPr id="10" name="Ink 9">
                <a:extLst>
                  <a:ext uri="{FF2B5EF4-FFF2-40B4-BE49-F238E27FC236}">
                    <a16:creationId xmlns:a16="http://schemas.microsoft.com/office/drawing/2014/main" id="{1C3757C4-1289-68EF-4A58-1BE23E109401}"/>
                  </a:ext>
                </a:extLst>
              </p:cNvPr>
              <p:cNvPicPr/>
              <p:nvPr/>
            </p:nvPicPr>
            <p:blipFill>
              <a:blip r:embed="rId5"/>
              <a:stretch>
                <a:fillRect/>
              </a:stretch>
            </p:blipFill>
            <p:spPr>
              <a:xfrm>
                <a:off x="4814495" y="3700358"/>
                <a:ext cx="1443100" cy="14431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E5D6EFA4-55D3-ABF7-E37E-42936FE52D26}"/>
                  </a:ext>
                </a:extLst>
              </p14:cNvPr>
              <p14:cNvContentPartPr/>
              <p14:nvPr/>
            </p14:nvContentPartPr>
            <p14:xfrm>
              <a:off x="5455227" y="3290454"/>
              <a:ext cx="14431" cy="14431"/>
            </p14:xfrm>
          </p:contentPart>
        </mc:Choice>
        <mc:Fallback xmlns="">
          <p:pic>
            <p:nvPicPr>
              <p:cNvPr id="11" name="Ink 10">
                <a:extLst>
                  <a:ext uri="{FF2B5EF4-FFF2-40B4-BE49-F238E27FC236}">
                    <a16:creationId xmlns:a16="http://schemas.microsoft.com/office/drawing/2014/main" id="{E5D6EFA4-55D3-ABF7-E37E-42936FE52D26}"/>
                  </a:ext>
                </a:extLst>
              </p:cNvPr>
              <p:cNvPicPr/>
              <p:nvPr/>
            </p:nvPicPr>
            <p:blipFill>
              <a:blip r:embed="rId5"/>
              <a:stretch>
                <a:fillRect/>
              </a:stretch>
            </p:blipFill>
            <p:spPr>
              <a:xfrm>
                <a:off x="4733677" y="2568904"/>
                <a:ext cx="1443100" cy="1443100"/>
              </a:xfrm>
              <a:prstGeom prst="rect">
                <a:avLst/>
              </a:prstGeom>
            </p:spPr>
          </p:pic>
        </mc:Fallback>
      </mc:AlternateContent>
      <p:pic>
        <p:nvPicPr>
          <p:cNvPr id="12" name="Picture 11" descr="A group of pictures of a person&#10;&#10;Description automatically generated">
            <a:extLst>
              <a:ext uri="{FF2B5EF4-FFF2-40B4-BE49-F238E27FC236}">
                <a16:creationId xmlns:a16="http://schemas.microsoft.com/office/drawing/2014/main" id="{2280EC88-E354-8EAE-F81A-39CF488FFE28}"/>
              </a:ext>
            </a:extLst>
          </p:cNvPr>
          <p:cNvPicPr>
            <a:picLocks noChangeAspect="1"/>
          </p:cNvPicPr>
          <p:nvPr/>
        </p:nvPicPr>
        <p:blipFill>
          <a:blip r:embed="rId11"/>
          <a:stretch>
            <a:fillRect/>
          </a:stretch>
        </p:blipFill>
        <p:spPr>
          <a:xfrm>
            <a:off x="0" y="1390"/>
            <a:ext cx="12192000" cy="6855220"/>
          </a:xfrm>
          <a:prstGeom prst="rect">
            <a:avLst/>
          </a:prstGeom>
        </p:spPr>
      </p:pic>
      <p:sp>
        <p:nvSpPr>
          <p:cNvPr id="14" name="TextBox 13">
            <a:extLst>
              <a:ext uri="{FF2B5EF4-FFF2-40B4-BE49-F238E27FC236}">
                <a16:creationId xmlns:a16="http://schemas.microsoft.com/office/drawing/2014/main" id="{99B1460D-08D3-8080-FC5C-A5F4C3CE75F4}"/>
              </a:ext>
            </a:extLst>
          </p:cNvPr>
          <p:cNvSpPr txBox="1"/>
          <p:nvPr/>
        </p:nvSpPr>
        <p:spPr>
          <a:xfrm>
            <a:off x="2507404" y="2410287"/>
            <a:ext cx="707487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dirty="0">
                <a:solidFill>
                  <a:schemeClr val="tx1">
                    <a:lumMod val="85000"/>
                  </a:schemeClr>
                </a:solidFill>
                <a:latin typeface="Algerian"/>
              </a:rPr>
              <a:t>FIN</a:t>
            </a:r>
            <a:endParaRPr lang="en-US" sz="9600">
              <a:solidFill>
                <a:schemeClr val="tx1">
                  <a:lumMod val="85000"/>
                </a:schemeClr>
              </a:solidFill>
            </a:endParaRPr>
          </a:p>
        </p:txBody>
      </p:sp>
    </p:spTree>
    <p:extLst>
      <p:ext uri="{BB962C8B-B14F-4D97-AF65-F5344CB8AC3E}">
        <p14:creationId xmlns:p14="http://schemas.microsoft.com/office/powerpoint/2010/main" val="304158180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surface with white spots&#10;&#10;Description automatically generated">
            <a:extLst>
              <a:ext uri="{FF2B5EF4-FFF2-40B4-BE49-F238E27FC236}">
                <a16:creationId xmlns:a16="http://schemas.microsoft.com/office/drawing/2014/main" id="{F3C9C990-8F48-E7A2-3892-801A3DF7F175}"/>
              </a:ext>
            </a:extLst>
          </p:cNvPr>
          <p:cNvPicPr>
            <a:picLocks noChangeAspect="1"/>
          </p:cNvPicPr>
          <p:nvPr/>
        </p:nvPicPr>
        <p:blipFill>
          <a:blip r:embed="rId2"/>
          <a:stretch>
            <a:fillRect/>
          </a:stretch>
        </p:blipFill>
        <p:spPr>
          <a:xfrm>
            <a:off x="2786" y="989"/>
            <a:ext cx="12186428" cy="6856023"/>
          </a:xfrm>
          <a:prstGeom prst="rect">
            <a:avLst/>
          </a:prstGeom>
        </p:spPr>
      </p:pic>
      <p:sp>
        <p:nvSpPr>
          <p:cNvPr id="3" name="TextBox 2">
            <a:extLst>
              <a:ext uri="{FF2B5EF4-FFF2-40B4-BE49-F238E27FC236}">
                <a16:creationId xmlns:a16="http://schemas.microsoft.com/office/drawing/2014/main" id="{05E01E35-C2D8-6D90-0870-AAE242A4CB6D}"/>
              </a:ext>
            </a:extLst>
          </p:cNvPr>
          <p:cNvSpPr txBox="1"/>
          <p:nvPr/>
        </p:nvSpPr>
        <p:spPr>
          <a:xfrm>
            <a:off x="1471411" y="1715737"/>
            <a:ext cx="925298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ea typeface="+mn-lt"/>
                <a:cs typeface="+mn-lt"/>
              </a:rPr>
              <a:t>Deviations from the art norms and even common thought of the time often are diluted one phrase: "The artist was likely mentally ill." It is far more interesting to investigate the artist's upbringing, surroundings, or even their circumstances. With the artist chosen there are ample resources to learn about these artist, and I plan to use them to explore these artist. Each unique in their own ways, and the art that they have crafted.</a:t>
            </a:r>
          </a:p>
          <a:p>
            <a:pPr algn="ctr"/>
            <a:endParaRPr lang="en-US" sz="2400" dirty="0">
              <a:solidFill>
                <a:schemeClr val="tx1">
                  <a:lumMod val="85000"/>
                </a:schemeClr>
              </a:solidFill>
              <a:latin typeface="Baskerville Old Face"/>
              <a:ea typeface="Verdana"/>
            </a:endParaRPr>
          </a:p>
          <a:p>
            <a:pPr algn="ctr"/>
            <a:r>
              <a:rPr lang="en-US" sz="2400" dirty="0">
                <a:solidFill>
                  <a:schemeClr val="tx1">
                    <a:lumMod val="85000"/>
                  </a:schemeClr>
                </a:solidFill>
                <a:latin typeface="Baskerville Old Face"/>
                <a:ea typeface="Verdana"/>
              </a:rPr>
              <a:t>"Meeting people unlike oneself does not enlarge one's outlook; it only confirms one's idea that one is unique." - Elizabeth Bowen </a:t>
            </a:r>
          </a:p>
        </p:txBody>
      </p:sp>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2898212" y="-463410"/>
            <a:ext cx="6015183" cy="1450955"/>
          </a:xfrm>
          <a:ln>
            <a:noFill/>
          </a:ln>
        </p:spPr>
        <p:txBody>
          <a:bodyPr vert="horz" lIns="91440" tIns="45720" rIns="91440" bIns="45720" rtlCol="0" anchor="b">
            <a:normAutofit/>
          </a:bodyPr>
          <a:lstStyle/>
          <a:p>
            <a:pPr algn="ctr"/>
            <a:r>
              <a:rPr lang="en-US" sz="3600" b="1">
                <a:solidFill>
                  <a:srgbClr val="FFFFFF"/>
                </a:solidFill>
                <a:latin typeface="Britannic Bold"/>
              </a:rPr>
              <a:t>Theme</a:t>
            </a:r>
          </a:p>
        </p:txBody>
      </p:sp>
      <p:pic>
        <p:nvPicPr>
          <p:cNvPr id="7" name="Picture 6" descr="A black background with silver border&#10;&#10;Description automatically generated">
            <a:extLst>
              <a:ext uri="{FF2B5EF4-FFF2-40B4-BE49-F238E27FC236}">
                <a16:creationId xmlns:a16="http://schemas.microsoft.com/office/drawing/2014/main" id="{78B8EE07-17A9-FF94-48ED-AC39DFAE5ED7}"/>
              </a:ext>
            </a:extLst>
          </p:cNvPr>
          <p:cNvPicPr>
            <a:picLocks noChangeAspect="1"/>
          </p:cNvPicPr>
          <p:nvPr/>
        </p:nvPicPr>
        <p:blipFill>
          <a:blip r:embed="rId3"/>
          <a:stretch>
            <a:fillRect/>
          </a:stretch>
        </p:blipFill>
        <p:spPr>
          <a:xfrm>
            <a:off x="0" y="9242"/>
            <a:ext cx="12202885" cy="6868885"/>
          </a:xfrm>
          <a:prstGeom prst="rect">
            <a:avLst/>
          </a:prstGeom>
        </p:spPr>
      </p:pic>
    </p:spTree>
    <p:extLst>
      <p:ext uri="{BB962C8B-B14F-4D97-AF65-F5344CB8AC3E}">
        <p14:creationId xmlns:p14="http://schemas.microsoft.com/office/powerpoint/2010/main" val="392930821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surface with white spots&#10;&#10;Description automatically generated">
            <a:extLst>
              <a:ext uri="{FF2B5EF4-FFF2-40B4-BE49-F238E27FC236}">
                <a16:creationId xmlns:a16="http://schemas.microsoft.com/office/drawing/2014/main" id="{3066D78D-87C6-F773-B9B1-05448699C09B}"/>
              </a:ext>
            </a:extLst>
          </p:cNvPr>
          <p:cNvPicPr>
            <a:picLocks noChangeAspect="1"/>
          </p:cNvPicPr>
          <p:nvPr/>
        </p:nvPicPr>
        <p:blipFill>
          <a:blip r:embed="rId2"/>
          <a:stretch>
            <a:fillRect/>
          </a:stretch>
        </p:blipFill>
        <p:spPr>
          <a:xfrm>
            <a:off x="7361" y="4475"/>
            <a:ext cx="12200370" cy="6849051"/>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rot="16200000">
            <a:off x="-3281958" y="2694271"/>
            <a:ext cx="6580910" cy="1450955"/>
          </a:xfrm>
        </p:spPr>
        <p:txBody>
          <a:bodyPr vert="horz" lIns="91440" tIns="45720" rIns="91440" bIns="45720" rtlCol="0" anchor="b">
            <a:normAutofit/>
          </a:bodyPr>
          <a:lstStyle/>
          <a:p>
            <a:pPr algn="ctr"/>
            <a:r>
              <a:rPr lang="en-US" sz="3600" b="1">
                <a:solidFill>
                  <a:srgbClr val="FFFFFF"/>
                </a:solidFill>
                <a:latin typeface="Britannic Bold"/>
              </a:rPr>
              <a:t>Works Cited</a:t>
            </a:r>
          </a:p>
        </p:txBody>
      </p:sp>
      <p:sp>
        <p:nvSpPr>
          <p:cNvPr id="6" name="TextBox 5">
            <a:extLst>
              <a:ext uri="{FF2B5EF4-FFF2-40B4-BE49-F238E27FC236}">
                <a16:creationId xmlns:a16="http://schemas.microsoft.com/office/drawing/2014/main" id="{D2F8D236-C8A0-5D8A-99C1-119FC4D9CA23}"/>
              </a:ext>
            </a:extLst>
          </p:cNvPr>
          <p:cNvSpPr txBox="1"/>
          <p:nvPr/>
        </p:nvSpPr>
        <p:spPr>
          <a:xfrm>
            <a:off x="1540093" y="333024"/>
            <a:ext cx="9664154"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Baskerville Old Face"/>
                <a:ea typeface="+mn-lt"/>
                <a:cs typeface="+mn-lt"/>
              </a:rPr>
              <a:t>“Stanislav Szukalski: Polish Art through the Eyes of a Mad Genius.” </a:t>
            </a:r>
            <a:r>
              <a:rPr lang="en-US" sz="2000" err="1">
                <a:latin typeface="Baskerville Old Face"/>
                <a:ea typeface="+mn-lt"/>
                <a:cs typeface="+mn-lt"/>
              </a:rPr>
              <a:t>TheCollector</a:t>
            </a:r>
            <a:r>
              <a:rPr lang="en-US" sz="2000">
                <a:latin typeface="Baskerville Old Face"/>
                <a:ea typeface="+mn-lt"/>
                <a:cs typeface="+mn-lt"/>
              </a:rPr>
              <a:t>, 1 Mar. 2021, </a:t>
            </a:r>
            <a:r>
              <a:rPr lang="en-US" sz="2000">
                <a:latin typeface="Baskerville Old Face"/>
                <a:ea typeface="+mn-lt"/>
                <a:cs typeface="+mn-lt"/>
                <a:hlinkClick r:id="rId3">
                  <a:extLst>
                    <a:ext uri="{A12FA001-AC4F-418D-AE19-62706E023703}">
                      <ahyp:hlinkClr xmlns:ahyp="http://schemas.microsoft.com/office/drawing/2018/hyperlinkcolor" val="tx"/>
                    </a:ext>
                  </a:extLst>
                </a:hlinkClick>
              </a:rPr>
              <a:t>www.thecollector.com/stanislav-szukalski-genius-polish-art/</a:t>
            </a:r>
            <a:r>
              <a:rPr lang="en-US" sz="2000">
                <a:latin typeface="Baskerville Old Face"/>
                <a:ea typeface="+mn-lt"/>
                <a:cs typeface="+mn-lt"/>
              </a:rPr>
              <a:t>. </a:t>
            </a:r>
            <a:endParaRPr lang="en-US" sz="2000">
              <a:latin typeface="Baskerville Old Face"/>
            </a:endParaRPr>
          </a:p>
          <a:p>
            <a:endParaRPr lang="en-US" sz="2000">
              <a:latin typeface="Baskerville Old Face"/>
              <a:ea typeface="+mn-lt"/>
              <a:cs typeface="+mn-lt"/>
            </a:endParaRPr>
          </a:p>
          <a:p>
            <a:r>
              <a:rPr lang="en-US" sz="2000">
                <a:latin typeface="Baskerville Old Face"/>
                <a:ea typeface="+mn-lt"/>
                <a:cs typeface="+mn-lt"/>
              </a:rPr>
              <a:t>Bender, Dr Rebecca. “Francisco de Goya: The Enigma of the Black Paintings.” Rebecca M. Bender, PhD, 5 Nov. 2015, rebeccambender.com/2015/11/04/</a:t>
            </a:r>
            <a:r>
              <a:rPr lang="en-US" sz="2000" err="1">
                <a:latin typeface="Baskerville Old Face"/>
                <a:ea typeface="+mn-lt"/>
                <a:cs typeface="+mn-lt"/>
              </a:rPr>
              <a:t>goya</a:t>
            </a:r>
            <a:r>
              <a:rPr lang="en-US" sz="2000">
                <a:latin typeface="Baskerville Old Face"/>
                <a:ea typeface="+mn-lt"/>
                <a:cs typeface="+mn-lt"/>
              </a:rPr>
              <a:t>-black-paintings/. </a:t>
            </a:r>
            <a:endParaRPr lang="en-US" sz="2000">
              <a:solidFill>
                <a:srgbClr val="FFFFFF"/>
              </a:solidFill>
              <a:latin typeface="Baskerville Old Face"/>
            </a:endParaRPr>
          </a:p>
          <a:p>
            <a:endParaRPr lang="en-US" sz="2000">
              <a:solidFill>
                <a:srgbClr val="FF0000"/>
              </a:solidFill>
              <a:latin typeface="Baskerville Old Face"/>
            </a:endParaRPr>
          </a:p>
          <a:p>
            <a:r>
              <a:rPr lang="en-US" sz="2000">
                <a:solidFill>
                  <a:srgbClr val="FF0000"/>
                </a:solidFill>
                <a:latin typeface="Baskerville Old Face"/>
                <a:ea typeface="+mn-lt"/>
                <a:cs typeface="+mn-lt"/>
              </a:rPr>
              <a:t>Morgan, Jay Scott. “The Mystery of Goya’s ‘Saturn.’” </a:t>
            </a:r>
            <a:r>
              <a:rPr lang="en-US" sz="2000" i="1">
                <a:solidFill>
                  <a:srgbClr val="FF0000"/>
                </a:solidFill>
                <a:latin typeface="Baskerville Old Face"/>
                <a:ea typeface="+mn-lt"/>
                <a:cs typeface="+mn-lt"/>
              </a:rPr>
              <a:t>New England Review (1990-)</a:t>
            </a:r>
            <a:r>
              <a:rPr lang="en-US" sz="2000">
                <a:solidFill>
                  <a:srgbClr val="FF0000"/>
                </a:solidFill>
                <a:latin typeface="Baskerville Old Face"/>
                <a:ea typeface="+mn-lt"/>
                <a:cs typeface="+mn-lt"/>
              </a:rPr>
              <a:t>, vol. 22, no. 3, July 2001, pp. 39–43. </a:t>
            </a:r>
            <a:r>
              <a:rPr lang="en-US" sz="2000" i="1">
                <a:solidFill>
                  <a:srgbClr val="FF0000"/>
                </a:solidFill>
                <a:latin typeface="Baskerville Old Face"/>
                <a:ea typeface="+mn-lt"/>
                <a:cs typeface="+mn-lt"/>
              </a:rPr>
              <a:t>EBSCOhost</a:t>
            </a:r>
            <a:r>
              <a:rPr lang="en-US" sz="2000">
                <a:solidFill>
                  <a:srgbClr val="FF0000"/>
                </a:solidFill>
                <a:latin typeface="Baskerville Old Face"/>
                <a:ea typeface="+mn-lt"/>
                <a:cs typeface="+mn-lt"/>
              </a:rPr>
              <a:t>, research.ebsco.com/</a:t>
            </a:r>
            <a:r>
              <a:rPr lang="en-US" sz="2000" err="1">
                <a:solidFill>
                  <a:srgbClr val="FF0000"/>
                </a:solidFill>
                <a:latin typeface="Baskerville Old Face"/>
                <a:ea typeface="+mn-lt"/>
                <a:cs typeface="+mn-lt"/>
              </a:rPr>
              <a:t>linkprocessor</a:t>
            </a:r>
            <a:r>
              <a:rPr lang="en-US" sz="2000">
                <a:solidFill>
                  <a:srgbClr val="FF0000"/>
                </a:solidFill>
                <a:latin typeface="Baskerville Old Face"/>
                <a:ea typeface="+mn-lt"/>
                <a:cs typeface="+mn-lt"/>
              </a:rPr>
              <a:t>/</a:t>
            </a:r>
            <a:r>
              <a:rPr lang="en-US" sz="2000" err="1">
                <a:solidFill>
                  <a:srgbClr val="FF0000"/>
                </a:solidFill>
                <a:latin typeface="Baskerville Old Face"/>
                <a:ea typeface="+mn-lt"/>
                <a:cs typeface="+mn-lt"/>
              </a:rPr>
              <a:t>plink?id</a:t>
            </a:r>
            <a:r>
              <a:rPr lang="en-US" sz="2000">
                <a:solidFill>
                  <a:srgbClr val="FF0000"/>
                </a:solidFill>
                <a:latin typeface="Baskerville Old Face"/>
                <a:ea typeface="+mn-lt"/>
                <a:cs typeface="+mn-lt"/>
              </a:rPr>
              <a:t>=7a60dd23-4cc4-310f-8974-67846fadb3b7. Accessed 31 Oct. 2024.</a:t>
            </a:r>
          </a:p>
          <a:p>
            <a:endParaRPr lang="en-US" sz="2000">
              <a:latin typeface="Baskerville Old Face"/>
              <a:ea typeface="Noto Sans"/>
              <a:cs typeface="Noto Sans"/>
            </a:endParaRPr>
          </a:p>
          <a:p>
            <a:r>
              <a:rPr lang="en-US" sz="2000">
                <a:latin typeface="Baskerville Old Face"/>
                <a:ea typeface="+mn-lt"/>
                <a:cs typeface="+mn-lt"/>
              </a:rPr>
              <a:t>“</a:t>
            </a:r>
            <a:r>
              <a:rPr lang="en-US" sz="2000" err="1">
                <a:latin typeface="Baskerville Old Face"/>
                <a:ea typeface="+mn-lt"/>
                <a:cs typeface="+mn-lt"/>
              </a:rPr>
              <a:t>Eifersucht</a:t>
            </a:r>
            <a:r>
              <a:rPr lang="en-US" sz="2000">
                <a:latin typeface="Baskerville Old Face"/>
                <a:ea typeface="+mn-lt"/>
                <a:cs typeface="+mn-lt"/>
              </a:rPr>
              <a:t> II (Jealousy II) by Edvard Munch - </a:t>
            </a:r>
            <a:r>
              <a:rPr lang="en-US" sz="2000" err="1">
                <a:latin typeface="Baskerville Old Face"/>
                <a:ea typeface="+mn-lt"/>
                <a:cs typeface="+mn-lt"/>
              </a:rPr>
              <a:t>Artvee</a:t>
            </a:r>
            <a:r>
              <a:rPr lang="en-US" sz="2000">
                <a:latin typeface="Baskerville Old Face"/>
                <a:ea typeface="+mn-lt"/>
                <a:cs typeface="+mn-lt"/>
              </a:rPr>
              <a:t>.” </a:t>
            </a:r>
            <a:r>
              <a:rPr lang="en-US" sz="2000" err="1">
                <a:latin typeface="Baskerville Old Face"/>
                <a:ea typeface="+mn-lt"/>
                <a:cs typeface="+mn-lt"/>
              </a:rPr>
              <a:t>Artvee</a:t>
            </a:r>
            <a:r>
              <a:rPr lang="en-US" sz="2000">
                <a:latin typeface="Baskerville Old Face"/>
                <a:ea typeface="+mn-lt"/>
                <a:cs typeface="+mn-lt"/>
              </a:rPr>
              <a:t>, 2024, artvee.com/dl/</a:t>
            </a:r>
            <a:r>
              <a:rPr lang="en-US" sz="2000" err="1">
                <a:latin typeface="Baskerville Old Face"/>
                <a:ea typeface="+mn-lt"/>
                <a:cs typeface="+mn-lt"/>
              </a:rPr>
              <a:t>eifersucht</a:t>
            </a:r>
            <a:r>
              <a:rPr lang="en-US" sz="2000">
                <a:latin typeface="Baskerville Old Face"/>
                <a:ea typeface="+mn-lt"/>
                <a:cs typeface="+mn-lt"/>
              </a:rPr>
              <a:t>-ii-jealousy-ii/. </a:t>
            </a:r>
          </a:p>
          <a:p>
            <a:br>
              <a:rPr lang="en-US" sz="2000">
                <a:latin typeface="Baskerville Old Face"/>
                <a:ea typeface="+mn-lt"/>
                <a:cs typeface="+mn-lt"/>
              </a:rPr>
            </a:br>
            <a:r>
              <a:rPr lang="en-US" sz="2000">
                <a:latin typeface="Baskerville Old Face"/>
                <a:ea typeface="+mn-lt"/>
                <a:cs typeface="+mn-lt"/>
              </a:rPr>
              <a:t>“Jealousy, 1895 by Edvard Munch.” </a:t>
            </a:r>
            <a:r>
              <a:rPr lang="en-US" sz="2000">
                <a:latin typeface="Baskerville Old Face"/>
                <a:ea typeface="+mn-lt"/>
                <a:cs typeface="+mn-lt"/>
                <a:hlinkClick r:id="rId4">
                  <a:extLst>
                    <a:ext uri="{A12FA001-AC4F-418D-AE19-62706E023703}">
                      <ahyp:hlinkClr xmlns:ahyp="http://schemas.microsoft.com/office/drawing/2018/hyperlinkcolor" val="tx"/>
                    </a:ext>
                  </a:extLst>
                </a:hlinkClick>
              </a:rPr>
              <a:t>Www.edvardmunch.org</a:t>
            </a:r>
            <a:r>
              <a:rPr lang="en-US" sz="2000">
                <a:latin typeface="Baskerville Old Face"/>
                <a:ea typeface="+mn-lt"/>
                <a:cs typeface="+mn-lt"/>
              </a:rPr>
              <a:t>, </a:t>
            </a:r>
            <a:r>
              <a:rPr lang="en-US" sz="2000">
                <a:latin typeface="Baskerville Old Face"/>
                <a:ea typeface="+mn-lt"/>
                <a:cs typeface="+mn-lt"/>
                <a:hlinkClick r:id="rId5">
                  <a:extLst>
                    <a:ext uri="{A12FA001-AC4F-418D-AE19-62706E023703}">
                      <ahyp:hlinkClr xmlns:ahyp="http://schemas.microsoft.com/office/drawing/2018/hyperlinkcolor" val="tx"/>
                    </a:ext>
                  </a:extLst>
                </a:hlinkClick>
              </a:rPr>
              <a:t>www.edvardmunch.org/jealousy.jsp</a:t>
            </a:r>
            <a:r>
              <a:rPr lang="en-US" sz="2000">
                <a:latin typeface="Baskerville Old Face"/>
                <a:ea typeface="+mn-lt"/>
                <a:cs typeface="+mn-lt"/>
              </a:rPr>
              <a:t>. Accessed 31 Oct. 2024</a:t>
            </a:r>
          </a:p>
          <a:p>
            <a:endParaRPr lang="en-US" sz="2000">
              <a:solidFill>
                <a:srgbClr val="C2C2C2"/>
              </a:solidFill>
              <a:latin typeface="Baskerville Old Face"/>
              <a:ea typeface="Noto Sans"/>
              <a:cs typeface="Noto Sans"/>
            </a:endParaRPr>
          </a:p>
          <a:p>
            <a:r>
              <a:rPr lang="en-US" sz="2000">
                <a:solidFill>
                  <a:srgbClr val="FFFFFF"/>
                </a:solidFill>
                <a:latin typeface="Baskerville Old Face"/>
                <a:ea typeface="+mn-lt"/>
                <a:cs typeface="+mn-lt"/>
              </a:rPr>
              <a:t>“Isle of the Dead | Floating inside the Inner World.” Hypercritic, hypercritic.org/collection/arnold-bocklin-isle-of-the-dead-floating-inside-the-inner-world-1880-1901. Accessed 31 Oct. 2024</a:t>
            </a:r>
            <a:br>
              <a:rPr lang="en-US">
                <a:solidFill>
                  <a:srgbClr val="FFFFFF"/>
                </a:solidFill>
                <a:latin typeface="Baskerville Old Face"/>
                <a:ea typeface="+mn-lt"/>
                <a:cs typeface="+mn-lt"/>
              </a:rPr>
            </a:br>
            <a:endParaRPr lang="en-US">
              <a:latin typeface="Aptos"/>
            </a:endParaRPr>
          </a:p>
          <a:p>
            <a:endParaRPr lang="en-US">
              <a:solidFill>
                <a:srgbClr val="FF0000"/>
              </a:solidFill>
              <a:latin typeface="Baskerville Old Face"/>
            </a:endParaRPr>
          </a:p>
        </p:txBody>
      </p:sp>
    </p:spTree>
    <p:extLst>
      <p:ext uri="{BB962C8B-B14F-4D97-AF65-F5344CB8AC3E}">
        <p14:creationId xmlns:p14="http://schemas.microsoft.com/office/powerpoint/2010/main" val="356144182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surface with white spots&#10;&#10;Description automatically generated">
            <a:extLst>
              <a:ext uri="{FF2B5EF4-FFF2-40B4-BE49-F238E27FC236}">
                <a16:creationId xmlns:a16="http://schemas.microsoft.com/office/drawing/2014/main" id="{C559C84A-5670-813C-72FE-FACA47D68DEA}"/>
              </a:ext>
            </a:extLst>
          </p:cNvPr>
          <p:cNvPicPr>
            <a:picLocks noChangeAspect="1"/>
          </p:cNvPicPr>
          <p:nvPr/>
        </p:nvPicPr>
        <p:blipFill>
          <a:blip r:embed="rId2"/>
          <a:stretch>
            <a:fillRect/>
          </a:stretch>
        </p:blipFill>
        <p:spPr>
          <a:xfrm>
            <a:off x="-7483" y="-4762"/>
            <a:ext cx="12185196" cy="6867525"/>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rot="16200000">
            <a:off x="-3281958" y="2694271"/>
            <a:ext cx="6580910" cy="1450955"/>
          </a:xfrm>
        </p:spPr>
        <p:txBody>
          <a:bodyPr vert="horz" lIns="91440" tIns="45720" rIns="91440" bIns="45720" rtlCol="0" anchor="b">
            <a:normAutofit/>
          </a:bodyPr>
          <a:lstStyle/>
          <a:p>
            <a:pPr algn="ctr"/>
            <a:r>
              <a:rPr lang="en-US" sz="3600" b="1">
                <a:solidFill>
                  <a:srgbClr val="FFFFFF"/>
                </a:solidFill>
                <a:latin typeface="Britannic Bold"/>
              </a:rPr>
              <a:t>Works Cited</a:t>
            </a:r>
          </a:p>
        </p:txBody>
      </p:sp>
      <p:sp>
        <p:nvSpPr>
          <p:cNvPr id="6" name="TextBox 5">
            <a:extLst>
              <a:ext uri="{FF2B5EF4-FFF2-40B4-BE49-F238E27FC236}">
                <a16:creationId xmlns:a16="http://schemas.microsoft.com/office/drawing/2014/main" id="{D2F8D236-C8A0-5D8A-99C1-119FC4D9CA23}"/>
              </a:ext>
            </a:extLst>
          </p:cNvPr>
          <p:cNvSpPr txBox="1"/>
          <p:nvPr/>
        </p:nvSpPr>
        <p:spPr>
          <a:xfrm>
            <a:off x="1595283" y="524724"/>
            <a:ext cx="9479428"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0000"/>
                </a:solidFill>
                <a:latin typeface="Baskerville Old Face"/>
                <a:ea typeface="+mn-lt"/>
                <a:cs typeface="+mn-lt"/>
              </a:rPr>
              <a:t>Frank, Mitchell B. “‘He Painted Everything, so to Say, from His Head’: Arnold Böcklin’s Great Memory and Artistic Practice in Wilhelmine Germany.” Oxford Art Journal, vol. 39, no. 1, Jan. 2016, pp. 67–86. EBSCOhost, research.ebsco.com/</a:t>
            </a:r>
            <a:r>
              <a:rPr lang="en-US" sz="2000" err="1">
                <a:solidFill>
                  <a:srgbClr val="FF0000"/>
                </a:solidFill>
                <a:latin typeface="Baskerville Old Face"/>
                <a:ea typeface="+mn-lt"/>
                <a:cs typeface="+mn-lt"/>
              </a:rPr>
              <a:t>linkprocessor</a:t>
            </a:r>
            <a:r>
              <a:rPr lang="en-US" sz="2000">
                <a:solidFill>
                  <a:srgbClr val="FF0000"/>
                </a:solidFill>
                <a:latin typeface="Baskerville Old Face"/>
                <a:ea typeface="+mn-lt"/>
                <a:cs typeface="+mn-lt"/>
              </a:rPr>
              <a:t>/</a:t>
            </a:r>
            <a:r>
              <a:rPr lang="en-US" sz="2000" err="1">
                <a:solidFill>
                  <a:srgbClr val="FF0000"/>
                </a:solidFill>
                <a:latin typeface="Baskerville Old Face"/>
                <a:ea typeface="+mn-lt"/>
                <a:cs typeface="+mn-lt"/>
              </a:rPr>
              <a:t>plink?id</a:t>
            </a:r>
            <a:r>
              <a:rPr lang="en-US" sz="2000">
                <a:solidFill>
                  <a:srgbClr val="FF0000"/>
                </a:solidFill>
                <a:latin typeface="Baskerville Old Face"/>
                <a:ea typeface="+mn-lt"/>
                <a:cs typeface="+mn-lt"/>
              </a:rPr>
              <a:t>=d77759fe-47dd-3584-a1e4-63f63dfb8d47. </a:t>
            </a:r>
          </a:p>
          <a:p>
            <a:endParaRPr lang="en-US" sz="2000">
              <a:solidFill>
                <a:srgbClr val="C00000"/>
              </a:solidFill>
              <a:latin typeface="Baskerville Old Face"/>
              <a:ea typeface="+mn-lt"/>
              <a:cs typeface="+mn-lt"/>
            </a:endParaRPr>
          </a:p>
          <a:p>
            <a:r>
              <a:rPr lang="en-US" sz="2000">
                <a:solidFill>
                  <a:srgbClr val="FF0000"/>
                </a:solidFill>
                <a:latin typeface="Baskerville Old Face"/>
                <a:ea typeface="+mn-lt"/>
                <a:cs typeface="+mn-lt"/>
              </a:rPr>
              <a:t>Sue Taylor. Hans Bellmer : The Anatomy of Anxiety. The MIT Press, 2000. EBSCOhost, research.ebsco.com/</a:t>
            </a:r>
            <a:r>
              <a:rPr lang="en-US" sz="2000" err="1">
                <a:solidFill>
                  <a:srgbClr val="FF0000"/>
                </a:solidFill>
                <a:latin typeface="Baskerville Old Face"/>
                <a:ea typeface="+mn-lt"/>
                <a:cs typeface="+mn-lt"/>
              </a:rPr>
              <a:t>linkprocessor</a:t>
            </a:r>
            <a:r>
              <a:rPr lang="en-US" sz="2000">
                <a:solidFill>
                  <a:srgbClr val="FF0000"/>
                </a:solidFill>
                <a:latin typeface="Baskerville Old Face"/>
                <a:ea typeface="+mn-lt"/>
                <a:cs typeface="+mn-lt"/>
              </a:rPr>
              <a:t>/</a:t>
            </a:r>
            <a:r>
              <a:rPr lang="en-US" sz="2000" err="1">
                <a:solidFill>
                  <a:srgbClr val="FF0000"/>
                </a:solidFill>
                <a:latin typeface="Baskerville Old Face"/>
                <a:ea typeface="+mn-lt"/>
                <a:cs typeface="+mn-lt"/>
              </a:rPr>
              <a:t>plink?id</a:t>
            </a:r>
            <a:r>
              <a:rPr lang="en-US" sz="2000">
                <a:solidFill>
                  <a:srgbClr val="FF0000"/>
                </a:solidFill>
                <a:latin typeface="Baskerville Old Face"/>
                <a:ea typeface="+mn-lt"/>
                <a:cs typeface="+mn-lt"/>
              </a:rPr>
              <a:t>=9467c5cc-836f-3824-a37a-7ed37074e0e9. Accessed 31 Oct. 2024.</a:t>
            </a:r>
            <a:br>
              <a:rPr lang="en-US" sz="2000">
                <a:solidFill>
                  <a:srgbClr val="FF0000"/>
                </a:solidFill>
                <a:latin typeface="Baskerville Old Face"/>
                <a:ea typeface="+mn-lt"/>
                <a:cs typeface="+mn-lt"/>
              </a:rPr>
            </a:br>
            <a:br>
              <a:rPr lang="en-US" sz="2000">
                <a:latin typeface="Baskerville Old Face"/>
                <a:ea typeface="+mn-lt"/>
                <a:cs typeface="+mn-lt"/>
              </a:rPr>
            </a:br>
            <a:r>
              <a:rPr lang="en-US" sz="2000">
                <a:latin typeface="Baskerville Old Face"/>
                <a:ea typeface="+mn-lt"/>
                <a:cs typeface="+mn-lt"/>
              </a:rPr>
              <a:t>Co, Art History. “Jealousy: Edvard Munch.” Art History Co, 26 Jan. 2020, arthistory.co/jealousy-</a:t>
            </a:r>
            <a:r>
              <a:rPr lang="en-US" sz="2000" err="1">
                <a:latin typeface="Baskerville Old Face"/>
                <a:ea typeface="+mn-lt"/>
                <a:cs typeface="+mn-lt"/>
              </a:rPr>
              <a:t>edvard</a:t>
            </a:r>
            <a:r>
              <a:rPr lang="en-US" sz="2000">
                <a:latin typeface="Baskerville Old Face"/>
                <a:ea typeface="+mn-lt"/>
                <a:cs typeface="+mn-lt"/>
              </a:rPr>
              <a:t>-munch/. </a:t>
            </a:r>
            <a:endParaRPr lang="en-US" sz="2000">
              <a:solidFill>
                <a:srgbClr val="FF0000"/>
              </a:solidFill>
              <a:latin typeface="Baskerville Old Face"/>
            </a:endParaRPr>
          </a:p>
          <a:p>
            <a:endParaRPr lang="en-US" sz="2000">
              <a:latin typeface="Baskerville Old Face"/>
              <a:ea typeface="+mn-lt"/>
              <a:cs typeface="+mn-lt"/>
            </a:endParaRPr>
          </a:p>
          <a:p>
            <a:r>
              <a:rPr lang="en-US" sz="2000" err="1">
                <a:latin typeface="Baskerville Old Face"/>
                <a:ea typeface="+mn-lt"/>
                <a:cs typeface="+mn-lt"/>
              </a:rPr>
              <a:t>kitsmediatech</a:t>
            </a:r>
            <a:r>
              <a:rPr lang="en-US" sz="2000">
                <a:latin typeface="Baskerville Old Face"/>
                <a:ea typeface="+mn-lt"/>
                <a:cs typeface="+mn-lt"/>
              </a:rPr>
              <a:t>. The Myth of the Mad Genius - inside Outsider Art. </a:t>
            </a:r>
            <a:r>
              <a:rPr lang="en-US" sz="2000">
                <a:latin typeface="Baskerville Old Face"/>
                <a:ea typeface="+mn-lt"/>
                <a:cs typeface="+mn-lt"/>
                <a:hlinkClick r:id="rId3"/>
              </a:rPr>
              <a:t>www.outsiderart.me/the-myth-of-the-mad-genius/</a:t>
            </a:r>
            <a:r>
              <a:rPr lang="en-US" sz="2000">
                <a:latin typeface="Baskerville Old Face"/>
                <a:ea typeface="+mn-lt"/>
                <a:cs typeface="+mn-lt"/>
              </a:rPr>
              <a:t>. Accessed 3 Nov. 2024</a:t>
            </a:r>
            <a:br>
              <a:rPr lang="en-US" sz="2000">
                <a:latin typeface="Baskerville Old Face"/>
                <a:ea typeface="+mn-lt"/>
                <a:cs typeface="+mn-lt"/>
              </a:rPr>
            </a:br>
            <a:br>
              <a:rPr lang="en-US" sz="2000">
                <a:latin typeface="Baskerville Old Face"/>
                <a:ea typeface="+mn-lt"/>
                <a:cs typeface="+mn-lt"/>
              </a:rPr>
            </a:br>
            <a:r>
              <a:rPr lang="en-US" sz="2000">
                <a:latin typeface="Baskerville Old Face"/>
                <a:ea typeface="+mn-lt"/>
                <a:cs typeface="+mn-lt"/>
              </a:rPr>
              <a:t>“Edvard Munch Biography.” Diego Rivera, 2011, </a:t>
            </a:r>
            <a:r>
              <a:rPr lang="en-US" sz="2000">
                <a:latin typeface="Baskerville Old Face"/>
                <a:ea typeface="+mn-lt"/>
                <a:cs typeface="+mn-lt"/>
                <a:hlinkClick r:id="rId4"/>
              </a:rPr>
              <a:t>www.edvardmunch.org/biography.jsp</a:t>
            </a:r>
            <a:r>
              <a:rPr lang="en-US" sz="2000">
                <a:latin typeface="Baskerville Old Face"/>
                <a:ea typeface="+mn-lt"/>
                <a:cs typeface="+mn-lt"/>
              </a:rPr>
              <a:t>. </a:t>
            </a:r>
            <a:endParaRPr lang="en-US" sz="2000">
              <a:latin typeface="Baskerville Old Face"/>
            </a:endParaRPr>
          </a:p>
          <a:p>
            <a:endParaRPr lang="en-US" sz="2000">
              <a:latin typeface="Baskerville Old Face"/>
            </a:endParaRPr>
          </a:p>
          <a:p>
            <a:r>
              <a:rPr lang="en-US">
                <a:latin typeface="Baskerville Old Face"/>
                <a:ea typeface="+mn-lt"/>
                <a:cs typeface="Calibri"/>
              </a:rPr>
              <a:t>“Arnold Böcklin Paintings, Bio, Ideas.” </a:t>
            </a:r>
            <a:r>
              <a:rPr lang="en-US" i="1">
                <a:latin typeface="Baskerville Old Face"/>
                <a:ea typeface="+mn-lt"/>
                <a:cs typeface="Calibri"/>
              </a:rPr>
              <a:t>The Art Story</a:t>
            </a:r>
            <a:r>
              <a:rPr lang="en-US">
                <a:latin typeface="Baskerville Old Face"/>
                <a:ea typeface="+mn-lt"/>
                <a:cs typeface="Calibri"/>
              </a:rPr>
              <a:t>, </a:t>
            </a:r>
            <a:r>
              <a:rPr lang="en-US">
                <a:latin typeface="Baskerville Old Face"/>
                <a:ea typeface="+mn-lt"/>
                <a:cs typeface="Calibri"/>
                <a:hlinkClick r:id="rId5">
                  <a:extLst>
                    <a:ext uri="{A12FA001-AC4F-418D-AE19-62706E023703}">
                      <ahyp:hlinkClr xmlns:ahyp="http://schemas.microsoft.com/office/drawing/2018/hyperlinkcolor" val="tx"/>
                    </a:ext>
                  </a:extLst>
                </a:hlinkClick>
              </a:rPr>
              <a:t>www.theartstory.org/artist/bocklin-arnold/</a:t>
            </a:r>
            <a:r>
              <a:rPr lang="en-US">
                <a:latin typeface="Baskerville Old Face"/>
                <a:ea typeface="+mn-lt"/>
                <a:cs typeface="Calibri"/>
              </a:rPr>
              <a:t>. Accessed 31 Oct. 2024</a:t>
            </a:r>
            <a:endParaRPr lang="en-US" sz="2000">
              <a:latin typeface="Baskerville Old Face"/>
              <a:cs typeface="Calibri"/>
            </a:endParaRPr>
          </a:p>
        </p:txBody>
      </p:sp>
    </p:spTree>
    <p:extLst>
      <p:ext uri="{BB962C8B-B14F-4D97-AF65-F5344CB8AC3E}">
        <p14:creationId xmlns:p14="http://schemas.microsoft.com/office/powerpoint/2010/main" val="14961290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4184" y="-7071"/>
            <a:ext cx="12211915" cy="6860597"/>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79353" y="425288"/>
            <a:ext cx="5091547" cy="1520226"/>
          </a:xfrm>
        </p:spPr>
        <p:txBody>
          <a:bodyPr vert="horz" lIns="91440" tIns="45720" rIns="91440" bIns="45720" rtlCol="0" anchor="b">
            <a:noAutofit/>
          </a:bodyPr>
          <a:lstStyle/>
          <a:p>
            <a:pPr algn="ctr"/>
            <a:endParaRPr lang="en-US" sz="2800"/>
          </a:p>
          <a:p>
            <a:pPr algn="ctr"/>
            <a:r>
              <a:rPr lang="en-US" sz="3200" dirty="0">
                <a:solidFill>
                  <a:srgbClr val="FFFFFF"/>
                </a:solidFill>
                <a:latin typeface="Britannic Bold"/>
                <a:ea typeface="+mj-lt"/>
                <a:cs typeface="+mj-lt"/>
              </a:rPr>
              <a:t>The Symbolist movement,</a:t>
            </a:r>
            <a:r>
              <a:rPr lang="en-US" sz="3200" dirty="0">
                <a:solidFill>
                  <a:srgbClr val="FFFFFF"/>
                </a:solidFill>
                <a:ea typeface="+mj-lt"/>
                <a:cs typeface="+mj-lt"/>
              </a:rPr>
              <a:t>  </a:t>
            </a:r>
            <a:r>
              <a:rPr lang="en-US" sz="3200" dirty="0">
                <a:solidFill>
                  <a:srgbClr val="FFFFFF"/>
                </a:solidFill>
                <a:latin typeface="Britannic Bold"/>
                <a:ea typeface="+mj-lt"/>
                <a:cs typeface="+mj-lt"/>
              </a:rPr>
              <a:t>Edvard Munch</a:t>
            </a:r>
            <a:r>
              <a:rPr lang="en-US" sz="3200" dirty="0">
                <a:solidFill>
                  <a:srgbClr val="FFFFFF"/>
                </a:solidFill>
                <a:effectLst/>
                <a:latin typeface="Britannic Bold"/>
                <a:ea typeface="+mj-lt"/>
                <a:cs typeface="+mj-lt"/>
              </a:rPr>
              <a:t>, </a:t>
            </a:r>
            <a:r>
              <a:rPr lang="en-US" sz="3200" dirty="0">
                <a:solidFill>
                  <a:srgbClr val="FFFFFF"/>
                </a:solidFill>
                <a:latin typeface="Britannic Bold"/>
                <a:ea typeface="+mj-lt"/>
                <a:cs typeface="+mj-lt"/>
              </a:rPr>
              <a:t>Jealousy II</a:t>
            </a:r>
            <a:r>
              <a:rPr lang="en-US" sz="3200" dirty="0">
                <a:solidFill>
                  <a:srgbClr val="FFFFFF"/>
                </a:solidFill>
                <a:effectLst/>
                <a:latin typeface="Britannic Bold"/>
                <a:ea typeface="+mj-lt"/>
                <a:cs typeface="+mj-lt"/>
              </a:rPr>
              <a:t>, </a:t>
            </a:r>
            <a:r>
              <a:rPr lang="en-US" sz="3200" dirty="0">
                <a:solidFill>
                  <a:srgbClr val="FFFFFF"/>
                </a:solidFill>
                <a:latin typeface="Britannic Bold"/>
                <a:ea typeface="+mj-lt"/>
                <a:cs typeface="+mj-lt"/>
              </a:rPr>
              <a:t>1896</a:t>
            </a:r>
            <a:endParaRPr lang="en-US" sz="3200" dirty="0">
              <a:latin typeface="Britannic Bold"/>
            </a:endParaRPr>
          </a:p>
        </p:txBody>
      </p:sp>
      <p:pic>
        <p:nvPicPr>
          <p:cNvPr id="5" name="Picture 4" descr="Edvard Munch - Eifersucht II (Jealousy II)">
            <a:extLst>
              <a:ext uri="{FF2B5EF4-FFF2-40B4-BE49-F238E27FC236}">
                <a16:creationId xmlns:a16="http://schemas.microsoft.com/office/drawing/2014/main" id="{FE7CF039-F12B-95BE-897B-94CE342CAF9F}"/>
              </a:ext>
            </a:extLst>
          </p:cNvPr>
          <p:cNvPicPr>
            <a:picLocks noChangeAspect="1"/>
          </p:cNvPicPr>
          <p:nvPr/>
        </p:nvPicPr>
        <p:blipFill>
          <a:blip r:embed="rId4"/>
          <a:srcRect l="1745" t="2692" r="175" b="7115"/>
          <a:stretch/>
        </p:blipFill>
        <p:spPr>
          <a:xfrm>
            <a:off x="5653094" y="997453"/>
            <a:ext cx="6174667" cy="5109307"/>
          </a:xfrm>
          <a:prstGeom prst="rect">
            <a:avLst/>
          </a:prstGeom>
        </p:spPr>
      </p:pic>
      <p:pic>
        <p:nvPicPr>
          <p:cNvPr id="6" name="Picture 5" descr="A person and person in a black suit&#10;&#10;Description automatically generated">
            <a:extLst>
              <a:ext uri="{FF2B5EF4-FFF2-40B4-BE49-F238E27FC236}">
                <a16:creationId xmlns:a16="http://schemas.microsoft.com/office/drawing/2014/main" id="{C86290DB-9C50-EDEE-710D-D57610466DB2}"/>
              </a:ext>
            </a:extLst>
          </p:cNvPr>
          <p:cNvPicPr>
            <a:picLocks noChangeAspect="1"/>
          </p:cNvPicPr>
          <p:nvPr/>
        </p:nvPicPr>
        <p:blipFill>
          <a:blip r:embed="rId5"/>
          <a:stretch>
            <a:fillRect/>
          </a:stretch>
        </p:blipFill>
        <p:spPr>
          <a:xfrm>
            <a:off x="1225228" y="2088705"/>
            <a:ext cx="3404961" cy="3628421"/>
          </a:xfrm>
          <a:prstGeom prst="rect">
            <a:avLst/>
          </a:prstGeom>
        </p:spPr>
      </p:pic>
    </p:spTree>
    <p:extLst>
      <p:ext uri="{BB962C8B-B14F-4D97-AF65-F5344CB8AC3E}">
        <p14:creationId xmlns:p14="http://schemas.microsoft.com/office/powerpoint/2010/main" val="3628664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4184" y="4652"/>
            <a:ext cx="12211915" cy="6860597"/>
          </a:xfrm>
          <a:prstGeom prst="rect">
            <a:avLst/>
          </a:prstGeom>
        </p:spPr>
      </p:pic>
      <p:pic>
        <p:nvPicPr>
          <p:cNvPr id="5" name="Picture 4" descr="Edvard Munch - Eifersucht II (Jealousy II)">
            <a:extLst>
              <a:ext uri="{FF2B5EF4-FFF2-40B4-BE49-F238E27FC236}">
                <a16:creationId xmlns:a16="http://schemas.microsoft.com/office/drawing/2014/main" id="{FE7CF039-F12B-95BE-897B-94CE342CAF9F}"/>
              </a:ext>
            </a:extLst>
          </p:cNvPr>
          <p:cNvPicPr>
            <a:picLocks noChangeAspect="1"/>
          </p:cNvPicPr>
          <p:nvPr/>
        </p:nvPicPr>
        <p:blipFill>
          <a:blip r:embed="rId4"/>
          <a:srcRect l="1745" t="2692" r="175" b="7115"/>
          <a:stretch/>
        </p:blipFill>
        <p:spPr>
          <a:xfrm>
            <a:off x="5653094" y="997453"/>
            <a:ext cx="6174667" cy="5109307"/>
          </a:xfrm>
          <a:prstGeom prst="rect">
            <a:avLst/>
          </a:prstGeom>
        </p:spPr>
      </p:pic>
      <p:sp>
        <p:nvSpPr>
          <p:cNvPr id="4" name="Title 1">
            <a:extLst>
              <a:ext uri="{FF2B5EF4-FFF2-40B4-BE49-F238E27FC236}">
                <a16:creationId xmlns:a16="http://schemas.microsoft.com/office/drawing/2014/main" id="{66CB4CF9-59B4-8419-E41C-F2FEF72A9095}"/>
              </a:ext>
            </a:extLst>
          </p:cNvPr>
          <p:cNvSpPr txBox="1">
            <a:spLocks/>
          </p:cNvSpPr>
          <p:nvPr/>
        </p:nvSpPr>
        <p:spPr>
          <a:xfrm>
            <a:off x="869210" y="142259"/>
            <a:ext cx="10447318" cy="6275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800"/>
          </a:p>
          <a:p>
            <a:pPr algn="ctr"/>
            <a:r>
              <a:rPr lang="en-US" sz="2800" dirty="0">
                <a:solidFill>
                  <a:srgbClr val="FFFFFF"/>
                </a:solidFill>
                <a:latin typeface="Britannic Bold"/>
                <a:ea typeface="+mj-lt"/>
                <a:cs typeface="+mj-lt"/>
              </a:rPr>
              <a:t>The Symbolist movement, Edvard Munch, Jealousy II, 1896</a:t>
            </a:r>
            <a:endParaRPr lang="en-US" sz="2800" dirty="0">
              <a:latin typeface="Britannic Bold"/>
            </a:endParaRPr>
          </a:p>
        </p:txBody>
      </p:sp>
      <p:sp>
        <p:nvSpPr>
          <p:cNvPr id="13" name="TextBox 12">
            <a:extLst>
              <a:ext uri="{FF2B5EF4-FFF2-40B4-BE49-F238E27FC236}">
                <a16:creationId xmlns:a16="http://schemas.microsoft.com/office/drawing/2014/main" id="{54124FF2-42F4-3DD0-FC4E-B755643A70B3}"/>
              </a:ext>
            </a:extLst>
          </p:cNvPr>
          <p:cNvSpPr txBox="1"/>
          <p:nvPr/>
        </p:nvSpPr>
        <p:spPr>
          <a:xfrm>
            <a:off x="874675" y="2106397"/>
            <a:ext cx="445043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rPr>
              <a:t>Jealousy is a series of works made by Munch each depicting the same scene. A nude woman and man in modern dress sharing a romantic embrace. And a second, assumed to be another suitor, staring at the viewer.</a:t>
            </a:r>
          </a:p>
          <a:p>
            <a:pPr algn="ctr"/>
            <a:br>
              <a:rPr lang="en-US" sz="2400" dirty="0">
                <a:latin typeface="Baskerville Old Face"/>
              </a:rPr>
            </a:br>
            <a:endParaRPr lang="en-US" sz="2400" dirty="0">
              <a:latin typeface="Baskerville Old Face"/>
            </a:endParaRPr>
          </a:p>
        </p:txBody>
      </p:sp>
    </p:spTree>
    <p:extLst>
      <p:ext uri="{BB962C8B-B14F-4D97-AF65-F5344CB8AC3E}">
        <p14:creationId xmlns:p14="http://schemas.microsoft.com/office/powerpoint/2010/main" val="90982195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24237" y="2955"/>
            <a:ext cx="12211915" cy="6860597"/>
          </a:xfrm>
          <a:prstGeom prst="rect">
            <a:avLst/>
          </a:prstGeom>
        </p:spPr>
      </p:pic>
      <p:pic>
        <p:nvPicPr>
          <p:cNvPr id="5" name="Picture 4" descr="Edvard Munch - Eifersucht II (Jealousy II)">
            <a:extLst>
              <a:ext uri="{FF2B5EF4-FFF2-40B4-BE49-F238E27FC236}">
                <a16:creationId xmlns:a16="http://schemas.microsoft.com/office/drawing/2014/main" id="{FE7CF039-F12B-95BE-897B-94CE342CAF9F}"/>
              </a:ext>
            </a:extLst>
          </p:cNvPr>
          <p:cNvPicPr>
            <a:picLocks noChangeAspect="1"/>
          </p:cNvPicPr>
          <p:nvPr/>
        </p:nvPicPr>
        <p:blipFill>
          <a:blip r:embed="rId4"/>
          <a:srcRect l="1745" t="2692" r="175" b="7115"/>
          <a:stretch/>
        </p:blipFill>
        <p:spPr>
          <a:xfrm>
            <a:off x="5653094" y="997453"/>
            <a:ext cx="6174667" cy="5109307"/>
          </a:xfrm>
          <a:prstGeom prst="rect">
            <a:avLst/>
          </a:prstGeom>
        </p:spPr>
      </p:pic>
      <p:sp>
        <p:nvSpPr>
          <p:cNvPr id="4" name="Title 1">
            <a:extLst>
              <a:ext uri="{FF2B5EF4-FFF2-40B4-BE49-F238E27FC236}">
                <a16:creationId xmlns:a16="http://schemas.microsoft.com/office/drawing/2014/main" id="{66CB4CF9-59B4-8419-E41C-F2FEF72A9095}"/>
              </a:ext>
            </a:extLst>
          </p:cNvPr>
          <p:cNvSpPr txBox="1">
            <a:spLocks/>
          </p:cNvSpPr>
          <p:nvPr/>
        </p:nvSpPr>
        <p:spPr>
          <a:xfrm>
            <a:off x="869210" y="142259"/>
            <a:ext cx="10447318" cy="6275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800"/>
          </a:p>
          <a:p>
            <a:pPr algn="ctr"/>
            <a:r>
              <a:rPr lang="en-US" sz="2800" dirty="0">
                <a:solidFill>
                  <a:srgbClr val="FFFFFF"/>
                </a:solidFill>
                <a:latin typeface="Britannic Bold"/>
                <a:ea typeface="+mj-lt"/>
                <a:cs typeface="+mj-lt"/>
              </a:rPr>
              <a:t>The Symbolist movement, Edvard Munch, Jealousy II, 1896</a:t>
            </a:r>
            <a:endParaRPr lang="en-US" sz="2800" dirty="0">
              <a:latin typeface="Britannic Bold"/>
            </a:endParaRPr>
          </a:p>
        </p:txBody>
      </p:sp>
      <p:sp>
        <p:nvSpPr>
          <p:cNvPr id="13" name="TextBox 12">
            <a:extLst>
              <a:ext uri="{FF2B5EF4-FFF2-40B4-BE49-F238E27FC236}">
                <a16:creationId xmlns:a16="http://schemas.microsoft.com/office/drawing/2014/main" id="{54124FF2-42F4-3DD0-FC4E-B755643A70B3}"/>
              </a:ext>
            </a:extLst>
          </p:cNvPr>
          <p:cNvSpPr txBox="1"/>
          <p:nvPr/>
        </p:nvSpPr>
        <p:spPr>
          <a:xfrm>
            <a:off x="864649" y="1710589"/>
            <a:ext cx="445043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aseline="0" dirty="0">
                <a:solidFill>
                  <a:schemeClr val="tx1">
                    <a:lumMod val="85000"/>
                  </a:schemeClr>
                </a:solidFill>
                <a:latin typeface="Baskerville Old Face"/>
              </a:rPr>
              <a:t>Notice the second suitor's livid expression and the mass that is behind him.</a:t>
            </a:r>
            <a:br>
              <a:rPr lang="en-US" sz="2400" dirty="0">
                <a:solidFill>
                  <a:schemeClr val="tx1">
                    <a:lumMod val="85000"/>
                  </a:schemeClr>
                </a:solidFill>
                <a:latin typeface="Baskerville Old Face"/>
              </a:rPr>
            </a:br>
            <a:br>
              <a:rPr lang="en-US" sz="2400" dirty="0">
                <a:solidFill>
                  <a:schemeClr val="tx1">
                    <a:lumMod val="85000"/>
                  </a:schemeClr>
                </a:solidFill>
                <a:latin typeface="Baskerville Old Face"/>
              </a:rPr>
            </a:br>
            <a:r>
              <a:rPr lang="en-US" sz="2400" dirty="0">
                <a:solidFill>
                  <a:schemeClr val="tx1">
                    <a:lumMod val="85000"/>
                  </a:schemeClr>
                </a:solidFill>
                <a:latin typeface="Baskerville Old Face"/>
              </a:rPr>
              <a:t> </a:t>
            </a:r>
            <a:r>
              <a:rPr lang="en-US" sz="2400" baseline="0" dirty="0">
                <a:solidFill>
                  <a:schemeClr val="tx1">
                    <a:lumMod val="85000"/>
                  </a:schemeClr>
                </a:solidFill>
                <a:latin typeface="Baskerville Old Face"/>
              </a:rPr>
              <a:t>The suitor in the foreground is a real person, a close friend of Munch, </a:t>
            </a:r>
            <a:r>
              <a:rPr lang="en-US" sz="2400" baseline="0" err="1">
                <a:solidFill>
                  <a:schemeClr val="tx1">
                    <a:lumMod val="85000"/>
                  </a:schemeClr>
                </a:solidFill>
                <a:latin typeface="Baskerville Old Face"/>
              </a:rPr>
              <a:t>Stainislaw</a:t>
            </a:r>
            <a:r>
              <a:rPr lang="en-US" sz="2400" baseline="0" dirty="0">
                <a:solidFill>
                  <a:schemeClr val="tx1">
                    <a:lumMod val="85000"/>
                  </a:schemeClr>
                </a:solidFill>
                <a:latin typeface="Baskerville Old Face"/>
              </a:rPr>
              <a:t> Przybyszewski. His likeness is captured with his recognizable beard and prominent nose. </a:t>
            </a:r>
            <a:r>
              <a:rPr lang="en-US" sz="2400" dirty="0">
                <a:solidFill>
                  <a:schemeClr val="tx1">
                    <a:lumMod val="85000"/>
                  </a:schemeClr>
                </a:solidFill>
                <a:latin typeface="Baskerville Old Face"/>
                <a:ea typeface="Baskerville Old Face"/>
                <a:cs typeface="Baskerville Old Face"/>
              </a:rPr>
              <a:t>​</a:t>
            </a:r>
            <a:br>
              <a:rPr lang="en-US" sz="2400" dirty="0">
                <a:solidFill>
                  <a:schemeClr val="tx1">
                    <a:lumMod val="85000"/>
                  </a:schemeClr>
                </a:solidFill>
                <a:latin typeface="Baskerville Old Face"/>
                <a:ea typeface="Baskerville Old Face"/>
                <a:cs typeface="Baskerville Old Face"/>
              </a:rPr>
            </a:br>
            <a:r>
              <a:rPr lang="en-US" sz="2400" dirty="0">
                <a:solidFill>
                  <a:schemeClr val="tx1">
                    <a:lumMod val="85000"/>
                  </a:schemeClr>
                </a:solidFill>
                <a:latin typeface="Baskerville Old Face"/>
                <a:ea typeface="Baskerville Old Face"/>
                <a:cs typeface="Baskerville Old Face"/>
              </a:rPr>
              <a:t>​</a:t>
            </a:r>
            <a:endParaRPr lang="en-US" sz="2400" dirty="0">
              <a:solidFill>
                <a:schemeClr val="tx1">
                  <a:lumMod val="85000"/>
                </a:schemeClr>
              </a:solidFill>
              <a:latin typeface="Baskerville Old Face"/>
            </a:endParaRPr>
          </a:p>
        </p:txBody>
      </p:sp>
    </p:spTree>
    <p:extLst>
      <p:ext uri="{BB962C8B-B14F-4D97-AF65-F5344CB8AC3E}">
        <p14:creationId xmlns:p14="http://schemas.microsoft.com/office/powerpoint/2010/main" val="17808866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4184" y="-7071"/>
            <a:ext cx="12211915" cy="6860597"/>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869210" y="142259"/>
            <a:ext cx="10447318" cy="627598"/>
          </a:xfrm>
        </p:spPr>
        <p:txBody>
          <a:bodyPr vert="horz" lIns="91440" tIns="45720" rIns="91440" bIns="45720" rtlCol="0" anchor="b">
            <a:noAutofit/>
          </a:bodyPr>
          <a:lstStyle/>
          <a:p>
            <a:pPr algn="ctr"/>
            <a:endParaRPr lang="en-US" sz="2800"/>
          </a:p>
          <a:p>
            <a:pPr algn="ctr"/>
            <a:r>
              <a:rPr lang="en-US" sz="2800" dirty="0">
                <a:solidFill>
                  <a:srgbClr val="FFFFFF"/>
                </a:solidFill>
                <a:latin typeface="Britannic Bold"/>
                <a:ea typeface="+mj-lt"/>
                <a:cs typeface="+mj-lt"/>
              </a:rPr>
              <a:t>The Symbolist movement, Edvard Munch</a:t>
            </a:r>
            <a:r>
              <a:rPr lang="en-US" sz="2800" dirty="0">
                <a:solidFill>
                  <a:srgbClr val="FFFFFF"/>
                </a:solidFill>
                <a:effectLst/>
                <a:latin typeface="Britannic Bold"/>
                <a:ea typeface="+mj-lt"/>
                <a:cs typeface="+mj-lt"/>
              </a:rPr>
              <a:t>, </a:t>
            </a:r>
            <a:r>
              <a:rPr lang="en-US" sz="2800" dirty="0">
                <a:solidFill>
                  <a:srgbClr val="FFFFFF"/>
                </a:solidFill>
                <a:latin typeface="Britannic Bold"/>
                <a:ea typeface="+mj-lt"/>
                <a:cs typeface="+mj-lt"/>
              </a:rPr>
              <a:t>Jealousy II</a:t>
            </a:r>
            <a:r>
              <a:rPr lang="en-US" sz="2800" dirty="0">
                <a:solidFill>
                  <a:srgbClr val="FFFFFF"/>
                </a:solidFill>
                <a:effectLst/>
                <a:latin typeface="Britannic Bold"/>
                <a:ea typeface="+mj-lt"/>
                <a:cs typeface="+mj-lt"/>
              </a:rPr>
              <a:t>, </a:t>
            </a:r>
            <a:r>
              <a:rPr lang="en-US" sz="2800" dirty="0">
                <a:solidFill>
                  <a:srgbClr val="FFFFFF"/>
                </a:solidFill>
                <a:latin typeface="Britannic Bold"/>
                <a:ea typeface="+mj-lt"/>
                <a:cs typeface="+mj-lt"/>
              </a:rPr>
              <a:t>1896</a:t>
            </a:r>
            <a:endParaRPr lang="en-US" sz="2800" dirty="0">
              <a:latin typeface="Britannic Bold"/>
            </a:endParaRPr>
          </a:p>
        </p:txBody>
      </p:sp>
      <p:pic>
        <p:nvPicPr>
          <p:cNvPr id="6" name="Picture 5" descr="A person and person in a black suit&#10;&#10;Description automatically generated">
            <a:extLst>
              <a:ext uri="{FF2B5EF4-FFF2-40B4-BE49-F238E27FC236}">
                <a16:creationId xmlns:a16="http://schemas.microsoft.com/office/drawing/2014/main" id="{C86290DB-9C50-EDEE-710D-D57610466DB2}"/>
              </a:ext>
            </a:extLst>
          </p:cNvPr>
          <p:cNvPicPr>
            <a:picLocks noChangeAspect="1"/>
          </p:cNvPicPr>
          <p:nvPr/>
        </p:nvPicPr>
        <p:blipFill>
          <a:blip r:embed="rId4"/>
          <a:stretch>
            <a:fillRect/>
          </a:stretch>
        </p:blipFill>
        <p:spPr>
          <a:xfrm>
            <a:off x="7040205" y="974638"/>
            <a:ext cx="4765675" cy="5076221"/>
          </a:xfrm>
          <a:prstGeom prst="rect">
            <a:avLst/>
          </a:prstGeom>
        </p:spPr>
      </p:pic>
      <p:sp>
        <p:nvSpPr>
          <p:cNvPr id="3" name="TextBox 2">
            <a:extLst>
              <a:ext uri="{FF2B5EF4-FFF2-40B4-BE49-F238E27FC236}">
                <a16:creationId xmlns:a16="http://schemas.microsoft.com/office/drawing/2014/main" id="{D16A16E5-1BD2-9D7B-49AA-C109BF2F89C6}"/>
              </a:ext>
            </a:extLst>
          </p:cNvPr>
          <p:cNvSpPr txBox="1"/>
          <p:nvPr/>
        </p:nvSpPr>
        <p:spPr>
          <a:xfrm>
            <a:off x="641519" y="2083600"/>
            <a:ext cx="56388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cs typeface="Segoe UI"/>
              </a:rPr>
              <a:t>An interesting detail of this work is that the two lovers in the background are Adam and Eve. The garment that is strown around her is typically red and behind her is the tree with apples. Eve is the temptress here leading Adam to sin much like many retellings and interpretations of the story. </a:t>
            </a:r>
          </a:p>
        </p:txBody>
      </p:sp>
    </p:spTree>
    <p:extLst>
      <p:ext uri="{BB962C8B-B14F-4D97-AF65-F5344CB8AC3E}">
        <p14:creationId xmlns:p14="http://schemas.microsoft.com/office/powerpoint/2010/main" val="92276077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4184" y="-7071"/>
            <a:ext cx="12211915" cy="6860597"/>
          </a:xfrm>
          <a:prstGeom prst="rect">
            <a:avLst/>
          </a:prstGeom>
        </p:spPr>
      </p:pic>
      <p:sp>
        <p:nvSpPr>
          <p:cNvPr id="2" name="Title 1">
            <a:extLst>
              <a:ext uri="{FF2B5EF4-FFF2-40B4-BE49-F238E27FC236}">
                <a16:creationId xmlns:a16="http://schemas.microsoft.com/office/drawing/2014/main" id="{DA13343A-32FF-5D86-D10A-DF1AFE26BFEA}"/>
              </a:ext>
            </a:extLst>
          </p:cNvPr>
          <p:cNvSpPr>
            <a:spLocks noGrp="1"/>
          </p:cNvSpPr>
          <p:nvPr>
            <p:ph type="title"/>
          </p:nvPr>
        </p:nvSpPr>
        <p:spPr>
          <a:xfrm>
            <a:off x="357582" y="1024002"/>
            <a:ext cx="5091547" cy="910626"/>
          </a:xfrm>
        </p:spPr>
        <p:txBody>
          <a:bodyPr vert="horz" lIns="91440" tIns="45720" rIns="91440" bIns="45720" rtlCol="0" anchor="b">
            <a:noAutofit/>
          </a:bodyPr>
          <a:lstStyle/>
          <a:p>
            <a:pPr algn="ctr"/>
            <a:endParaRPr lang="en-US" sz="2800"/>
          </a:p>
          <a:p>
            <a:pPr algn="ctr"/>
            <a:r>
              <a:rPr lang="en-US" sz="3200">
                <a:solidFill>
                  <a:srgbClr val="FFFFFF"/>
                </a:solidFill>
                <a:latin typeface="Britannic Bold"/>
                <a:ea typeface="+mj-lt"/>
                <a:cs typeface="+mj-lt"/>
              </a:rPr>
              <a:t>Other iterations of Edward Munch's</a:t>
            </a:r>
            <a:r>
              <a:rPr lang="en-US" sz="3200">
                <a:solidFill>
                  <a:srgbClr val="FFFFFF"/>
                </a:solidFill>
                <a:effectLst/>
                <a:latin typeface="Britannic Bold"/>
                <a:ea typeface="+mj-lt"/>
                <a:cs typeface="+mj-lt"/>
              </a:rPr>
              <a:t> </a:t>
            </a:r>
            <a:r>
              <a:rPr lang="en-US" sz="3200">
                <a:solidFill>
                  <a:srgbClr val="FFFFFF"/>
                </a:solidFill>
                <a:latin typeface="Britannic Bold"/>
                <a:ea typeface="+mj-lt"/>
                <a:cs typeface="+mj-lt"/>
              </a:rPr>
              <a:t>Jealousy </a:t>
            </a:r>
            <a:endParaRPr lang="en-US" sz="3200">
              <a:latin typeface="Britannic Bold"/>
            </a:endParaRPr>
          </a:p>
        </p:txBody>
      </p:sp>
      <p:pic>
        <p:nvPicPr>
          <p:cNvPr id="3" name="Picture 2" descr="Jealousy, 1895 by Edvard Munch">
            <a:extLst>
              <a:ext uri="{FF2B5EF4-FFF2-40B4-BE49-F238E27FC236}">
                <a16:creationId xmlns:a16="http://schemas.microsoft.com/office/drawing/2014/main" id="{69328B44-68A8-92BA-E001-46B24FA8D8AF}"/>
              </a:ext>
            </a:extLst>
          </p:cNvPr>
          <p:cNvPicPr>
            <a:picLocks noChangeAspect="1"/>
          </p:cNvPicPr>
          <p:nvPr/>
        </p:nvPicPr>
        <p:blipFill>
          <a:blip r:embed="rId4"/>
          <a:stretch>
            <a:fillRect/>
          </a:stretch>
        </p:blipFill>
        <p:spPr>
          <a:xfrm>
            <a:off x="5595257" y="300228"/>
            <a:ext cx="6302828" cy="4211029"/>
          </a:xfrm>
          <a:prstGeom prst="rect">
            <a:avLst/>
          </a:prstGeom>
        </p:spPr>
      </p:pic>
      <p:pic>
        <p:nvPicPr>
          <p:cNvPr id="4" name="Picture 3" descr="Edvard Munch - Jealousy">
            <a:extLst>
              <a:ext uri="{FF2B5EF4-FFF2-40B4-BE49-F238E27FC236}">
                <a16:creationId xmlns:a16="http://schemas.microsoft.com/office/drawing/2014/main" id="{C60607E9-797D-0642-8891-91D70D71F1C8}"/>
              </a:ext>
            </a:extLst>
          </p:cNvPr>
          <p:cNvPicPr>
            <a:picLocks noChangeAspect="1"/>
          </p:cNvPicPr>
          <p:nvPr/>
        </p:nvPicPr>
        <p:blipFill>
          <a:blip r:embed="rId5"/>
          <a:stretch>
            <a:fillRect/>
          </a:stretch>
        </p:blipFill>
        <p:spPr>
          <a:xfrm>
            <a:off x="250372" y="2396323"/>
            <a:ext cx="5584371" cy="4046554"/>
          </a:xfrm>
          <a:prstGeom prst="rect">
            <a:avLst/>
          </a:prstGeom>
        </p:spPr>
      </p:pic>
    </p:spTree>
    <p:extLst>
      <p:ext uri="{BB962C8B-B14F-4D97-AF65-F5344CB8AC3E}">
        <p14:creationId xmlns:p14="http://schemas.microsoft.com/office/powerpoint/2010/main" val="272408519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surface with white spots&#10;&#10;Description automatically generated">
            <a:extLst>
              <a:ext uri="{FF2B5EF4-FFF2-40B4-BE49-F238E27FC236}">
                <a16:creationId xmlns:a16="http://schemas.microsoft.com/office/drawing/2014/main" id="{4CF89B2D-B4B3-F0E3-9C91-9F8E1DB8062B}"/>
              </a:ext>
            </a:extLst>
          </p:cNvPr>
          <p:cNvPicPr>
            <a:picLocks noChangeAspect="1"/>
          </p:cNvPicPr>
          <p:nvPr/>
        </p:nvPicPr>
        <p:blipFill>
          <a:blip r:embed="rId3"/>
          <a:stretch>
            <a:fillRect/>
          </a:stretch>
        </p:blipFill>
        <p:spPr>
          <a:xfrm>
            <a:off x="-24237" y="2955"/>
            <a:ext cx="12211915" cy="6860597"/>
          </a:xfrm>
          <a:prstGeom prst="rect">
            <a:avLst/>
          </a:prstGeom>
        </p:spPr>
      </p:pic>
      <p:pic>
        <p:nvPicPr>
          <p:cNvPr id="5" name="Picture 4" descr="Edvard Munch - Eifersucht II (Jealousy II)">
            <a:extLst>
              <a:ext uri="{FF2B5EF4-FFF2-40B4-BE49-F238E27FC236}">
                <a16:creationId xmlns:a16="http://schemas.microsoft.com/office/drawing/2014/main" id="{FE7CF039-F12B-95BE-897B-94CE342CAF9F}"/>
              </a:ext>
            </a:extLst>
          </p:cNvPr>
          <p:cNvPicPr>
            <a:picLocks noChangeAspect="1"/>
          </p:cNvPicPr>
          <p:nvPr/>
        </p:nvPicPr>
        <p:blipFill>
          <a:blip r:embed="rId4"/>
          <a:srcRect l="1745" t="2692" r="175" b="7115"/>
          <a:stretch/>
        </p:blipFill>
        <p:spPr>
          <a:xfrm>
            <a:off x="5653094" y="997453"/>
            <a:ext cx="6174667" cy="5109307"/>
          </a:xfrm>
          <a:prstGeom prst="rect">
            <a:avLst/>
          </a:prstGeom>
        </p:spPr>
      </p:pic>
      <p:sp>
        <p:nvSpPr>
          <p:cNvPr id="4" name="Title 1">
            <a:extLst>
              <a:ext uri="{FF2B5EF4-FFF2-40B4-BE49-F238E27FC236}">
                <a16:creationId xmlns:a16="http://schemas.microsoft.com/office/drawing/2014/main" id="{66CB4CF9-59B4-8419-E41C-F2FEF72A9095}"/>
              </a:ext>
            </a:extLst>
          </p:cNvPr>
          <p:cNvSpPr txBox="1">
            <a:spLocks/>
          </p:cNvSpPr>
          <p:nvPr/>
        </p:nvSpPr>
        <p:spPr>
          <a:xfrm>
            <a:off x="869210" y="142259"/>
            <a:ext cx="10447318" cy="62759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en-US" sz="2800"/>
          </a:p>
          <a:p>
            <a:pPr algn="ctr"/>
            <a:r>
              <a:rPr lang="en-US" sz="2800" dirty="0">
                <a:solidFill>
                  <a:srgbClr val="FFFFFF"/>
                </a:solidFill>
                <a:latin typeface="Britannic Bold"/>
                <a:ea typeface="+mj-lt"/>
                <a:cs typeface="+mj-lt"/>
              </a:rPr>
              <a:t>The Symbolist movement, Edvard Munch, Jealousy II, 1896</a:t>
            </a:r>
            <a:endParaRPr lang="en-US" sz="2800" dirty="0">
              <a:latin typeface="Britannic Bold"/>
            </a:endParaRPr>
          </a:p>
        </p:txBody>
      </p:sp>
      <p:sp>
        <p:nvSpPr>
          <p:cNvPr id="13" name="TextBox 12">
            <a:extLst>
              <a:ext uri="{FF2B5EF4-FFF2-40B4-BE49-F238E27FC236}">
                <a16:creationId xmlns:a16="http://schemas.microsoft.com/office/drawing/2014/main" id="{54124FF2-42F4-3DD0-FC4E-B755643A70B3}"/>
              </a:ext>
            </a:extLst>
          </p:cNvPr>
          <p:cNvSpPr txBox="1"/>
          <p:nvPr/>
        </p:nvSpPr>
        <p:spPr>
          <a:xfrm>
            <a:off x="864649" y="1710589"/>
            <a:ext cx="445043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1">
                    <a:lumMod val="85000"/>
                  </a:schemeClr>
                </a:solidFill>
                <a:latin typeface="Baskerville Old Face"/>
                <a:ea typeface="Baskerville Old Face"/>
                <a:cs typeface="Baskerville Old Face"/>
              </a:rPr>
              <a:t>Munch is known for having a troubled upbringing and a father with mental illness and his own anxieties that are depicted in his most famous work "The Scream."</a:t>
            </a:r>
            <a:br>
              <a:rPr lang="en-US" sz="2400" dirty="0">
                <a:solidFill>
                  <a:schemeClr val="tx1">
                    <a:lumMod val="85000"/>
                  </a:schemeClr>
                </a:solidFill>
                <a:latin typeface="Baskerville Old Face"/>
                <a:ea typeface="Baskerville Old Face"/>
                <a:cs typeface="Baskerville Old Face"/>
              </a:rPr>
            </a:br>
            <a:endParaRPr lang="en-US" sz="2400" dirty="0">
              <a:solidFill>
                <a:schemeClr val="tx1">
                  <a:lumMod val="85000"/>
                </a:schemeClr>
              </a:solidFill>
              <a:latin typeface="Baskerville Old Face"/>
              <a:ea typeface="Baskerville Old Face"/>
              <a:cs typeface="Baskerville Old Face"/>
            </a:endParaRPr>
          </a:p>
          <a:p>
            <a:pPr algn="ctr"/>
            <a:r>
              <a:rPr lang="en-US" sz="2400" dirty="0">
                <a:solidFill>
                  <a:schemeClr val="tx1">
                    <a:lumMod val="85000"/>
                  </a:schemeClr>
                </a:solidFill>
                <a:latin typeface="Baskerville Old Face"/>
                <a:ea typeface="Baskerville Old Face"/>
                <a:cs typeface="Baskerville Old Face"/>
              </a:rPr>
              <a:t>Considering his upbringing and tragedies that he experienced, maybe his relationship with the women in his life has influenced his art?</a:t>
            </a:r>
            <a:br>
              <a:rPr lang="en-US" sz="2400" dirty="0">
                <a:latin typeface="Baskerville Old Face"/>
                <a:ea typeface="Baskerville Old Face"/>
                <a:cs typeface="Baskerville Old Face"/>
              </a:rPr>
            </a:br>
            <a:r>
              <a:rPr lang="en-US" sz="2400" dirty="0">
                <a:latin typeface="Baskerville Old Face"/>
                <a:ea typeface="Baskerville Old Face"/>
                <a:cs typeface="Baskerville Old Face"/>
              </a:rPr>
              <a:t>​</a:t>
            </a:r>
            <a:endParaRPr lang="en-US" sz="2400" dirty="0">
              <a:latin typeface="Baskerville Old Face"/>
            </a:endParaRPr>
          </a:p>
        </p:txBody>
      </p:sp>
    </p:spTree>
    <p:extLst>
      <p:ext uri="{BB962C8B-B14F-4D97-AF65-F5344CB8AC3E}">
        <p14:creationId xmlns:p14="http://schemas.microsoft.com/office/powerpoint/2010/main" val="189155775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9adf438-0a28-4ea0-b5c1-84cd795e695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050BB585B42A43BA2B445EDD765D9D" ma:contentTypeVersion="6" ma:contentTypeDescription="Create a new document." ma:contentTypeScope="" ma:versionID="1b998377c67df4d5cfbcdc0c606ba0a1">
  <xsd:schema xmlns:xsd="http://www.w3.org/2001/XMLSchema" xmlns:xs="http://www.w3.org/2001/XMLSchema" xmlns:p="http://schemas.microsoft.com/office/2006/metadata/properties" xmlns:ns3="d9adf438-0a28-4ea0-b5c1-84cd795e695a" targetNamespace="http://schemas.microsoft.com/office/2006/metadata/properties" ma:root="true" ma:fieldsID="93a0c44e0e155564f73fa7d4cada53ef" ns3:_="">
    <xsd:import namespace="d9adf438-0a28-4ea0-b5c1-84cd795e695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df438-0a28-4ea0-b5c1-84cd795e695a"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23024B-9EC6-4194-A1F8-C3AFF85E7422}">
  <ds:schemaRefs>
    <ds:schemaRef ds:uri="http://schemas.microsoft.com/sharepoint/v3/contenttype/forms"/>
  </ds:schemaRefs>
</ds:datastoreItem>
</file>

<file path=customXml/itemProps2.xml><?xml version="1.0" encoding="utf-8"?>
<ds:datastoreItem xmlns:ds="http://schemas.openxmlformats.org/officeDocument/2006/customXml" ds:itemID="{D05AF21D-564D-4467-9EC3-E1B7AB9B69F3}">
  <ds:schemaRefs>
    <ds:schemaRef ds:uri="d9adf438-0a28-4ea0-b5c1-84cd795e69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D90984-16A0-4081-BEBA-F436406EBFCB}">
  <ds:schemaRefs>
    <ds:schemaRef ds:uri="d9adf438-0a28-4ea0-b5c1-84cd795e69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12188</Words>
  <Application>Microsoft Office PowerPoint</Application>
  <PresentationFormat>Widescreen</PresentationFormat>
  <Paragraphs>190</Paragraphs>
  <Slides>31</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Algerian</vt:lpstr>
      <vt:lpstr>Aptos</vt:lpstr>
      <vt:lpstr>Aptos Display</vt:lpstr>
      <vt:lpstr>Arial</vt:lpstr>
      <vt:lpstr>Baskerville Old Face</vt:lpstr>
      <vt:lpstr>Britannic Bold</vt:lpstr>
      <vt:lpstr>Calibri</vt:lpstr>
      <vt:lpstr>Office Theme</vt:lpstr>
      <vt:lpstr>PowerPoint Presentation</vt:lpstr>
      <vt:lpstr>Theme</vt:lpstr>
      <vt:lpstr>Theme</vt:lpstr>
      <vt:lpstr> The Symbolist movement,  Edvard Munch, Jealousy II, 1896</vt:lpstr>
      <vt:lpstr>PowerPoint Presentation</vt:lpstr>
      <vt:lpstr>PowerPoint Presentation</vt:lpstr>
      <vt:lpstr> The Symbolist movement, Edvard Munch, Jealousy II, 1896</vt:lpstr>
      <vt:lpstr> Other iterations of Edward Munch's Jealousy </vt:lpstr>
      <vt:lpstr>PowerPoint Presentation</vt:lpstr>
      <vt:lpstr>Postmodernism,  Stanislav Szukalski,  Struggle, 1917</vt:lpstr>
      <vt:lpstr>PowerPoint Presentation</vt:lpstr>
      <vt:lpstr>Postmodernism, Stanislav Szukalski, Struggle, 1917</vt:lpstr>
      <vt:lpstr>Surrealism, Hans Bellmer, The Doll, 1934</vt:lpstr>
      <vt:lpstr>Surrealism, Hans Bellmer, The Doll, 1934</vt:lpstr>
      <vt:lpstr>Surrealism, Hans Bellmer, The Doll, 1934</vt:lpstr>
      <vt:lpstr>Surrealism, Hans Bellmer, The Doll, 1934</vt:lpstr>
      <vt:lpstr>Hans Bellmer other works</vt:lpstr>
      <vt:lpstr>The Symbolist movement, Arnold Böcklin, Isle of the Dead: "Basel" version, 1880</vt:lpstr>
      <vt:lpstr>The Symbolist movement, Arnold Böcklin, Isle of the Dead, 1880-1886</vt:lpstr>
      <vt:lpstr>The Symbolist movement, Arnold Böcklin, Isle of the Dead: "Basel" version, 1880</vt:lpstr>
      <vt:lpstr>The Symbolist movement, Arnold Böcklin, Isle of the Dead: "Basel" version, 1880</vt:lpstr>
      <vt:lpstr>The Symbolist movement, Arnold Böcklin, Isle of the Dead: "Basel" version, 1880</vt:lpstr>
      <vt:lpstr>The Symbolist movement, Arnold Böcklin, Isle of the Dead: "Basel" version, 1880</vt:lpstr>
      <vt:lpstr>Romantism, Francisco Goya, Saturn devouring one of his sons, 1820-23</vt:lpstr>
      <vt:lpstr>Romantism, Francisco Goya, Saturn devouring one of his sons, 1820-23</vt:lpstr>
      <vt:lpstr>Romantism, Francisco Goya, Saturn devouring one of his sons, 1820-23</vt:lpstr>
      <vt:lpstr>Romantism, Francisco Goya, Saturn devouring one of his sons, 1820-23</vt:lpstr>
      <vt:lpstr>Romantism, Francisco Goya, Saturn devouring one of his sons, 1820-23</vt:lpstr>
      <vt:lpstr>PowerPoint Presentation</vt:lpstr>
      <vt:lpstr>Works Cited</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Keely A Shipe</dc:creator>
  <cp:lastModifiedBy>Lavonna L Lovern</cp:lastModifiedBy>
  <cp:revision>837</cp:revision>
  <dcterms:created xsi:type="dcterms:W3CDTF">2024-10-25T14:30:50Z</dcterms:created>
  <dcterms:modified xsi:type="dcterms:W3CDTF">2025-04-06T01:07:15Z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0x01010066050BB585B42A43BA2B445EDD765D9D</vt:lpwstr>
  </property>
</Properties>
</file>