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67" r:id="rId4"/>
    <p:sldId id="258" r:id="rId5"/>
    <p:sldId id="269" r:id="rId6"/>
    <p:sldId id="268" r:id="rId7"/>
    <p:sldId id="261" r:id="rId8"/>
    <p:sldId id="270" r:id="rId9"/>
    <p:sldId id="271" r:id="rId10"/>
    <p:sldId id="262" r:id="rId11"/>
    <p:sldId id="273" r:id="rId12"/>
    <p:sldId id="272" r:id="rId13"/>
    <p:sldId id="263" r:id="rId14"/>
    <p:sldId id="274" r:id="rId15"/>
    <p:sldId id="275" r:id="rId16"/>
    <p:sldId id="264" r:id="rId17"/>
    <p:sldId id="276" r:id="rId18"/>
    <p:sldId id="277" r:id="rId19"/>
    <p:sldId id="279"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F32F0"/>
    <a:srgbClr val="6B57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8859C-0A7A-2D01-6B44-A4EF73659B43}" v="1194" dt="2024-11-23T10:01:34.860"/>
    <p1510:client id="{496F8795-8478-29BB-5F28-E1E1C0556D28}" v="55" dt="2024-11-25T06:42:51.430"/>
    <p1510:client id="{A2479C02-F61A-FD55-4A42-3DE52FAA432E}" v="2973" dt="2024-11-25T06:02:37.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8T06:51:03.043"/>
    </inkml:context>
    <inkml:brush xml:id="br0">
      <inkml:brushProperty name="width" value="0.1" units="cm"/>
      <inkml:brushProperty name="height" value="0.1" units="cm"/>
      <inkml:brushProperty name="color" value="#E71224"/>
    </inkml:brush>
  </inkml:definitions>
  <inkml:trace contextRef="#ctx0" brushRef="#br0">4736 5477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8T06:11:48.428"/>
    </inkml:context>
    <inkml:brush xml:id="br0">
      <inkml:brushProperty name="width" value="0.1" units="cm"/>
      <inkml:brushProperty name="height" value="0.1" units="cm"/>
      <inkml:brushProperty name="color" value="#E71224"/>
    </inkml:brush>
  </inkml:definitions>
  <inkml:trace contextRef="#ctx0" brushRef="#br0">4736 5477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CA899-1B94-4532-BA7A-BB80AB7011EB}" type="datetimeFigureOut">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878D3-7BD4-4C6A-B215-AAF9F6EE7486}" type="slidenum">
              <a:t>‹#›</a:t>
            </a:fld>
            <a:endParaRPr lang="en-US"/>
          </a:p>
        </p:txBody>
      </p:sp>
    </p:spTree>
    <p:extLst>
      <p:ext uri="{BB962C8B-B14F-4D97-AF65-F5344CB8AC3E}">
        <p14:creationId xmlns:p14="http://schemas.microsoft.com/office/powerpoint/2010/main" val="6580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itannica.com/topic/Guernica-by-Picass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The_Death_of_Mara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Flower_Throw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gorivera.org/man-at-the-crossroads.j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Liberty_Leading_the_Peopl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https://www.britannica.com/topic/Guernica-by-Picasso</a:t>
            </a:r>
            <a:r>
              <a:rPr lang="en-US"/>
              <a:t> </a:t>
            </a:r>
          </a:p>
          <a:p>
            <a:pPr marL="228600" indent="-228600">
              <a:buAutoNum type="arabicPeriod"/>
            </a:pPr>
            <a:r>
              <a:rPr lang="en-US">
                <a:cs typeface="Calibri"/>
              </a:rPr>
              <a:t>I believe that the work connects the Broad theme of Ideology in art but a subsection representing a Revolution and Resistance Ideology. This is in a sense that it condemns the cost of war reflecting what it does to the people. Which thus creates a sense of resistance to the war.</a:t>
            </a:r>
            <a:endParaRPr lang="en-US">
              <a:ea typeface="Calibri"/>
              <a:cs typeface="Calibri"/>
            </a:endParaRPr>
          </a:p>
          <a:p>
            <a:pPr marL="228600" indent="-228600">
              <a:buAutoNum type="arabicPeriod"/>
            </a:pPr>
            <a:r>
              <a:rPr lang="en-US">
                <a:cs typeface="Calibri"/>
              </a:rPr>
              <a:t>This work was created after the bombing of the city of Guernica as a way to condemn the brutal tactics of Gen. The request for this artwork was before the bombing, however the bombing pushed Picasso to create this artwork.</a:t>
            </a:r>
            <a:endParaRPr lang="en-US">
              <a:ea typeface="Calibri"/>
              <a:cs typeface="Calibri"/>
            </a:endParaRPr>
          </a:p>
          <a:p>
            <a:pPr marL="228600" indent="-228600">
              <a:buAutoNum type="arabicPeriod"/>
            </a:pPr>
            <a:r>
              <a:rPr lang="en-US">
                <a:cs typeface="Calibri"/>
              </a:rPr>
              <a:t>My parenthetical citation that helped me was "Oh yes, I found that in the newspaper, and it was my way of showing I was against the war" (Bootle of Suze 1912) as well as "On the other hand, they lead to arrested development of academic technique, deformation, ugliness, savagery, madness, and social degeneracy." (Note: The next couple of slides will be done the same way if they were supposed to be incorporated into each of the statements I will make that correction afterwards.)</a:t>
            </a:r>
            <a:endParaRPr lang="en-US">
              <a:ea typeface="Calibri" panose="020F0502020204030204"/>
              <a:cs typeface="Calibri"/>
            </a:endParaRPr>
          </a:p>
          <a:p>
            <a:pPr marL="228600" indent="-228600">
              <a:buAutoNum type="arabicPeriod"/>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0A0878D3-7BD4-4C6A-B215-AAF9F6EE7486}" type="slidenum">
              <a:t>4</a:t>
            </a:fld>
            <a:endParaRPr lang="en-US"/>
          </a:p>
        </p:txBody>
      </p:sp>
    </p:spTree>
    <p:extLst>
      <p:ext uri="{BB962C8B-B14F-4D97-AF65-F5344CB8AC3E}">
        <p14:creationId xmlns:p14="http://schemas.microsoft.com/office/powerpoint/2010/main" val="1406385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https://en.wikipedia.org/wiki/The_Death_of_Marat\</a:t>
            </a:r>
            <a:endParaRPr lang="en-US"/>
          </a:p>
          <a:p>
            <a:pPr marL="228600" indent="-228600">
              <a:buAutoNum type="arabicPeriod"/>
            </a:pPr>
            <a:r>
              <a:rPr lang="en-US">
                <a:cs typeface="Calibri"/>
              </a:rPr>
              <a:t>This artwork connects to the theme of Revolution and resistance just like how Liberty leading the people did in a sense of garnering unity and loyalty to the cause.</a:t>
            </a:r>
          </a:p>
          <a:p>
            <a:pPr marL="228600" indent="-228600">
              <a:buAutoNum type="arabicPeriod"/>
            </a:pPr>
            <a:r>
              <a:rPr lang="en-US">
                <a:cs typeface="Calibri"/>
              </a:rPr>
              <a:t>This work was used as a form of revolutionary propaganda, which served as a symbol of resistance. This is because Marat became a portrayal of his image as a martyr and reinforced his ideals by underscoring the movements commitment to continue to fight</a:t>
            </a:r>
          </a:p>
          <a:p>
            <a:pPr marL="228600" indent="-228600">
              <a:buAutoNum type="arabicPeriod"/>
            </a:pPr>
            <a:r>
              <a:rPr lang="en-US">
                <a:cs typeface="Calibri"/>
              </a:rPr>
              <a:t>"For key artists in these movements, anarchist aesthetics and a related 'politics of form' played a crucial roles in the development of their modernist art in Avant-guerre France, but its significance was first suppressed and then forgotten."</a:t>
            </a:r>
            <a:br>
              <a:rPr lang="en-US">
                <a:cs typeface="+mn-lt"/>
              </a:rPr>
            </a:br>
            <a:r>
              <a:rPr lang="en-US">
                <a:cs typeface="Calibri"/>
              </a:rPr>
              <a:t>"Political satire continued throughout the nineteenth century in France and played an important role in </a:t>
            </a:r>
            <a:r>
              <a:rPr lang="en-US" i="1">
                <a:cs typeface="Calibri"/>
              </a:rPr>
              <a:t>fin de </a:t>
            </a:r>
            <a:r>
              <a:rPr lang="en-US" i="1" err="1">
                <a:cs typeface="Calibri"/>
              </a:rPr>
              <a:t>siecle</a:t>
            </a:r>
            <a:r>
              <a:rPr lang="en-US" i="1">
                <a:cs typeface="Calibri"/>
              </a:rPr>
              <a:t> </a:t>
            </a:r>
            <a:r>
              <a:rPr lang="en-US">
                <a:cs typeface="Calibri"/>
              </a:rPr>
              <a:t>culture, continuing, directly into the </a:t>
            </a:r>
            <a:r>
              <a:rPr lang="en-US" err="1">
                <a:cs typeface="Calibri"/>
              </a:rPr>
              <a:t>avant</a:t>
            </a:r>
            <a:r>
              <a:rPr lang="en-US">
                <a:cs typeface="Calibri"/>
              </a:rPr>
              <a:t>-guerre period." (Leighten 2013). This was used because of its implication that even after the </a:t>
            </a:r>
            <a:r>
              <a:rPr lang="en-US" err="1">
                <a:cs typeface="Calibri"/>
              </a:rPr>
              <a:t>french</a:t>
            </a:r>
            <a:r>
              <a:rPr lang="en-US">
                <a:cs typeface="Calibri"/>
              </a:rPr>
              <a:t> revolution there was still art that was created in order to challenge the status quo of the "new </a:t>
            </a:r>
            <a:r>
              <a:rPr lang="en-US" err="1">
                <a:cs typeface="Calibri"/>
              </a:rPr>
              <a:t>france</a:t>
            </a:r>
            <a:r>
              <a:rPr lang="en-US">
                <a:cs typeface="Calibri"/>
              </a:rPr>
              <a:t>".</a:t>
            </a:r>
          </a:p>
        </p:txBody>
      </p:sp>
      <p:sp>
        <p:nvSpPr>
          <p:cNvPr id="4" name="Slide Number Placeholder 3"/>
          <p:cNvSpPr>
            <a:spLocks noGrp="1"/>
          </p:cNvSpPr>
          <p:nvPr>
            <p:ph type="sldNum" sz="quarter" idx="5"/>
          </p:nvPr>
        </p:nvSpPr>
        <p:spPr/>
        <p:txBody>
          <a:bodyPr/>
          <a:lstStyle/>
          <a:p>
            <a:fld id="{0A0878D3-7BD4-4C6A-B215-AAF9F6EE7486}" type="slidenum">
              <a:rPr lang="en-US"/>
              <a:t>13</a:t>
            </a:fld>
            <a:endParaRPr lang="en-US"/>
          </a:p>
        </p:txBody>
      </p:sp>
    </p:spTree>
    <p:extLst>
      <p:ext uri="{BB962C8B-B14F-4D97-AF65-F5344CB8AC3E}">
        <p14:creationId xmlns:p14="http://schemas.microsoft.com/office/powerpoint/2010/main" val="319923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One of the key elements of this painting was the lack of presence of the person Charlotte Corday who was the murderer of Marat. The exclusion of her is a drastic shift from the previous artwork where the centerpiece was a woman. However, Kadish argues that the way Marat is portrayed represents femininity through its qualities present (204 2009). </a:t>
            </a:r>
          </a:p>
          <a:p>
            <a:pPr marL="228600" indent="-2286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0A0878D3-7BD4-4C6A-B215-AAF9F6EE7486}" type="slidenum">
              <a:rPr lang="en-US"/>
              <a:t>14</a:t>
            </a:fld>
            <a:endParaRPr lang="en-US"/>
          </a:p>
        </p:txBody>
      </p:sp>
    </p:spTree>
    <p:extLst>
      <p:ext uri="{BB962C8B-B14F-4D97-AF65-F5344CB8AC3E}">
        <p14:creationId xmlns:p14="http://schemas.microsoft.com/office/powerpoint/2010/main" val="65750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Neo-Classicism was created by him a style in which "austere and ethical painting that perfectly captured the moral climate" One of the obvious examples was the identification of Marat as seen in the bathtub (Lee 1 2003).</a:t>
            </a:r>
          </a:p>
          <a:p>
            <a:pPr marL="228600" indent="-228600">
              <a:buAutoNum type="arabicPeriod"/>
            </a:pPr>
            <a:r>
              <a:rPr lang="en-US">
                <a:cs typeface="Calibri"/>
              </a:rPr>
              <a:t>The dramatic lighting was inspiration from the actual lighting in the "church of the Cro</a:t>
            </a:r>
            <a:endParaRPr lang="en-US" dirty="0">
              <a:cs typeface="Calibri"/>
            </a:endParaRPr>
          </a:p>
        </p:txBody>
      </p:sp>
      <p:sp>
        <p:nvSpPr>
          <p:cNvPr id="4" name="Slide Number Placeholder 3"/>
          <p:cNvSpPr>
            <a:spLocks noGrp="1"/>
          </p:cNvSpPr>
          <p:nvPr>
            <p:ph type="sldNum" sz="quarter" idx="5"/>
          </p:nvPr>
        </p:nvSpPr>
        <p:spPr/>
        <p:txBody>
          <a:bodyPr/>
          <a:lstStyle/>
          <a:p>
            <a:fld id="{0A0878D3-7BD4-4C6A-B215-AAF9F6EE7486}" type="slidenum">
              <a:rPr lang="en-US"/>
              <a:t>15</a:t>
            </a:fld>
            <a:endParaRPr lang="en-US"/>
          </a:p>
        </p:txBody>
      </p:sp>
    </p:spTree>
    <p:extLst>
      <p:ext uri="{BB962C8B-B14F-4D97-AF65-F5344CB8AC3E}">
        <p14:creationId xmlns:p14="http://schemas.microsoft.com/office/powerpoint/2010/main" val="267779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hlinkClick r:id="rId3"/>
              </a:rPr>
              <a:t>https://en.wikipedia.org/wiki/Flower_Thrower</a:t>
            </a:r>
            <a:endParaRPr lang="en-US">
              <a:cs typeface="Calibri"/>
            </a:endParaRPr>
          </a:p>
          <a:p>
            <a:pPr marL="228600" indent="-228600">
              <a:buAutoNum type="arabicPeriod"/>
            </a:pPr>
            <a:r>
              <a:rPr lang="en-US" dirty="0">
                <a:cs typeface="Calibri"/>
              </a:rPr>
              <a:t>This artwork connects to the theme of Revolution and Resistance because of its use of a protester however the only difference is the fact that the protester has a bouquet of flowers rather than a weapon.</a:t>
            </a:r>
            <a:endParaRPr lang="en-US"/>
          </a:p>
          <a:p>
            <a:pPr marL="228600" indent="-228600">
              <a:buAutoNum type="arabicPeriod"/>
            </a:pPr>
            <a:r>
              <a:rPr lang="en-US" dirty="0">
                <a:cs typeface="Calibri"/>
              </a:rPr>
              <a:t>The context of the art is to try and revolutionize the type of protesting that is done against the face of oppression. This is shown with the replacement of a weapon to a flower which symbolizes love and peace as the weapon against oppression. </a:t>
            </a:r>
            <a:endParaRPr lang="en-US"/>
          </a:p>
          <a:p>
            <a:pPr marL="228600" indent="-228600">
              <a:buAutoNum type="arabicPeriod"/>
            </a:pPr>
            <a:r>
              <a:rPr lang="en-US" dirty="0">
                <a:cs typeface="Calibri"/>
              </a:rPr>
              <a:t>"People can protest peacefully AND work together to stop Covid . . ." This was talking about Covid and the George Floyd's death and the protest that occurred from it. However, the explicit statement of saying things could have been protested peacefully explains this picture almost perfectly. Which tries to promote peaceful protesting rather than causing anarchy. "The most effective propaganda relies on framing rather than on falsehood." This is important to note because lots of art work tends to lie in order to make a side seem worse than the other. However, with the correct use of truth and shaping the way it seems art can be used as a way to prevent such thoughts and drive a stronger emotional attachment then lying and making things up. (Staal 52 2019).</a:t>
            </a:r>
            <a:endParaRPr lang="en-US" dirty="0"/>
          </a:p>
        </p:txBody>
      </p:sp>
      <p:sp>
        <p:nvSpPr>
          <p:cNvPr id="4" name="Slide Number Placeholder 3"/>
          <p:cNvSpPr>
            <a:spLocks noGrp="1"/>
          </p:cNvSpPr>
          <p:nvPr>
            <p:ph type="sldNum" sz="quarter" idx="5"/>
          </p:nvPr>
        </p:nvSpPr>
        <p:spPr/>
        <p:txBody>
          <a:bodyPr/>
          <a:lstStyle/>
          <a:p>
            <a:fld id="{0A0878D3-7BD4-4C6A-B215-AAF9F6EE7486}" type="slidenum">
              <a:rPr lang="en-US"/>
              <a:t>16</a:t>
            </a:fld>
            <a:endParaRPr lang="en-US"/>
          </a:p>
        </p:txBody>
      </p:sp>
    </p:spTree>
    <p:extLst>
      <p:ext uri="{BB962C8B-B14F-4D97-AF65-F5344CB8AC3E}">
        <p14:creationId xmlns:p14="http://schemas.microsoft.com/office/powerpoint/2010/main" val="113868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cs typeface="Calibri"/>
              </a:rPr>
              <a:t>It was painted on the West Bank Wall in Jerusalem, which was a place that was heavily conflicted place because it was built by the Israeli forces for the Second intifada. However, the creation of this wall created greater criticism for the Israeli forces</a:t>
            </a:r>
          </a:p>
          <a:p>
            <a:pPr marL="342900" indent="-342900">
              <a:buAutoNum type="arabicPeriod"/>
            </a:pPr>
            <a:r>
              <a:rPr lang="en-US" dirty="0">
                <a:cs typeface="Calibri"/>
              </a:rPr>
              <a:t>Another thing that can be seen on the news is the fact that there is still conflict between the two to this day, so graffiti and art like this continues to be spread for the hope of possible resolution or change for the future.</a:t>
            </a:r>
          </a:p>
        </p:txBody>
      </p:sp>
      <p:sp>
        <p:nvSpPr>
          <p:cNvPr id="4" name="Slide Number Placeholder 3"/>
          <p:cNvSpPr>
            <a:spLocks noGrp="1"/>
          </p:cNvSpPr>
          <p:nvPr>
            <p:ph type="sldNum" sz="quarter" idx="5"/>
          </p:nvPr>
        </p:nvSpPr>
        <p:spPr/>
        <p:txBody>
          <a:bodyPr/>
          <a:lstStyle/>
          <a:p>
            <a:fld id="{0A0878D3-7BD4-4C6A-B215-AAF9F6EE7486}" type="slidenum">
              <a:rPr lang="en-US"/>
              <a:t>17</a:t>
            </a:fld>
            <a:endParaRPr lang="en-US"/>
          </a:p>
        </p:txBody>
      </p:sp>
    </p:spTree>
    <p:extLst>
      <p:ext uri="{BB962C8B-B14F-4D97-AF65-F5344CB8AC3E}">
        <p14:creationId xmlns:p14="http://schemas.microsoft.com/office/powerpoint/2010/main" val="4178165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cs typeface="Calibri"/>
              </a:rPr>
              <a:t>As stated Banksy is known for his "Stenciled graffiti" this was not his only work that had to do with some kind of controversial violence other works such as his graffiti texts such as his common phrases like "'designated riot area'" seem to be prominent in his works (Mix 1 2011).</a:t>
            </a:r>
          </a:p>
          <a:p>
            <a:pPr marL="342900" indent="-342900">
              <a:buAutoNum type="arabicPeriod"/>
            </a:pPr>
            <a:r>
              <a:rPr lang="en-US" dirty="0">
                <a:cs typeface="Calibri"/>
              </a:rPr>
              <a:t>Another important fact is that Banksy tends to use walls or buildings near the said controversial cites such as the West Bank Wall which was created mainly to protect against future attacks which became the Second Infintada. </a:t>
            </a:r>
          </a:p>
          <a:p>
            <a:pPr marL="342900" indent="-342900">
              <a:buAutoNum type="arabicPeriod"/>
            </a:pPr>
            <a:r>
              <a:rPr lang="en-US" dirty="0">
                <a:cs typeface="Calibri"/>
              </a:rPr>
              <a:t>Also some of Banksy theme's tend to involve conceptual contrasts such as the flower being a replacement of what would be a violent object in the hands of the protester which is used to create a disruption in the viewers thought process as to why its like that (Mix 1 2011).</a:t>
            </a:r>
          </a:p>
          <a:p>
            <a:pPr marL="342900" indent="-3429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0A0878D3-7BD4-4C6A-B215-AAF9F6EE7486}" type="slidenum">
              <a:rPr lang="en-US"/>
              <a:t>18</a:t>
            </a:fld>
            <a:endParaRPr lang="en-US"/>
          </a:p>
        </p:txBody>
      </p:sp>
    </p:spTree>
    <p:extLst>
      <p:ext uri="{BB962C8B-B14F-4D97-AF65-F5344CB8AC3E}">
        <p14:creationId xmlns:p14="http://schemas.microsoft.com/office/powerpoint/2010/main" val="229834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General Background information </a:t>
            </a:r>
          </a:p>
          <a:p>
            <a:pPr marL="228600" indent="-228600">
              <a:buAutoNum type="arabicPeriod"/>
            </a:pPr>
            <a:r>
              <a:rPr lang="en-US" dirty="0">
                <a:cs typeface="Calibri"/>
              </a:rPr>
              <a:t> The piece was created as stated by McQuillan "The Spanish Republican government asked Picasso to paint a mural" the result of this was Guernica which was created just 5 days after its bombing ( 5 2024). The artwork was not only an individual project but was helped by a person named Dora Maar. </a:t>
            </a:r>
          </a:p>
        </p:txBody>
      </p:sp>
      <p:sp>
        <p:nvSpPr>
          <p:cNvPr id="4" name="Slide Number Placeholder 3"/>
          <p:cNvSpPr>
            <a:spLocks noGrp="1"/>
          </p:cNvSpPr>
          <p:nvPr>
            <p:ph type="sldNum" sz="quarter" idx="5"/>
          </p:nvPr>
        </p:nvSpPr>
        <p:spPr/>
        <p:txBody>
          <a:bodyPr/>
          <a:lstStyle/>
          <a:p>
            <a:fld id="{0A0878D3-7BD4-4C6A-B215-AAF9F6EE7486}" type="slidenum">
              <a:rPr lang="en-US"/>
              <a:t>5</a:t>
            </a:fld>
            <a:endParaRPr lang="en-US"/>
          </a:p>
        </p:txBody>
      </p:sp>
    </p:spTree>
    <p:extLst>
      <p:ext uri="{BB962C8B-B14F-4D97-AF65-F5344CB8AC3E}">
        <p14:creationId xmlns:p14="http://schemas.microsoft.com/office/powerpoint/2010/main" val="295077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Artistic Background Information</a:t>
            </a:r>
          </a:p>
          <a:p>
            <a:pPr marL="228600" indent="-228600">
              <a:buAutoNum type="arabicPeriod"/>
            </a:pPr>
            <a:r>
              <a:rPr lang="en-US" dirty="0">
                <a:cs typeface="Calibri"/>
              </a:rPr>
              <a:t>The composition gestured to politicized imagery as it created a strong anti-fascist feeling among many Europeans (Irace 2 2003).  </a:t>
            </a:r>
          </a:p>
          <a:p>
            <a:pPr marL="228600" indent="-228600">
              <a:buAutoNum type="arabicPeriod"/>
            </a:pPr>
            <a:r>
              <a:rPr lang="en-US" dirty="0">
                <a:cs typeface="Calibri"/>
              </a:rPr>
              <a:t>Cubism "exaggerated changes of viewpoint applied to the figures. . ." this left room for people's own interpretation of what was happening in the painting (Green 3 2003).</a:t>
            </a:r>
          </a:p>
        </p:txBody>
      </p:sp>
      <p:sp>
        <p:nvSpPr>
          <p:cNvPr id="4" name="Slide Number Placeholder 3"/>
          <p:cNvSpPr>
            <a:spLocks noGrp="1"/>
          </p:cNvSpPr>
          <p:nvPr>
            <p:ph type="sldNum" sz="quarter" idx="5"/>
          </p:nvPr>
        </p:nvSpPr>
        <p:spPr/>
        <p:txBody>
          <a:bodyPr/>
          <a:lstStyle/>
          <a:p>
            <a:fld id="{0A0878D3-7BD4-4C6A-B215-AAF9F6EE7486}" type="slidenum">
              <a:rPr lang="en-US"/>
              <a:t>6</a:t>
            </a:fld>
            <a:endParaRPr lang="en-US"/>
          </a:p>
        </p:txBody>
      </p:sp>
    </p:spTree>
    <p:extLst>
      <p:ext uri="{BB962C8B-B14F-4D97-AF65-F5344CB8AC3E}">
        <p14:creationId xmlns:p14="http://schemas.microsoft.com/office/powerpoint/2010/main" val="306482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https://www.diegorivera.org/man-at-the-crossroads.jsp</a:t>
            </a:r>
            <a:endParaRPr lang="en-US">
              <a:ea typeface="Calibri"/>
              <a:cs typeface="Calibri"/>
            </a:endParaRPr>
          </a:p>
          <a:p>
            <a:pPr marL="228600" indent="-228600">
              <a:buAutoNum type="arabicPeriod"/>
            </a:pPr>
            <a:r>
              <a:rPr lang="en-US">
                <a:cs typeface="Calibri"/>
              </a:rPr>
              <a:t>This artwork connects to the Revolution and resistance because of the man at the middle of the mural who is see the revolutionary vision for between Capitalism and Socialism. It also expresses a sort o conflict between the two</a:t>
            </a:r>
          </a:p>
          <a:p>
            <a:pPr marL="228600" indent="-228600">
              <a:buAutoNum type="arabicPeriod"/>
            </a:pPr>
            <a:r>
              <a:rPr lang="en-US">
                <a:cs typeface="Calibri"/>
              </a:rPr>
              <a:t>This shows more of the theme because of its original destruction during the commission at Rockefeller because of its socialist ideals which were seen as a form of resistance.</a:t>
            </a:r>
          </a:p>
          <a:p>
            <a:pPr marL="228600" indent="-228600">
              <a:buAutoNum type="arabicPeriod"/>
            </a:pPr>
            <a:r>
              <a:rPr lang="en-US">
                <a:cs typeface="Calibri"/>
              </a:rPr>
              <a:t>I had to use a different resource here is the MLA citation </a:t>
            </a:r>
            <a:r>
              <a:rPr lang="en-US" err="1"/>
              <a:t>Panaram</a:t>
            </a:r>
            <a:r>
              <a:rPr lang="en-US"/>
              <a:t>, Sasha Ann. “El/Oil Dorado: Art and Activism in Guyana.” </a:t>
            </a:r>
            <a:r>
              <a:rPr lang="en-US" i="1"/>
              <a:t>Journal of West Indian Literature</a:t>
            </a:r>
            <a:r>
              <a:rPr lang="en-US"/>
              <a:t>, vol. 32, no. 1, Nov. 2023, pp. 97–116. </a:t>
            </a:r>
            <a:r>
              <a:rPr lang="en-US" i="1"/>
              <a:t>EBSCOhost</a:t>
            </a:r>
            <a:r>
              <a:rPr lang="en-US"/>
              <a:t>, research.ebsco.com/</a:t>
            </a:r>
            <a:r>
              <a:rPr lang="en-US" err="1"/>
              <a:t>linkprocessor</a:t>
            </a:r>
            <a:r>
              <a:rPr lang="en-US"/>
              <a:t>/</a:t>
            </a:r>
            <a:r>
              <a:rPr lang="en-US" err="1"/>
              <a:t>plink?id</a:t>
            </a:r>
            <a:r>
              <a:rPr lang="en-US"/>
              <a:t>=047652ef-7f29-3336-8ef5-8a039c1a1fa7.</a:t>
            </a:r>
            <a:endParaRPr lang="en-US">
              <a:cs typeface="Calibri"/>
            </a:endParaRPr>
          </a:p>
          <a:p>
            <a:pPr marL="228600" indent="-228600">
              <a:buAutoNum type="arabicPeriod"/>
            </a:pPr>
            <a:r>
              <a:rPr lang="en-US">
                <a:cs typeface="+mn-lt"/>
              </a:rPr>
              <a:t>The citation I used was the ". . . how artists can raise awareness about environmental degradation and advocate of principled practices, .  . . draws on a range of creative practices to critique Western capitalist expansion and </a:t>
            </a:r>
            <a:r>
              <a:rPr lang="en-US" err="1">
                <a:cs typeface="+mn-lt"/>
              </a:rPr>
              <a:t>explotation</a:t>
            </a:r>
            <a:r>
              <a:rPr lang="en-US">
                <a:cs typeface="+mn-lt"/>
              </a:rPr>
              <a:t> while raising the important questions about who benefits from foreign investment" (</a:t>
            </a:r>
            <a:r>
              <a:rPr lang="en-US" err="1">
                <a:cs typeface="+mn-lt"/>
              </a:rPr>
              <a:t>Panaram</a:t>
            </a:r>
            <a:r>
              <a:rPr lang="en-US">
                <a:cs typeface="+mn-lt"/>
              </a:rPr>
              <a:t> 2023). I chose this because it deals with the impact of expansion of capitalism which is something that Man at the Crossroads was expressing.</a:t>
            </a:r>
            <a:endParaRPr lang="en-US" sz="2400" b="1" u="sng">
              <a:latin typeface="Goudy Type"/>
            </a:endParaRPr>
          </a:p>
          <a:p>
            <a:pPr marL="228600" indent="-228600">
              <a:buAutoNum type="arabicPeriod"/>
            </a:pPr>
            <a:r>
              <a:rPr lang="en-US">
                <a:latin typeface="Calibri"/>
                <a:ea typeface="Calibri"/>
                <a:cs typeface="Calibri"/>
              </a:rPr>
              <a:t>(Background Information/Why it's Important) </a:t>
            </a:r>
          </a:p>
          <a:p>
            <a:pPr marL="228600" indent="-228600">
              <a:buAutoNum type="arabicPeriod"/>
            </a:pPr>
            <a:endParaRPr lang="en-US" sz="2400" b="1" u="sng">
              <a:latin typeface="Goudy Type"/>
            </a:endParaRPr>
          </a:p>
        </p:txBody>
      </p:sp>
      <p:sp>
        <p:nvSpPr>
          <p:cNvPr id="4" name="Slide Number Placeholder 3"/>
          <p:cNvSpPr>
            <a:spLocks noGrp="1"/>
          </p:cNvSpPr>
          <p:nvPr>
            <p:ph type="sldNum" sz="quarter" idx="5"/>
          </p:nvPr>
        </p:nvSpPr>
        <p:spPr/>
        <p:txBody>
          <a:bodyPr/>
          <a:lstStyle/>
          <a:p>
            <a:fld id="{0A0878D3-7BD4-4C6A-B215-AAF9F6EE7486}" type="slidenum">
              <a:rPr lang="en-US"/>
              <a:t>7</a:t>
            </a:fld>
            <a:endParaRPr lang="en-US"/>
          </a:p>
        </p:txBody>
      </p:sp>
    </p:spTree>
    <p:extLst>
      <p:ext uri="{BB962C8B-B14F-4D97-AF65-F5344CB8AC3E}">
        <p14:creationId xmlns:p14="http://schemas.microsoft.com/office/powerpoint/2010/main" val="422357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cs typeface="Calibri"/>
              </a:rPr>
              <a:t>As previously stated he began his work for the Radio Corporation of America which was in the Rockefeller Center, New York, but was prevented from finishing the painting because it contained Lenin (O'Connor 1 2003).</a:t>
            </a:r>
          </a:p>
          <a:p>
            <a:pPr marL="342900" indent="-342900">
              <a:buAutoNum type="arabicPeriod"/>
            </a:pPr>
            <a:r>
              <a:rPr lang="en-US" dirty="0">
                <a:cs typeface="Calibri"/>
              </a:rPr>
              <a:t>As stated a lot of his paintings contained economic ideologies as stated by O'Connor "The artist devised a </a:t>
            </a:r>
            <a:r>
              <a:rPr lang="en-US" dirty="0" err="1">
                <a:cs typeface="Calibri"/>
              </a:rPr>
              <a:t>programme</a:t>
            </a:r>
            <a:r>
              <a:rPr lang="en-US" dirty="0">
                <a:cs typeface="Calibri"/>
              </a:rPr>
              <a:t> of 41 fresco panels in which socialist revolution parallels the evolution of nature" this was only one of many works that added to his catalog of art like this (2 2003).</a:t>
            </a:r>
          </a:p>
          <a:p>
            <a:endParaRPr lang="en-US" dirty="0">
              <a:cs typeface="Calibri"/>
            </a:endParaRPr>
          </a:p>
        </p:txBody>
      </p:sp>
      <p:sp>
        <p:nvSpPr>
          <p:cNvPr id="4" name="Slide Number Placeholder 3"/>
          <p:cNvSpPr>
            <a:spLocks noGrp="1"/>
          </p:cNvSpPr>
          <p:nvPr>
            <p:ph type="sldNum" sz="quarter" idx="5"/>
          </p:nvPr>
        </p:nvSpPr>
        <p:spPr/>
        <p:txBody>
          <a:bodyPr/>
          <a:lstStyle/>
          <a:p>
            <a:fld id="{0A0878D3-7BD4-4C6A-B215-AAF9F6EE7486}" type="slidenum">
              <a:rPr lang="en-US"/>
              <a:t>8</a:t>
            </a:fld>
            <a:endParaRPr lang="en-US"/>
          </a:p>
        </p:txBody>
      </p:sp>
    </p:spTree>
    <p:extLst>
      <p:ext uri="{BB962C8B-B14F-4D97-AF65-F5344CB8AC3E}">
        <p14:creationId xmlns:p14="http://schemas.microsoft.com/office/powerpoint/2010/main" val="132939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t>The mural style also had a create impact on the people as "It had a worldwide influence on public mural paintings . . ." and most of his works were from easel works, drawing and prints, but his murals is what he became most well known for since he was so radically different from his colleagues (O'Connor 2 2003).</a:t>
            </a:r>
          </a:p>
          <a:p>
            <a:pPr marL="342900" indent="-3429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0A0878D3-7BD4-4C6A-B215-AAF9F6EE7486}" type="slidenum">
              <a:rPr lang="en-US"/>
              <a:t>9</a:t>
            </a:fld>
            <a:endParaRPr lang="en-US"/>
          </a:p>
        </p:txBody>
      </p:sp>
    </p:spTree>
    <p:extLst>
      <p:ext uri="{BB962C8B-B14F-4D97-AF65-F5344CB8AC3E}">
        <p14:creationId xmlns:p14="http://schemas.microsoft.com/office/powerpoint/2010/main" val="2335536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https://en.wikipedia.org/wiki/Liberty_Leading_the_People</a:t>
            </a:r>
            <a:endParaRPr lang="en-US"/>
          </a:p>
          <a:p>
            <a:pPr marL="228600" indent="-228600">
              <a:buAutoNum type="arabicPeriod"/>
            </a:pPr>
            <a:r>
              <a:rPr lang="en-US">
                <a:cs typeface="Calibri"/>
              </a:rPr>
              <a:t>This connects to the larger theme in a sense of actually being the result of an actual Revolution, the </a:t>
            </a:r>
            <a:r>
              <a:rPr lang="en-US" err="1">
                <a:cs typeface="Calibri"/>
              </a:rPr>
              <a:t>french</a:t>
            </a:r>
            <a:r>
              <a:rPr lang="en-US">
                <a:cs typeface="Calibri"/>
              </a:rPr>
              <a:t> revolution, and in this piece it depicted people of all classes and age uniting and charging forward with "Lady Liberty".</a:t>
            </a:r>
          </a:p>
          <a:p>
            <a:pPr marL="228600" indent="-228600">
              <a:buAutoNum type="arabicPeriod"/>
            </a:pPr>
            <a:r>
              <a:rPr lang="en-US">
                <a:cs typeface="Calibri"/>
              </a:rPr>
              <a:t>This gives more insight for the theme because of its actual use which was to show heroism in resistance and create a unification for everyone regardless of class in the hopes of change.</a:t>
            </a:r>
          </a:p>
          <a:p>
            <a:pPr marL="228600" indent="-228600">
              <a:buAutoNum type="arabicPeriod"/>
            </a:pPr>
            <a:r>
              <a:rPr lang="en-US">
                <a:cs typeface="Calibri"/>
              </a:rPr>
              <a:t>The ". . . criteria we should use to evaluate open ended participatory art works are not just aesthetic, but political and even ethical: we must judge the 'relations' that are produced by relation art works" (Bishop 2004). In this case the relation that was produced with the relation to this artwork was the unification of the people regardless of social status. </a:t>
            </a:r>
          </a:p>
        </p:txBody>
      </p:sp>
      <p:sp>
        <p:nvSpPr>
          <p:cNvPr id="4" name="Slide Number Placeholder 3"/>
          <p:cNvSpPr>
            <a:spLocks noGrp="1"/>
          </p:cNvSpPr>
          <p:nvPr>
            <p:ph type="sldNum" sz="quarter" idx="5"/>
          </p:nvPr>
        </p:nvSpPr>
        <p:spPr/>
        <p:txBody>
          <a:bodyPr/>
          <a:lstStyle/>
          <a:p>
            <a:fld id="{0A0878D3-7BD4-4C6A-B215-AAF9F6EE7486}" type="slidenum">
              <a:rPr lang="en-US"/>
              <a:t>10</a:t>
            </a:fld>
            <a:endParaRPr lang="en-US"/>
          </a:p>
        </p:txBody>
      </p:sp>
    </p:spTree>
    <p:extLst>
      <p:ext uri="{BB962C8B-B14F-4D97-AF65-F5344CB8AC3E}">
        <p14:creationId xmlns:p14="http://schemas.microsoft.com/office/powerpoint/2010/main" val="235228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cs typeface="Calibri"/>
              </a:rPr>
              <a:t>As stated this art piece is considered a staple in revolutionary ideology as stated by the </a:t>
            </a:r>
            <a:r>
              <a:rPr lang="en-US" i="1" dirty="0">
                <a:cs typeface="Calibri"/>
              </a:rPr>
              <a:t>History Painting "</a:t>
            </a:r>
            <a:r>
              <a:rPr lang="en-US" dirty="0">
                <a:cs typeface="Calibri"/>
              </a:rPr>
              <a:t>it is considered one of the most potent French national images" since It created such a unification between different social classes (1 2003).</a:t>
            </a:r>
          </a:p>
          <a:p>
            <a:pPr marL="228600" indent="-228600">
              <a:buAutoNum type="arabicPeriod"/>
            </a:pPr>
            <a:r>
              <a:rPr lang="en-US" dirty="0">
                <a:cs typeface="Calibri"/>
              </a:rPr>
              <a:t>This composition was directly influenced by "a scene witnessed by Delacroix near the Pont d' </a:t>
            </a:r>
            <a:r>
              <a:rPr lang="en-US" dirty="0" err="1">
                <a:cs typeface="Calibri"/>
              </a:rPr>
              <a:t>Arcole</a:t>
            </a:r>
            <a:r>
              <a:rPr lang="en-US" dirty="0">
                <a:cs typeface="Calibri"/>
              </a:rPr>
              <a:t> in Paris" all of which were during the days of the July Monarchy as a heroic emblem of struggle (Harrison 1 2003). </a:t>
            </a:r>
          </a:p>
          <a:p>
            <a:pPr marL="228600" indent="-2286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0A0878D3-7BD4-4C6A-B215-AAF9F6EE7486}" type="slidenum">
              <a:rPr lang="en-US"/>
              <a:t>11</a:t>
            </a:fld>
            <a:endParaRPr lang="en-US"/>
          </a:p>
        </p:txBody>
      </p:sp>
    </p:spTree>
    <p:extLst>
      <p:ext uri="{BB962C8B-B14F-4D97-AF65-F5344CB8AC3E}">
        <p14:creationId xmlns:p14="http://schemas.microsoft.com/office/powerpoint/2010/main" val="2402461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Romanticism explored the "optical effects and for its symbolic associations" which could be seen clearly in both Liberty and the people surrounding her (Vaught 3 2003). </a:t>
            </a:r>
          </a:p>
          <a:p>
            <a:r>
              <a:rPr lang="en-US" dirty="0">
                <a:cs typeface="Calibri"/>
              </a:rPr>
              <a:t>2. The painting did indeed do its job as stated by Gaynor who feared of the effects from the painting  "he thought that [the painting] might provoke insurrection if exhibited at the Exposition </a:t>
            </a:r>
            <a:r>
              <a:rPr lang="en-US" dirty="0" err="1">
                <a:cs typeface="Calibri"/>
              </a:rPr>
              <a:t>Univereselle</a:t>
            </a:r>
            <a:r>
              <a:rPr lang="en-US" dirty="0">
                <a:cs typeface="Calibri"/>
              </a:rPr>
              <a:t> of 1855"​ (1 2003).</a:t>
            </a:r>
          </a:p>
        </p:txBody>
      </p:sp>
      <p:sp>
        <p:nvSpPr>
          <p:cNvPr id="4" name="Slide Number Placeholder 3"/>
          <p:cNvSpPr>
            <a:spLocks noGrp="1"/>
          </p:cNvSpPr>
          <p:nvPr>
            <p:ph type="sldNum" sz="quarter" idx="5"/>
          </p:nvPr>
        </p:nvSpPr>
        <p:spPr/>
        <p:txBody>
          <a:bodyPr/>
          <a:lstStyle/>
          <a:p>
            <a:fld id="{0A0878D3-7BD4-4C6A-B215-AAF9F6EE7486}" type="slidenum">
              <a:rPr lang="en-US"/>
              <a:t>12</a:t>
            </a:fld>
            <a:endParaRPr lang="en-US"/>
          </a:p>
        </p:txBody>
      </p:sp>
    </p:spTree>
    <p:extLst>
      <p:ext uri="{BB962C8B-B14F-4D97-AF65-F5344CB8AC3E}">
        <p14:creationId xmlns:p14="http://schemas.microsoft.com/office/powerpoint/2010/main" val="185405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pngall.com/broken-glass-png/download/51556" TargetMode="External"/><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7208/978022600242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BFE2C-3F16-3C31-B5B9-2ABDCD782CE8}"/>
              </a:ext>
            </a:extLst>
          </p:cNvPr>
          <p:cNvPicPr>
            <a:picLocks noChangeAspect="1"/>
          </p:cNvPicPr>
          <p:nvPr/>
        </p:nvPicPr>
        <p:blipFill>
          <a:blip r:embed="rId2">
            <a:extLst>
              <a:ext uri="{837473B0-CC2E-450A-ABE3-18F120FF3D39}">
                <a1611:picAttrSrcUrl xmlns:a1611="http://schemas.microsoft.com/office/drawing/2016/11/main" r:id="rId3"/>
              </a:ext>
            </a:extLst>
          </a:blip>
          <a:srcRect l="11023" r="11023"/>
          <a:stretch/>
        </p:blipFill>
        <p:spPr>
          <a:xfrm>
            <a:off x="6225824" y="1597376"/>
            <a:ext cx="5240848" cy="4604354"/>
          </a:xfrm>
          <a:prstGeom prst="rect">
            <a:avLst/>
          </a:prstGeom>
        </p:spPr>
      </p:pic>
      <p:pic>
        <p:nvPicPr>
          <p:cNvPr id="3" name="Picture 2" descr="Dirt Png Images – Browse 145,417 Stock Photos, Vectors, and Video | Adobe  Stock">
            <a:extLst>
              <a:ext uri="{FF2B5EF4-FFF2-40B4-BE49-F238E27FC236}">
                <a16:creationId xmlns:a16="http://schemas.microsoft.com/office/drawing/2014/main" id="{9E289496-1740-54FF-E1D6-7CA7650099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68335" y="687288"/>
            <a:ext cx="9298183" cy="5176765"/>
          </a:xfrm>
          <a:prstGeom prst="rect">
            <a:avLst/>
          </a:prstGeom>
        </p:spPr>
      </p:pic>
      <p:pic>
        <p:nvPicPr>
          <p:cNvPr id="9" name="Picture 8">
            <a:extLst>
              <a:ext uri="{FF2B5EF4-FFF2-40B4-BE49-F238E27FC236}">
                <a16:creationId xmlns:a16="http://schemas.microsoft.com/office/drawing/2014/main" id="{8407C066-71AC-2D42-96D5-337F55B84392}"/>
              </a:ext>
            </a:extLst>
          </p:cNvPr>
          <p:cNvPicPr>
            <a:picLocks noChangeAspect="1"/>
          </p:cNvPicPr>
          <p:nvPr/>
        </p:nvPicPr>
        <p:blipFill>
          <a:blip r:embed="rId2">
            <a:extLst>
              <a:ext uri="{837473B0-CC2E-450A-ABE3-18F120FF3D39}">
                <a1611:picAttrSrcUrl xmlns:a1611="http://schemas.microsoft.com/office/drawing/2016/11/main" r:id="rId3"/>
              </a:ext>
            </a:extLst>
          </a:blip>
          <a:srcRect l="11023" r="11023"/>
          <a:stretch/>
        </p:blipFill>
        <p:spPr>
          <a:xfrm rot="2040000">
            <a:off x="327380" y="934154"/>
            <a:ext cx="4563514" cy="4336243"/>
          </a:xfrm>
          <a:prstGeom prst="rect">
            <a:avLst/>
          </a:prstGeom>
        </p:spPr>
      </p:pic>
      <p:sp>
        <p:nvSpPr>
          <p:cNvPr id="2" name="Title 1"/>
          <p:cNvSpPr>
            <a:spLocks noGrp="1"/>
          </p:cNvSpPr>
          <p:nvPr>
            <p:ph type="ctrTitle"/>
          </p:nvPr>
        </p:nvSpPr>
        <p:spPr>
          <a:xfrm>
            <a:off x="1481667" y="29152"/>
            <a:ext cx="9144000" cy="6916467"/>
          </a:xfrm>
        </p:spPr>
        <p:txBody>
          <a:bodyPr vert="horz" lIns="91440" tIns="45720" rIns="91440" bIns="45720" rtlCol="0" anchor="ctr">
            <a:normAutofit/>
          </a:bodyPr>
          <a:lstStyle/>
          <a:p>
            <a:r>
              <a:rPr lang="en-US" sz="5400" b="1">
                <a:latin typeface="Goudy Type"/>
              </a:rPr>
              <a:t>Frames of Belief</a:t>
            </a:r>
          </a:p>
        </p:txBody>
      </p:sp>
      <p:pic>
        <p:nvPicPr>
          <p:cNvPr id="24" name="Picture 23" descr="A wooden frame with a transparent background&#10;&#10;Description automatically generated">
            <a:extLst>
              <a:ext uri="{FF2B5EF4-FFF2-40B4-BE49-F238E27FC236}">
                <a16:creationId xmlns:a16="http://schemas.microsoft.com/office/drawing/2014/main" id="{416E649A-323A-88DB-E2CC-2C7F1B6F0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54" t="2910" r="1129" b="2308"/>
          <a:stretch/>
        </p:blipFill>
        <p:spPr>
          <a:xfrm>
            <a:off x="0" y="-112232"/>
            <a:ext cx="12197283" cy="7048939"/>
          </a:xfrm>
          <a:prstGeom prst="rect">
            <a:avLst/>
          </a:prstGeom>
        </p:spPr>
      </p:pic>
      <p:pic>
        <p:nvPicPr>
          <p:cNvPr id="4" name="Picture 3" descr="FREE - Burn Mark Textures Vol. 1 Stock Footage Collection | ActionVFX">
            <a:extLst>
              <a:ext uri="{FF2B5EF4-FFF2-40B4-BE49-F238E27FC236}">
                <a16:creationId xmlns:a16="http://schemas.microsoft.com/office/drawing/2014/main" id="{801A2AD1-DEFD-D191-07B3-560853BD27C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890133" y="-122181"/>
            <a:ext cx="3003395" cy="885556"/>
          </a:xfrm>
          <a:prstGeom prst="rect">
            <a:avLst/>
          </a:prstGeom>
        </p:spPr>
      </p:pic>
      <p:pic>
        <p:nvPicPr>
          <p:cNvPr id="6" name="Picture 5" descr="FREE - Burn Mark Textures Vol. 1 Stock Footage Collection | ActionVFX">
            <a:extLst>
              <a:ext uri="{FF2B5EF4-FFF2-40B4-BE49-F238E27FC236}">
                <a16:creationId xmlns:a16="http://schemas.microsoft.com/office/drawing/2014/main" id="{F2E6550E-B0BA-1EAA-A6D0-514445C5C6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4500000">
            <a:off x="10746058" y="2935113"/>
            <a:ext cx="1999786" cy="1108580"/>
          </a:xfrm>
          <a:prstGeom prst="rect">
            <a:avLst/>
          </a:prstGeom>
        </p:spPr>
      </p:pic>
      <p:pic>
        <p:nvPicPr>
          <p:cNvPr id="8" name="Picture 7" descr="106,779 Crack Lines Stock Vectors and Vector Art | Shutterstock">
            <a:extLst>
              <a:ext uri="{FF2B5EF4-FFF2-40B4-BE49-F238E27FC236}">
                <a16:creationId xmlns:a16="http://schemas.microsoft.com/office/drawing/2014/main" id="{C31F2F46-2A1C-D36C-18AD-246F1F2295D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60398" t="17731" r="22291" b="49424"/>
          <a:stretch/>
        </p:blipFill>
        <p:spPr>
          <a:xfrm>
            <a:off x="7214839" y="-111990"/>
            <a:ext cx="1292007" cy="877095"/>
          </a:xfrm>
          <a:prstGeom prst="rect">
            <a:avLst/>
          </a:prstGeom>
        </p:spPr>
      </p:pic>
      <p:pic>
        <p:nvPicPr>
          <p:cNvPr id="10" name="Picture 9" descr="106,779 Crack Lines Stock Vectors and Vector Art | Shutterstock">
            <a:extLst>
              <a:ext uri="{FF2B5EF4-FFF2-40B4-BE49-F238E27FC236}">
                <a16:creationId xmlns:a16="http://schemas.microsoft.com/office/drawing/2014/main" id="{B1C737D8-9647-EF4A-909D-BF162E0C955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60398" t="17731" r="22291" b="49424"/>
          <a:stretch/>
        </p:blipFill>
        <p:spPr>
          <a:xfrm rot="6420000">
            <a:off x="-214029" y="3764909"/>
            <a:ext cx="1292007" cy="111870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7">
            <a:extLst>
              <a:ext uri="{FF2B5EF4-FFF2-40B4-BE49-F238E27FC236}">
                <a16:creationId xmlns:a16="http://schemas.microsoft.com/office/drawing/2014/main" id="{796754DD-FB1A-9C82-FED7-69BB82C9FBB4}"/>
              </a:ext>
            </a:extLst>
          </p:cNvPr>
          <p:cNvSpPr>
            <a:spLocks noGrp="1"/>
          </p:cNvSpPr>
          <p:nvPr>
            <p:ph idx="1"/>
          </p:nvPr>
        </p:nvSpPr>
        <p:spPr>
          <a:xfrm>
            <a:off x="-328" y="1713967"/>
            <a:ext cx="2424058" cy="4051680"/>
          </a:xfrm>
        </p:spPr>
        <p:txBody>
          <a:bodyPr anchor="t">
            <a:normAutofit/>
          </a:bodyPr>
          <a:lstStyle/>
          <a:p>
            <a:pPr>
              <a:buFont typeface="Calibri" panose="020B0604020202020204" pitchFamily="34" charset="0"/>
              <a:buChar char="-"/>
            </a:pPr>
            <a:r>
              <a:rPr lang="en-US" sz="2000"/>
              <a:t>Romanticism (Culture revolution)</a:t>
            </a:r>
          </a:p>
          <a:p>
            <a:pPr>
              <a:buFont typeface="Calibri" panose="020B0604020202020204" pitchFamily="34" charset="0"/>
              <a:buChar char="-"/>
            </a:pPr>
            <a:r>
              <a:rPr lang="en-US" sz="2000"/>
              <a:t>Eugene Delacroix </a:t>
            </a:r>
          </a:p>
          <a:p>
            <a:pPr>
              <a:buFont typeface="Calibri" panose="020B0604020202020204" pitchFamily="34" charset="0"/>
              <a:buChar char="-"/>
            </a:pPr>
            <a:r>
              <a:rPr lang="en-US" sz="2000"/>
              <a:t>Liberty Leading the People </a:t>
            </a:r>
          </a:p>
          <a:p>
            <a:pPr>
              <a:buFont typeface="Calibri" panose="020B0604020202020204" pitchFamily="34" charset="0"/>
              <a:buChar char="-"/>
            </a:pPr>
            <a:r>
              <a:rPr lang="en-US" sz="2000"/>
              <a:t>1830</a:t>
            </a:r>
          </a:p>
        </p:txBody>
      </p:sp>
      <p:pic>
        <p:nvPicPr>
          <p:cNvPr id="2" name="Content Placeholder 1" descr="Liberty Leading the People | Description, History, &amp; Facts | Britannica">
            <a:extLst>
              <a:ext uri="{FF2B5EF4-FFF2-40B4-BE49-F238E27FC236}">
                <a16:creationId xmlns:a16="http://schemas.microsoft.com/office/drawing/2014/main" id="{046143F8-AE38-2440-06B0-619C0AFF2ACF}"/>
              </a:ext>
            </a:extLst>
          </p:cNvPr>
          <p:cNvPicPr>
            <a:picLocks noChangeAspect="1"/>
          </p:cNvPicPr>
          <p:nvPr/>
        </p:nvPicPr>
        <p:blipFill>
          <a:blip r:embed="rId3"/>
          <a:srcRect r="147" b="-421"/>
          <a:stretch/>
        </p:blipFill>
        <p:spPr>
          <a:xfrm>
            <a:off x="2431506" y="-1070"/>
            <a:ext cx="9762694" cy="6869870"/>
          </a:xfrm>
          <a:prstGeom prst="rect">
            <a:avLst/>
          </a:prstGeom>
        </p:spPr>
      </p:pic>
    </p:spTree>
    <p:extLst>
      <p:ext uri="{BB962C8B-B14F-4D97-AF65-F5344CB8AC3E}">
        <p14:creationId xmlns:p14="http://schemas.microsoft.com/office/powerpoint/2010/main" val="3477201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9AC9D160-31AE-03DC-9546-CF8A4EE1AE22}"/>
              </a:ext>
            </a:extLst>
          </p:cNvPr>
          <p:cNvSpPr txBox="1"/>
          <p:nvPr/>
        </p:nvSpPr>
        <p:spPr>
          <a:xfrm>
            <a:off x="4673" y="95250"/>
            <a:ext cx="5477819" cy="6001643"/>
          </a:xfrm>
          <a:prstGeom prst="rect">
            <a:avLst/>
          </a:prstGeom>
          <a:noFill/>
          <a:effectLst>
            <a:outerShdw blurRad="63500" dist="38100" dir="2700000">
              <a:srgbClr val="000000"/>
            </a:outerShdw>
          </a:effectLst>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endParaRPr>
          </a:p>
          <a:p>
            <a:pPr algn="ctr"/>
            <a:r>
              <a:rPr lang="en-US" sz="2400" dirty="0">
                <a:solidFill>
                  <a:schemeClr val="bg1"/>
                </a:solidFill>
              </a:rPr>
              <a:t>This painting captures the spirit of revolution and change from the July Revolution in France</a:t>
            </a:r>
          </a:p>
          <a:p>
            <a:pPr algn="ctr"/>
            <a:endParaRPr lang="en-US" sz="2400" dirty="0">
              <a:solidFill>
                <a:schemeClr val="bg1"/>
              </a:solidFill>
            </a:endParaRPr>
          </a:p>
          <a:p>
            <a:pPr algn="ctr"/>
            <a:r>
              <a:rPr lang="en-US" sz="2400" dirty="0">
                <a:solidFill>
                  <a:schemeClr val="bg1"/>
                </a:solidFill>
              </a:rPr>
              <a:t>It celebrates the people's fight to overthrow monarchy and move towards democracy</a:t>
            </a:r>
          </a:p>
          <a:p>
            <a:pPr algn="ctr"/>
            <a:endParaRPr lang="en-US" sz="2400" dirty="0">
              <a:solidFill>
                <a:schemeClr val="bg1"/>
              </a:solidFill>
            </a:endParaRPr>
          </a:p>
          <a:p>
            <a:pPr algn="ctr"/>
            <a:r>
              <a:rPr lang="en-US" sz="2400" dirty="0">
                <a:solidFill>
                  <a:schemeClr val="bg1"/>
                </a:solidFill>
              </a:rPr>
              <a:t>At the time of its creation, the subject matter at hand was controversial as it challenged and celebrated the resistance to tyranny </a:t>
            </a:r>
          </a:p>
          <a:p>
            <a:pPr algn="ctr"/>
            <a:endParaRPr lang="en-US" sz="2400" dirty="0">
              <a:solidFill>
                <a:schemeClr val="bg1"/>
              </a:solidFill>
            </a:endParaRPr>
          </a:p>
          <a:p>
            <a:pPr algn="ctr"/>
            <a:r>
              <a:rPr lang="en-US" sz="2400" dirty="0">
                <a:solidFill>
                  <a:schemeClr val="bg1"/>
                </a:solidFill>
              </a:rPr>
              <a:t>Today it stands as a powerful symbol of democracy and an ideal for revolution</a:t>
            </a:r>
          </a:p>
        </p:txBody>
      </p:sp>
      <p:pic>
        <p:nvPicPr>
          <p:cNvPr id="9" name="Content Placeholder 1" descr="Liberty Leading the People | Description, History, &amp; Facts | Britannica">
            <a:extLst>
              <a:ext uri="{FF2B5EF4-FFF2-40B4-BE49-F238E27FC236}">
                <a16:creationId xmlns:a16="http://schemas.microsoft.com/office/drawing/2014/main" id="{49508AF1-9141-CAF2-C140-3B4D975E604F}"/>
              </a:ext>
            </a:extLst>
          </p:cNvPr>
          <p:cNvPicPr>
            <a:picLocks noChangeAspect="1"/>
          </p:cNvPicPr>
          <p:nvPr/>
        </p:nvPicPr>
        <p:blipFill>
          <a:blip r:embed="rId3"/>
          <a:srcRect l="31784" t="724" r="28015" b="31"/>
          <a:stretch/>
        </p:blipFill>
        <p:spPr>
          <a:xfrm>
            <a:off x="6696248" y="26774"/>
            <a:ext cx="3930490" cy="6846940"/>
          </a:xfrm>
          <a:prstGeom prst="rect">
            <a:avLst/>
          </a:prstGeom>
        </p:spPr>
      </p:pic>
    </p:spTree>
    <p:extLst>
      <p:ext uri="{BB962C8B-B14F-4D97-AF65-F5344CB8AC3E}">
        <p14:creationId xmlns:p14="http://schemas.microsoft.com/office/powerpoint/2010/main" val="2967078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5" name="Content Placeholder 1" descr="Liberty Leading the People | Description, History, &amp; Facts | Britannica">
            <a:extLst>
              <a:ext uri="{FF2B5EF4-FFF2-40B4-BE49-F238E27FC236}">
                <a16:creationId xmlns:a16="http://schemas.microsoft.com/office/drawing/2014/main" id="{ADDA9977-8C59-4059-7399-BCDD8382DDA1}"/>
              </a:ext>
            </a:extLst>
          </p:cNvPr>
          <p:cNvPicPr>
            <a:picLocks noChangeAspect="1"/>
          </p:cNvPicPr>
          <p:nvPr/>
        </p:nvPicPr>
        <p:blipFill>
          <a:blip r:embed="rId3"/>
          <a:srcRect t="24160" r="81407" b="-465"/>
          <a:stretch/>
        </p:blipFill>
        <p:spPr>
          <a:xfrm>
            <a:off x="6425861" y="1625304"/>
            <a:ext cx="1817851" cy="5220087"/>
          </a:xfrm>
          <a:prstGeom prst="rect">
            <a:avLst/>
          </a:prstGeom>
        </p:spPr>
      </p:pic>
      <p:pic>
        <p:nvPicPr>
          <p:cNvPr id="6" name="Content Placeholder 1" descr="Liberty Leading the People | Description, History, &amp; Facts | Britannica">
            <a:extLst>
              <a:ext uri="{FF2B5EF4-FFF2-40B4-BE49-F238E27FC236}">
                <a16:creationId xmlns:a16="http://schemas.microsoft.com/office/drawing/2014/main" id="{F12719FC-5A33-A126-78ED-1D950C4A3E65}"/>
              </a:ext>
            </a:extLst>
          </p:cNvPr>
          <p:cNvPicPr>
            <a:picLocks noChangeAspect="1"/>
          </p:cNvPicPr>
          <p:nvPr/>
        </p:nvPicPr>
        <p:blipFill>
          <a:blip r:embed="rId3"/>
          <a:srcRect l="16960" t="32194" r="64447" b="-465"/>
          <a:stretch/>
        </p:blipFill>
        <p:spPr>
          <a:xfrm>
            <a:off x="8392313" y="2186607"/>
            <a:ext cx="1817869" cy="4670450"/>
          </a:xfrm>
          <a:prstGeom prst="rect">
            <a:avLst/>
          </a:prstGeom>
        </p:spPr>
      </p:pic>
      <p:pic>
        <p:nvPicPr>
          <p:cNvPr id="7" name="Content Placeholder 1" descr="Liberty Leading the People | Description, History, &amp; Facts | Britannica">
            <a:extLst>
              <a:ext uri="{FF2B5EF4-FFF2-40B4-BE49-F238E27FC236}">
                <a16:creationId xmlns:a16="http://schemas.microsoft.com/office/drawing/2014/main" id="{1489A8E8-9002-2DB4-E570-7D137DA64665}"/>
              </a:ext>
            </a:extLst>
          </p:cNvPr>
          <p:cNvPicPr>
            <a:picLocks noChangeAspect="1"/>
          </p:cNvPicPr>
          <p:nvPr/>
        </p:nvPicPr>
        <p:blipFill>
          <a:blip r:embed="rId3"/>
          <a:srcRect l="63396" t="23991" r="17987" b="-645"/>
          <a:stretch/>
        </p:blipFill>
        <p:spPr>
          <a:xfrm>
            <a:off x="10358764" y="1626068"/>
            <a:ext cx="1820148" cy="5243911"/>
          </a:xfrm>
          <a:prstGeom prst="rect">
            <a:avLst/>
          </a:prstGeom>
        </p:spPr>
      </p:pic>
      <p:sp>
        <p:nvSpPr>
          <p:cNvPr id="12" name="TextBox 11">
            <a:extLst>
              <a:ext uri="{FF2B5EF4-FFF2-40B4-BE49-F238E27FC236}">
                <a16:creationId xmlns:a16="http://schemas.microsoft.com/office/drawing/2014/main" id="{CFA9DDA4-3316-6899-C533-0828E8D38E04}"/>
              </a:ext>
            </a:extLst>
          </p:cNvPr>
          <p:cNvSpPr txBox="1"/>
          <p:nvPr/>
        </p:nvSpPr>
        <p:spPr>
          <a:xfrm>
            <a:off x="4673" y="-3071"/>
            <a:ext cx="6399592"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The composition is a striking example of romanticism as it emphasizes the individual heroism through the symbolic figure of Lady Liberty</a:t>
            </a:r>
            <a:endParaRPr lang="en-US" dirty="0"/>
          </a:p>
          <a:p>
            <a:pPr algn="ctr"/>
            <a:endParaRPr lang="en-US" sz="2400" dirty="0"/>
          </a:p>
          <a:p>
            <a:pPr algn="ctr"/>
            <a:r>
              <a:rPr lang="en-US" sz="2400" dirty="0"/>
              <a:t>However, Lady Liberty is not an actual person but an allegory, a symbolic figure leading the charge.</a:t>
            </a:r>
          </a:p>
          <a:p>
            <a:pPr algn="ctr"/>
            <a:endParaRPr lang="en-US" sz="2400" dirty="0"/>
          </a:p>
          <a:p>
            <a:pPr algn="ctr"/>
            <a:r>
              <a:rPr lang="en-US" sz="2400" dirty="0"/>
              <a:t>The people shown in the pictures are symbolic of the social classes from workers, children, to the elites</a:t>
            </a:r>
          </a:p>
          <a:p>
            <a:pPr algn="ctr"/>
            <a:endParaRPr lang="en-US" sz="2400" dirty="0"/>
          </a:p>
          <a:p>
            <a:pPr algn="ctr"/>
            <a:r>
              <a:rPr lang="en-US" sz="2400" dirty="0"/>
              <a:t>The composition of the piece creates a commanding presences from the embodiment of freedom and leadership (Lady Liberty) which they all come together to fight</a:t>
            </a:r>
          </a:p>
        </p:txBody>
      </p:sp>
    </p:spTree>
    <p:extLst>
      <p:ext uri="{BB962C8B-B14F-4D97-AF65-F5344CB8AC3E}">
        <p14:creationId xmlns:p14="http://schemas.microsoft.com/office/powerpoint/2010/main" val="1500584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71F2C1A9-B355-8F4F-0F1F-BB0DDB0E746B}"/>
              </a:ext>
            </a:extLst>
          </p:cNvPr>
          <p:cNvSpPr>
            <a:spLocks noGrp="1"/>
          </p:cNvSpPr>
          <p:nvPr>
            <p:ph idx="1"/>
          </p:nvPr>
        </p:nvSpPr>
        <p:spPr>
          <a:xfrm>
            <a:off x="-328" y="1713967"/>
            <a:ext cx="6291566" cy="3577228"/>
          </a:xfrm>
        </p:spPr>
        <p:txBody>
          <a:bodyPr anchor="t">
            <a:normAutofit/>
          </a:bodyPr>
          <a:lstStyle/>
          <a:p>
            <a:pPr algn="ctr">
              <a:buFont typeface="Calibri" panose="020B0604020202020204" pitchFamily="34" charset="0"/>
              <a:buChar char="-"/>
            </a:pPr>
            <a:r>
              <a:rPr lang="en-US" sz="2000"/>
              <a:t>Neoclassism </a:t>
            </a:r>
            <a:endParaRPr lang="en-US"/>
          </a:p>
          <a:p>
            <a:pPr algn="ctr">
              <a:buFont typeface="Calibri" panose="020B0604020202020204" pitchFamily="34" charset="0"/>
              <a:buChar char="-"/>
            </a:pPr>
            <a:r>
              <a:rPr lang="en-US" sz="2000"/>
              <a:t>Jacques-louis David</a:t>
            </a:r>
          </a:p>
          <a:p>
            <a:pPr algn="ctr">
              <a:buFont typeface="Calibri" panose="020B0604020202020204" pitchFamily="34" charset="0"/>
              <a:buChar char="-"/>
            </a:pPr>
            <a:r>
              <a:rPr lang="en-US" sz="2000"/>
              <a:t>Death of Marat</a:t>
            </a:r>
          </a:p>
          <a:p>
            <a:pPr algn="ctr">
              <a:buFont typeface="Calibri" panose="020B0604020202020204" pitchFamily="34" charset="0"/>
              <a:buChar char="-"/>
            </a:pPr>
            <a:r>
              <a:rPr lang="en-US" sz="2000"/>
              <a:t>1793</a:t>
            </a:r>
          </a:p>
        </p:txBody>
      </p:sp>
      <p:pic>
        <p:nvPicPr>
          <p:cNvPr id="8" name="Picture 7" descr="The Death of Marat - Wikipedia">
            <a:extLst>
              <a:ext uri="{FF2B5EF4-FFF2-40B4-BE49-F238E27FC236}">
                <a16:creationId xmlns:a16="http://schemas.microsoft.com/office/drawing/2014/main" id="{E12244D2-3E56-9998-F7C9-022C8EE9AC97}"/>
              </a:ext>
            </a:extLst>
          </p:cNvPr>
          <p:cNvPicPr>
            <a:picLocks noChangeAspect="1"/>
          </p:cNvPicPr>
          <p:nvPr/>
        </p:nvPicPr>
        <p:blipFill>
          <a:blip r:embed="rId3"/>
          <a:stretch>
            <a:fillRect/>
          </a:stretch>
        </p:blipFill>
        <p:spPr>
          <a:xfrm>
            <a:off x="6291533" y="-3713"/>
            <a:ext cx="5906216" cy="6879801"/>
          </a:xfrm>
          <a:prstGeom prst="rect">
            <a:avLst/>
          </a:prstGeom>
        </p:spPr>
      </p:pic>
    </p:spTree>
    <p:extLst>
      <p:ext uri="{BB962C8B-B14F-4D97-AF65-F5344CB8AC3E}">
        <p14:creationId xmlns:p14="http://schemas.microsoft.com/office/powerpoint/2010/main" val="600592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Death of Marat - Wikipedia">
            <a:extLst>
              <a:ext uri="{FF2B5EF4-FFF2-40B4-BE49-F238E27FC236}">
                <a16:creationId xmlns:a16="http://schemas.microsoft.com/office/drawing/2014/main" id="{6435A45D-0C11-E0EB-488F-79984B406E58}"/>
              </a:ext>
            </a:extLst>
          </p:cNvPr>
          <p:cNvPicPr>
            <a:picLocks noChangeAspect="1"/>
          </p:cNvPicPr>
          <p:nvPr/>
        </p:nvPicPr>
        <p:blipFill>
          <a:blip r:embed="rId3"/>
          <a:srcRect t="39714" r="51767" b="97"/>
          <a:stretch/>
        </p:blipFill>
        <p:spPr>
          <a:xfrm>
            <a:off x="7434533" y="-3714"/>
            <a:ext cx="4753740" cy="6893966"/>
          </a:xfrm>
          <a:prstGeom prst="rect">
            <a:avLst/>
          </a:prstGeom>
        </p:spPr>
      </p:pic>
      <p:sp>
        <p:nvSpPr>
          <p:cNvPr id="7" name="TextBox 9">
            <a:extLst>
              <a:ext uri="{FF2B5EF4-FFF2-40B4-BE49-F238E27FC236}">
                <a16:creationId xmlns:a16="http://schemas.microsoft.com/office/drawing/2014/main" id="{9079C05E-15AD-4A68-46A4-991E936C352B}"/>
              </a:ext>
            </a:extLst>
          </p:cNvPr>
          <p:cNvSpPr txBox="1"/>
          <p:nvPr/>
        </p:nvSpPr>
        <p:spPr>
          <a:xfrm>
            <a:off x="4673" y="368653"/>
            <a:ext cx="7419689" cy="61247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t>Created during the French revolution, the art piece reflects a very pivotal moment in history.</a:t>
            </a:r>
          </a:p>
          <a:p>
            <a:pPr algn="ctr"/>
            <a:endParaRPr lang="en-US" sz="2800" dirty="0"/>
          </a:p>
          <a:p>
            <a:pPr algn="ctr"/>
            <a:r>
              <a:rPr lang="en-US" sz="2800" dirty="0"/>
              <a:t>Jacques-Lous David was once a court painter for royalty but later turned against the monarchy aligning with the revolutionaries.</a:t>
            </a:r>
          </a:p>
          <a:p>
            <a:pPr algn="ctr"/>
            <a:endParaRPr lang="en-US" sz="2800" dirty="0"/>
          </a:p>
          <a:p>
            <a:pPr algn="ctr"/>
            <a:r>
              <a:rPr lang="en-US" sz="2800" dirty="0"/>
              <a:t>The character depicts Jean-Paul Marat a radical leader who was assassinated by conservative Charlotte Corday</a:t>
            </a:r>
          </a:p>
          <a:p>
            <a:pPr algn="ctr"/>
            <a:endParaRPr lang="en-US" sz="2800" dirty="0"/>
          </a:p>
          <a:p>
            <a:pPr algn="ctr"/>
            <a:r>
              <a:rPr lang="en-US" sz="2800" dirty="0"/>
              <a:t>The assassination had a opposite effect of breaking the radicals' resolve it strengthened their determination to fight for their cause</a:t>
            </a:r>
          </a:p>
        </p:txBody>
      </p:sp>
    </p:spTree>
    <p:extLst>
      <p:ext uri="{BB962C8B-B14F-4D97-AF65-F5344CB8AC3E}">
        <p14:creationId xmlns:p14="http://schemas.microsoft.com/office/powerpoint/2010/main" val="3558094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eath of Marat - Wikipedia">
            <a:extLst>
              <a:ext uri="{FF2B5EF4-FFF2-40B4-BE49-F238E27FC236}">
                <a16:creationId xmlns:a16="http://schemas.microsoft.com/office/drawing/2014/main" id="{8E343994-E1AE-9873-B88F-2B5F6B71989E}"/>
              </a:ext>
            </a:extLst>
          </p:cNvPr>
          <p:cNvPicPr>
            <a:picLocks noChangeAspect="1"/>
          </p:cNvPicPr>
          <p:nvPr/>
        </p:nvPicPr>
        <p:blipFill>
          <a:blip r:embed="rId3"/>
          <a:srcRect t="54" r="-37" b="59024"/>
          <a:stretch/>
        </p:blipFill>
        <p:spPr>
          <a:xfrm rot="10800000">
            <a:off x="-22274" y="0"/>
            <a:ext cx="6461486" cy="6879380"/>
          </a:xfrm>
          <a:prstGeom prst="rect">
            <a:avLst/>
          </a:prstGeom>
        </p:spPr>
      </p:pic>
      <p:pic>
        <p:nvPicPr>
          <p:cNvPr id="8" name="Picture 7" descr="The Death of Marat - Wikipedia">
            <a:extLst>
              <a:ext uri="{FF2B5EF4-FFF2-40B4-BE49-F238E27FC236}">
                <a16:creationId xmlns:a16="http://schemas.microsoft.com/office/drawing/2014/main" id="{EB7D6268-9D6D-DF35-A6AC-30627EDCC380}"/>
              </a:ext>
            </a:extLst>
          </p:cNvPr>
          <p:cNvPicPr>
            <a:picLocks noChangeAspect="1"/>
          </p:cNvPicPr>
          <p:nvPr/>
        </p:nvPicPr>
        <p:blipFill>
          <a:blip r:embed="rId3"/>
          <a:stretch>
            <a:fillRect/>
          </a:stretch>
        </p:blipFill>
        <p:spPr>
          <a:xfrm>
            <a:off x="6291533" y="-3713"/>
            <a:ext cx="5906216" cy="6879801"/>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AE54781D-BBD2-0AA4-8902-88B4449438FB}"/>
                  </a:ext>
                </a:extLst>
              </p14:cNvPr>
              <p14:cNvContentPartPr/>
              <p14:nvPr/>
            </p14:nvContentPartPr>
            <p14:xfrm>
              <a:off x="1524000" y="-209550"/>
              <a:ext cx="19050" cy="19050"/>
            </p14:xfrm>
          </p:contentPart>
        </mc:Choice>
        <mc:Fallback xmlns="">
          <p:pic>
            <p:nvPicPr>
              <p:cNvPr id="12" name="Ink 11">
                <a:extLst>
                  <a:ext uri="{FF2B5EF4-FFF2-40B4-BE49-F238E27FC236}">
                    <a16:creationId xmlns:a16="http://schemas.microsoft.com/office/drawing/2014/main" id="{AE54781D-BBD2-0AA4-8902-88B4449438FB}"/>
                  </a:ext>
                </a:extLst>
              </p:cNvPr>
              <p:cNvPicPr/>
              <p:nvPr/>
            </p:nvPicPr>
            <p:blipFill>
              <a:blip r:embed="rId5"/>
              <a:stretch>
                <a:fillRect/>
              </a:stretch>
            </p:blipFill>
            <p:spPr>
              <a:xfrm>
                <a:off x="571500" y="-1143000"/>
                <a:ext cx="1905000" cy="1905000"/>
              </a:xfrm>
              <a:prstGeom prst="rect">
                <a:avLst/>
              </a:prstGeom>
            </p:spPr>
          </p:pic>
        </mc:Fallback>
      </mc:AlternateContent>
      <p:sp>
        <p:nvSpPr>
          <p:cNvPr id="14" name="TextBox 13">
            <a:extLst>
              <a:ext uri="{FF2B5EF4-FFF2-40B4-BE49-F238E27FC236}">
                <a16:creationId xmlns:a16="http://schemas.microsoft.com/office/drawing/2014/main" id="{0AB2D4D9-5239-7EBF-F94F-3293F9C6DBCD}"/>
              </a:ext>
            </a:extLst>
          </p:cNvPr>
          <p:cNvSpPr txBox="1"/>
          <p:nvPr/>
        </p:nvSpPr>
        <p:spPr>
          <a:xfrm>
            <a:off x="79014" y="796100"/>
            <a:ext cx="627019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rPr>
              <a:t>This paining uses minimalist elements to draw all attention to Marat, a fragile bodied man since he had a skin disease which kept him confined to a medicinal bath.</a:t>
            </a:r>
          </a:p>
          <a:p>
            <a:pPr algn="ctr"/>
            <a:endParaRPr lang="en-US" sz="2400" dirty="0">
              <a:solidFill>
                <a:schemeClr val="bg1"/>
              </a:solidFill>
            </a:endParaRPr>
          </a:p>
          <a:p>
            <a:pPr algn="ctr"/>
            <a:r>
              <a:rPr lang="en-US" sz="2400" dirty="0">
                <a:solidFill>
                  <a:schemeClr val="bg1"/>
                </a:solidFill>
              </a:rPr>
              <a:t>The dramatic lighting casts him as a martyr (someone who dies for their cause) </a:t>
            </a:r>
          </a:p>
          <a:p>
            <a:pPr algn="ctr"/>
            <a:endParaRPr lang="en-US" sz="2400" dirty="0">
              <a:solidFill>
                <a:schemeClr val="bg1"/>
              </a:solidFill>
            </a:endParaRPr>
          </a:p>
          <a:p>
            <a:pPr algn="ctr"/>
            <a:r>
              <a:rPr lang="en-US" sz="2400" dirty="0">
                <a:solidFill>
                  <a:schemeClr val="bg1"/>
                </a:solidFill>
              </a:rPr>
              <a:t>Small but important details such as the letter in his hand which symbolized Marats dedication to petitions and grievances of the people </a:t>
            </a:r>
          </a:p>
          <a:p>
            <a:pPr algn="ctr"/>
            <a:endParaRPr lang="en-US" sz="2400" dirty="0">
              <a:solidFill>
                <a:schemeClr val="bg1"/>
              </a:solidFill>
            </a:endParaRPr>
          </a:p>
          <a:p>
            <a:pPr algn="ctr"/>
            <a:endParaRPr lang="en-US" sz="2400" dirty="0">
              <a:solidFill>
                <a:schemeClr val="bg1"/>
              </a:solidFill>
            </a:endParaRPr>
          </a:p>
        </p:txBody>
      </p:sp>
    </p:spTree>
    <p:extLst>
      <p:ext uri="{BB962C8B-B14F-4D97-AF65-F5344CB8AC3E}">
        <p14:creationId xmlns:p14="http://schemas.microsoft.com/office/powerpoint/2010/main" val="181617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ksy | Art for Sale, Results &amp; Biography | Sotheby's">
            <a:extLst>
              <a:ext uri="{FF2B5EF4-FFF2-40B4-BE49-F238E27FC236}">
                <a16:creationId xmlns:a16="http://schemas.microsoft.com/office/drawing/2014/main" id="{90DF034F-EA5B-0AD5-52FF-055A57203E5B}"/>
              </a:ext>
            </a:extLst>
          </p:cNvPr>
          <p:cNvPicPr>
            <a:picLocks noChangeAspect="1"/>
          </p:cNvPicPr>
          <p:nvPr/>
        </p:nvPicPr>
        <p:blipFill>
          <a:blip r:embed="rId3"/>
          <a:srcRect t="-43" r="82000" b="1214"/>
          <a:stretch/>
        </p:blipFill>
        <p:spPr>
          <a:xfrm>
            <a:off x="4027" y="0"/>
            <a:ext cx="4214109" cy="6858350"/>
          </a:xfrm>
          <a:prstGeom prst="rect">
            <a:avLst/>
          </a:prstGeom>
        </p:spPr>
      </p:pic>
      <p:pic>
        <p:nvPicPr>
          <p:cNvPr id="4" name="Picture 3" descr="Banksy | Art for Sale, Results &amp; Biography | Sotheby's">
            <a:extLst>
              <a:ext uri="{FF2B5EF4-FFF2-40B4-BE49-F238E27FC236}">
                <a16:creationId xmlns:a16="http://schemas.microsoft.com/office/drawing/2014/main" id="{E6A3D98A-AC11-A9F7-47AE-93BD4E4815BD}"/>
              </a:ext>
            </a:extLst>
          </p:cNvPr>
          <p:cNvPicPr>
            <a:picLocks noChangeAspect="1"/>
          </p:cNvPicPr>
          <p:nvPr/>
        </p:nvPicPr>
        <p:blipFill>
          <a:blip r:embed="rId3"/>
          <a:srcRect l="16909" r="9200" b="1263"/>
          <a:stretch/>
        </p:blipFill>
        <p:spPr>
          <a:xfrm>
            <a:off x="4027387" y="2954"/>
            <a:ext cx="8161862" cy="6851980"/>
          </a:xfrm>
          <a:prstGeom prst="rect">
            <a:avLst/>
          </a:prstGeom>
        </p:spPr>
      </p:pic>
      <p:sp>
        <p:nvSpPr>
          <p:cNvPr id="6" name="Content Placeholder 7">
            <a:extLst>
              <a:ext uri="{FF2B5EF4-FFF2-40B4-BE49-F238E27FC236}">
                <a16:creationId xmlns:a16="http://schemas.microsoft.com/office/drawing/2014/main" id="{FD6F3E18-8978-4B0D-D8A2-70B335CE0F0A}"/>
              </a:ext>
            </a:extLst>
          </p:cNvPr>
          <p:cNvSpPr>
            <a:spLocks noGrp="1"/>
          </p:cNvSpPr>
          <p:nvPr>
            <p:ph idx="1"/>
          </p:nvPr>
        </p:nvSpPr>
        <p:spPr>
          <a:xfrm>
            <a:off x="-328" y="1713967"/>
            <a:ext cx="4218679" cy="3577228"/>
          </a:xfrm>
        </p:spPr>
        <p:txBody>
          <a:bodyPr anchor="t">
            <a:normAutofit/>
          </a:bodyPr>
          <a:lstStyle/>
          <a:p>
            <a:pPr>
              <a:buFont typeface="Calibri" panose="020B0604020202020204" pitchFamily="34" charset="0"/>
              <a:buChar char="-"/>
            </a:pPr>
            <a:r>
              <a:rPr lang="en-US" sz="3200" dirty="0">
                <a:latin typeface="The Hand Extrablack"/>
              </a:rPr>
              <a:t>Symbolism Graffiti Art (Anti-Violence)</a:t>
            </a:r>
          </a:p>
          <a:p>
            <a:pPr>
              <a:buFont typeface="Calibri" panose="020B0604020202020204" pitchFamily="34" charset="0"/>
              <a:buChar char="-"/>
            </a:pPr>
            <a:r>
              <a:rPr lang="en-US" sz="3200" dirty="0">
                <a:latin typeface="The Hand Extrablack"/>
              </a:rPr>
              <a:t>Banksy</a:t>
            </a:r>
          </a:p>
          <a:p>
            <a:pPr>
              <a:buFont typeface="Calibri" panose="020B0604020202020204" pitchFamily="34" charset="0"/>
              <a:buChar char="-"/>
            </a:pPr>
            <a:r>
              <a:rPr lang="en-US" sz="3200" dirty="0">
                <a:latin typeface="The Hand Extrablack"/>
              </a:rPr>
              <a:t>Love is in the Air (Flower Thrower)</a:t>
            </a:r>
          </a:p>
          <a:p>
            <a:pPr>
              <a:buFont typeface="Calibri" panose="020B0604020202020204" pitchFamily="34" charset="0"/>
              <a:buChar char="-"/>
            </a:pPr>
            <a:r>
              <a:rPr lang="en-US" sz="3200" dirty="0">
                <a:latin typeface="The Hand Extrablack"/>
              </a:rPr>
              <a:t>2003</a:t>
            </a:r>
          </a:p>
        </p:txBody>
      </p:sp>
    </p:spTree>
    <p:extLst>
      <p:ext uri="{BB962C8B-B14F-4D97-AF65-F5344CB8AC3E}">
        <p14:creationId xmlns:p14="http://schemas.microsoft.com/office/powerpoint/2010/main" val="31027333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ksy | Art for Sale, Results &amp; Biography | Sotheby's">
            <a:extLst>
              <a:ext uri="{FF2B5EF4-FFF2-40B4-BE49-F238E27FC236}">
                <a16:creationId xmlns:a16="http://schemas.microsoft.com/office/drawing/2014/main" id="{82F4A8C1-4412-5280-49FA-BB03DA329222}"/>
              </a:ext>
            </a:extLst>
          </p:cNvPr>
          <p:cNvPicPr>
            <a:picLocks/>
          </p:cNvPicPr>
          <p:nvPr/>
        </p:nvPicPr>
        <p:blipFill>
          <a:blip r:embed="rId3"/>
          <a:srcRect l="23138" t="6929" r="43905" b="15356"/>
          <a:stretch/>
        </p:blipFill>
        <p:spPr>
          <a:xfrm>
            <a:off x="3575059" y="2878779"/>
            <a:ext cx="3586080" cy="3982293"/>
          </a:xfrm>
          <a:prstGeom prst="rect">
            <a:avLst/>
          </a:prstGeom>
        </p:spPr>
      </p:pic>
      <p:pic>
        <p:nvPicPr>
          <p:cNvPr id="6" name="Picture 5" descr="Jerusalem - Holy City, Ancient History, Conflict | Britannica">
            <a:extLst>
              <a:ext uri="{FF2B5EF4-FFF2-40B4-BE49-F238E27FC236}">
                <a16:creationId xmlns:a16="http://schemas.microsoft.com/office/drawing/2014/main" id="{0EA00465-C009-EF5A-C13B-24F9A1A415A2}"/>
              </a:ext>
            </a:extLst>
          </p:cNvPr>
          <p:cNvPicPr>
            <a:picLocks noChangeAspect="1"/>
          </p:cNvPicPr>
          <p:nvPr/>
        </p:nvPicPr>
        <p:blipFill>
          <a:blip r:embed="rId4"/>
          <a:stretch>
            <a:fillRect/>
          </a:stretch>
        </p:blipFill>
        <p:spPr>
          <a:xfrm>
            <a:off x="7624915" y="399453"/>
            <a:ext cx="4562167" cy="3038230"/>
          </a:xfrm>
          <a:prstGeom prst="rect">
            <a:avLst/>
          </a:prstGeom>
        </p:spPr>
      </p:pic>
      <p:sp>
        <p:nvSpPr>
          <p:cNvPr id="8" name="TextBox 9">
            <a:extLst>
              <a:ext uri="{FF2B5EF4-FFF2-40B4-BE49-F238E27FC236}">
                <a16:creationId xmlns:a16="http://schemas.microsoft.com/office/drawing/2014/main" id="{3CC25DC7-7C61-0791-3B36-C4C450274B27}"/>
              </a:ext>
            </a:extLst>
          </p:cNvPr>
          <p:cNvSpPr txBox="1"/>
          <p:nvPr/>
        </p:nvSpPr>
        <p:spPr>
          <a:xfrm>
            <a:off x="4673" y="9219"/>
            <a:ext cx="7620972"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The Hand Extrablack"/>
              </a:rPr>
              <a:t>This piece emerged during the intense conflict of the Second Intifada (2000-2005), a violent struggle between Israeli forces and Palestinian groups.</a:t>
            </a:r>
            <a:endParaRPr lang="en-US" dirty="0">
              <a:latin typeface="Aptos" panose="020B0004020202020204"/>
            </a:endParaRPr>
          </a:p>
          <a:p>
            <a:endParaRPr lang="en-US" sz="2400" dirty="0">
              <a:latin typeface="The Hand Extrablack"/>
            </a:endParaRPr>
          </a:p>
          <a:p>
            <a:r>
              <a:rPr lang="en-US" sz="2400" dirty="0">
                <a:latin typeface="The Hand Extrablack"/>
              </a:rPr>
              <a:t>This composition stands out because of its depiction of a neutral protester, offering a no biased perspective on the conflict.</a:t>
            </a:r>
          </a:p>
          <a:p>
            <a:endParaRPr lang="en-US" sz="2400" dirty="0">
              <a:latin typeface="The Hand Extrablack"/>
            </a:endParaRPr>
          </a:p>
          <a:p>
            <a:r>
              <a:rPr lang="en-US" sz="2400" dirty="0">
                <a:latin typeface="The Hand Extrablack"/>
              </a:rPr>
              <a:t>The conflict took place because of the struggle over the Israeli occupation of Palestinian territories and the failure of peace processes </a:t>
            </a:r>
          </a:p>
          <a:p>
            <a:endParaRPr lang="en-US" sz="2400" dirty="0">
              <a:latin typeface="The Hand Extrablack"/>
            </a:endParaRPr>
          </a:p>
          <a:p>
            <a:r>
              <a:rPr lang="en-US" sz="2400" dirty="0">
                <a:latin typeface="The Hand Extrablack"/>
              </a:rPr>
              <a:t>The piece also captures the tension and </a:t>
            </a:r>
          </a:p>
          <a:p>
            <a:r>
              <a:rPr lang="en-US" sz="2400" dirty="0">
                <a:latin typeface="The Hand Extrablack"/>
              </a:rPr>
              <a:t>toll of conflict that continues to this day</a:t>
            </a:r>
          </a:p>
        </p:txBody>
      </p:sp>
    </p:spTree>
    <p:extLst>
      <p:ext uri="{BB962C8B-B14F-4D97-AF65-F5344CB8AC3E}">
        <p14:creationId xmlns:p14="http://schemas.microsoft.com/office/powerpoint/2010/main" val="1326349897"/>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anksy | Art for Sale, Results &amp; Biography | Sotheby's">
            <a:extLst>
              <a:ext uri="{FF2B5EF4-FFF2-40B4-BE49-F238E27FC236}">
                <a16:creationId xmlns:a16="http://schemas.microsoft.com/office/drawing/2014/main" id="{C1FBA8B7-6149-03D4-D668-B18585E1D9CE}"/>
              </a:ext>
            </a:extLst>
          </p:cNvPr>
          <p:cNvPicPr>
            <a:picLocks noChangeAspect="1"/>
          </p:cNvPicPr>
          <p:nvPr/>
        </p:nvPicPr>
        <p:blipFill>
          <a:blip r:embed="rId3">
            <a:alphaModFix amt="40000"/>
          </a:blip>
          <a:srcRect l="18819" r="4428"/>
          <a:stretch/>
        </p:blipFill>
        <p:spPr>
          <a:xfrm>
            <a:off x="20" y="10"/>
            <a:ext cx="8455684" cy="6857990"/>
          </a:xfrm>
          <a:prstGeom prst="rect">
            <a:avLst/>
          </a:prstGeom>
        </p:spPr>
      </p:pic>
      <p:sp>
        <p:nvSpPr>
          <p:cNvPr id="9" name="TextBox 8">
            <a:extLst>
              <a:ext uri="{FF2B5EF4-FFF2-40B4-BE49-F238E27FC236}">
                <a16:creationId xmlns:a16="http://schemas.microsoft.com/office/drawing/2014/main" id="{BDADEB43-92B7-0601-2BBB-FC069FBBE59F}"/>
              </a:ext>
            </a:extLst>
          </p:cNvPr>
          <p:cNvSpPr txBox="1"/>
          <p:nvPr/>
        </p:nvSpPr>
        <p:spPr>
          <a:xfrm>
            <a:off x="289560" y="512905"/>
            <a:ext cx="4599301" cy="60196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Aft>
                <a:spcPts val="600"/>
              </a:spcAft>
            </a:pPr>
            <a:r>
              <a:rPr lang="en-US" sz="2800" dirty="0">
                <a:solidFill>
                  <a:srgbClr val="FFFFFF"/>
                </a:solidFill>
                <a:latin typeface="The Hand Extrablack"/>
              </a:rPr>
              <a:t>This piece captures one of Banksy's iconic techniques which is using a stencil which allowed for a quick and repeatable style to be shown everywhere</a:t>
            </a:r>
            <a:endParaRPr lang="en-US" dirty="0">
              <a:solidFill>
                <a:srgbClr val="000000"/>
              </a:solidFill>
              <a:latin typeface="Aptos" panose="020B0004020202020204"/>
            </a:endParaRPr>
          </a:p>
          <a:p>
            <a:pPr algn="ctr">
              <a:lnSpc>
                <a:spcPct val="90000"/>
              </a:lnSpc>
              <a:spcAft>
                <a:spcPts val="600"/>
              </a:spcAft>
            </a:pPr>
            <a:endParaRPr lang="en-US" sz="2800" dirty="0">
              <a:solidFill>
                <a:srgbClr val="FFFFFF"/>
              </a:solidFill>
              <a:latin typeface="The Hand Extrablack"/>
            </a:endParaRPr>
          </a:p>
          <a:p>
            <a:pPr algn="ctr">
              <a:lnSpc>
                <a:spcPct val="90000"/>
              </a:lnSpc>
              <a:spcAft>
                <a:spcPts val="600"/>
              </a:spcAft>
            </a:pPr>
            <a:r>
              <a:rPr lang="en-US" sz="2800" dirty="0">
                <a:solidFill>
                  <a:srgbClr val="FFFFFF"/>
                </a:solidFill>
                <a:latin typeface="The Hand Extrablack"/>
              </a:rPr>
              <a:t>The use of B&amp;W coloring is used to contrast it with the colorful flowers that are being held</a:t>
            </a:r>
          </a:p>
          <a:p>
            <a:pPr algn="ctr">
              <a:lnSpc>
                <a:spcPct val="90000"/>
              </a:lnSpc>
              <a:spcAft>
                <a:spcPts val="600"/>
              </a:spcAft>
            </a:pPr>
            <a:endParaRPr lang="en-US" sz="2800" dirty="0">
              <a:solidFill>
                <a:srgbClr val="FFFFFF"/>
              </a:solidFill>
              <a:latin typeface="The Hand Extrablack"/>
            </a:endParaRPr>
          </a:p>
          <a:p>
            <a:pPr algn="ctr">
              <a:lnSpc>
                <a:spcPct val="90000"/>
              </a:lnSpc>
              <a:spcAft>
                <a:spcPts val="600"/>
              </a:spcAft>
            </a:pPr>
            <a:r>
              <a:rPr lang="en-US" sz="2800" dirty="0">
                <a:solidFill>
                  <a:srgbClr val="FFFFFF"/>
                </a:solidFill>
                <a:latin typeface="The Hand Extrablack"/>
              </a:rPr>
              <a:t>The use of a juxtaposition is seen with the act of throwing a weapon is replaced with a bouquet of flowers, which challenge violent protest tactics and call for peaceful solutions from both sides</a:t>
            </a:r>
          </a:p>
        </p:txBody>
      </p:sp>
      <p:pic>
        <p:nvPicPr>
          <p:cNvPr id="5" name="Picture 4" descr="Banksy | Art for Sale, Results &amp; Biography | Sotheby's">
            <a:extLst>
              <a:ext uri="{FF2B5EF4-FFF2-40B4-BE49-F238E27FC236}">
                <a16:creationId xmlns:a16="http://schemas.microsoft.com/office/drawing/2014/main" id="{9EEA2A35-C7B5-7DD9-6EA5-367E680FAB7E}"/>
              </a:ext>
            </a:extLst>
          </p:cNvPr>
          <p:cNvPicPr>
            <a:picLocks noChangeAspect="1"/>
          </p:cNvPicPr>
          <p:nvPr/>
        </p:nvPicPr>
        <p:blipFill>
          <a:blip r:embed="rId3"/>
          <a:srcRect l="12350" t="-889" r="33548" b="889"/>
          <a:stretch/>
        </p:blipFill>
        <p:spPr>
          <a:xfrm>
            <a:off x="6225997" y="10"/>
            <a:ext cx="5960238" cy="685799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521C63D-7A06-81FD-988F-06F277576379}"/>
                  </a:ext>
                </a:extLst>
              </p14:cNvPr>
              <p14:cNvContentPartPr/>
              <p14:nvPr/>
            </p14:nvContentPartPr>
            <p14:xfrm>
              <a:off x="1524000" y="-209550"/>
              <a:ext cx="19050" cy="19050"/>
            </p14:xfrm>
          </p:contentPart>
        </mc:Choice>
        <mc:Fallback xmlns="">
          <p:pic>
            <p:nvPicPr>
              <p:cNvPr id="7" name="Ink 6">
                <a:extLst>
                  <a:ext uri="{FF2B5EF4-FFF2-40B4-BE49-F238E27FC236}">
                    <a16:creationId xmlns:a16="http://schemas.microsoft.com/office/drawing/2014/main" id="{9521C63D-7A06-81FD-988F-06F277576379}"/>
                  </a:ext>
                </a:extLst>
              </p:cNvPr>
              <p:cNvPicPr/>
              <p:nvPr/>
            </p:nvPicPr>
            <p:blipFill>
              <a:blip r:embed="rId5"/>
              <a:stretch>
                <a:fillRect/>
              </a:stretch>
            </p:blipFill>
            <p:spPr>
              <a:xfrm>
                <a:off x="571500" y="-1162050"/>
                <a:ext cx="1905000" cy="1905000"/>
              </a:xfrm>
              <a:prstGeom prst="rect">
                <a:avLst/>
              </a:prstGeom>
            </p:spPr>
          </p:pic>
        </mc:Fallback>
      </mc:AlternateContent>
    </p:spTree>
    <p:extLst>
      <p:ext uri="{BB962C8B-B14F-4D97-AF65-F5344CB8AC3E}">
        <p14:creationId xmlns:p14="http://schemas.microsoft.com/office/powerpoint/2010/main" val="3647159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0D32-E124-7448-1A60-E0B7F2AF462B}"/>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45BA96C2-4538-4F65-C315-869BBCB7A9E2}"/>
              </a:ext>
            </a:extLst>
          </p:cNvPr>
          <p:cNvSpPr>
            <a:spLocks noGrp="1"/>
          </p:cNvSpPr>
          <p:nvPr>
            <p:ph idx="1"/>
          </p:nvPr>
        </p:nvSpPr>
        <p:spPr/>
        <p:txBody>
          <a:bodyPr vert="horz" lIns="91440" tIns="45720" rIns="91440" bIns="45720" rtlCol="0" anchor="t">
            <a:noAutofit/>
          </a:bodyPr>
          <a:lstStyle/>
          <a:p>
            <a:pPr>
              <a:buNone/>
            </a:pPr>
            <a:r>
              <a:rPr lang="en-US" sz="1600" dirty="0">
                <a:latin typeface="Segoe UI"/>
                <a:cs typeface="Segoe UI"/>
              </a:rPr>
              <a:t>Bishop, Claire. “Antagonism and Relational Aesthetics.” </a:t>
            </a:r>
            <a:r>
              <a:rPr lang="en-US" sz="1600" i="1" dirty="0">
                <a:latin typeface="Segoe UI"/>
                <a:cs typeface="Segoe UI"/>
              </a:rPr>
              <a:t>October</a:t>
            </a:r>
            <a:r>
              <a:rPr lang="en-US" sz="1600" dirty="0">
                <a:latin typeface="Segoe UI"/>
                <a:cs typeface="Segoe UI"/>
              </a:rPr>
              <a:t>, vol. 110, Oct. 2004, pp. 51–79. </a:t>
            </a:r>
            <a:r>
              <a:rPr lang="en-US" sz="1600" i="1" dirty="0">
                <a:latin typeface="Segoe UI"/>
                <a:cs typeface="Segoe UI"/>
              </a:rPr>
              <a:t>EBSCOhost</a:t>
            </a:r>
            <a:r>
              <a:rPr lang="en-US" sz="1600" dirty="0">
                <a:latin typeface="Segoe UI"/>
                <a:cs typeface="Segoe UI"/>
              </a:rPr>
              <a:t>, research.ebsco.com/</a:t>
            </a:r>
            <a:r>
              <a:rPr lang="en-US" sz="1600" err="1">
                <a:latin typeface="Segoe UI"/>
                <a:cs typeface="Segoe UI"/>
              </a:rPr>
              <a:t>linkprocessor</a:t>
            </a:r>
            <a:r>
              <a:rPr lang="en-US" sz="1600" dirty="0">
                <a:latin typeface="Segoe UI"/>
                <a:cs typeface="Segoe UI"/>
              </a:rPr>
              <a:t>/</a:t>
            </a:r>
            <a:r>
              <a:rPr lang="en-US" sz="1600" err="1">
                <a:latin typeface="Segoe UI"/>
                <a:cs typeface="Segoe UI"/>
              </a:rPr>
              <a:t>plink?id</a:t>
            </a:r>
            <a:r>
              <a:rPr lang="en-US" sz="1600" dirty="0">
                <a:latin typeface="Segoe UI"/>
                <a:cs typeface="Segoe UI"/>
              </a:rPr>
              <a:t>=57c4291d-3644-3112-affd-78058fe3e6e4.</a:t>
            </a:r>
          </a:p>
          <a:p>
            <a:pPr>
              <a:buNone/>
            </a:pPr>
            <a:r>
              <a:rPr lang="en-US" sz="1600" dirty="0">
                <a:solidFill>
                  <a:srgbClr val="2A2A2A"/>
                </a:solidFill>
                <a:latin typeface="Segoe UI"/>
                <a:cs typeface="Segoe UI"/>
              </a:rPr>
              <a:t>Doris Y. Kadish (1990) Inclusion and Exclusion of Femininity in David's Marat </a:t>
            </a:r>
            <a:r>
              <a:rPr lang="en-US" sz="1600" err="1">
                <a:solidFill>
                  <a:srgbClr val="2A2A2A"/>
                </a:solidFill>
                <a:latin typeface="Segoe UI"/>
                <a:cs typeface="Segoe UI"/>
              </a:rPr>
              <a:t>assassiné</a:t>
            </a:r>
            <a:r>
              <a:rPr lang="en-US" sz="1600" dirty="0">
                <a:solidFill>
                  <a:srgbClr val="2A2A2A"/>
                </a:solidFill>
                <a:latin typeface="Segoe UI"/>
                <a:cs typeface="Segoe UI"/>
              </a:rPr>
              <a:t> , Rethinking Marxism, 3:3-4, 202-217, DOI: 10.1080/08935699008657937</a:t>
            </a:r>
            <a:endParaRPr lang="en-US" sz="1600" dirty="0">
              <a:latin typeface="Segoe UI"/>
              <a:cs typeface="Segoe UI"/>
            </a:endParaRPr>
          </a:p>
          <a:p>
            <a:pPr>
              <a:buNone/>
            </a:pPr>
            <a:r>
              <a:rPr lang="en-US" sz="1600" dirty="0">
                <a:latin typeface="Segoe UI"/>
                <a:cs typeface="Segoe UI"/>
              </a:rPr>
              <a:t>Gaynor, Suzanne. "</a:t>
            </a:r>
            <a:r>
              <a:rPr lang="en-US" sz="1600" err="1">
                <a:latin typeface="Segoe UI"/>
                <a:cs typeface="Segoe UI"/>
              </a:rPr>
              <a:t>Nieuwerkerke</a:t>
            </a:r>
            <a:r>
              <a:rPr lang="en-US" sz="1600" dirty="0">
                <a:latin typeface="Segoe UI"/>
                <a:cs typeface="Segoe UI"/>
              </a:rPr>
              <a:t>, (Alfred-Emilien O’Hara), Comte de." </a:t>
            </a:r>
            <a:r>
              <a:rPr lang="en-US" sz="1600" u="sng" dirty="0">
                <a:latin typeface="Segoe UI"/>
                <a:cs typeface="Segoe UI"/>
              </a:rPr>
              <a:t>Grove Art Online</a:t>
            </a:r>
            <a:r>
              <a:rPr lang="en-US" sz="1600" dirty="0">
                <a:latin typeface="Segoe UI"/>
                <a:cs typeface="Segoe UI"/>
              </a:rPr>
              <a:t>. 2003. Oxford University Press. Date of access 25 Nov. 2024, &lt;https://www.oxfordartonline.com/groveart/view/10.1093/gao/9781884446054.001.0001/oao-9781884446054-e-7000062458&gt;</a:t>
            </a:r>
          </a:p>
          <a:p>
            <a:pPr>
              <a:buNone/>
            </a:pPr>
            <a:r>
              <a:rPr lang="en-US" sz="1600" dirty="0">
                <a:latin typeface="Segoe UI"/>
                <a:cs typeface="Segoe UI"/>
              </a:rPr>
              <a:t>Green, Christopher, and John Musgrove. "Cubism." </a:t>
            </a:r>
            <a:r>
              <a:rPr lang="en-US" sz="1600" u="sng" dirty="0">
                <a:latin typeface="Segoe UI"/>
                <a:cs typeface="Segoe UI"/>
              </a:rPr>
              <a:t>Grove Art Online</a:t>
            </a:r>
            <a:r>
              <a:rPr lang="en-US" sz="1600" dirty="0">
                <a:latin typeface="Segoe UI"/>
                <a:cs typeface="Segoe UI"/>
              </a:rPr>
              <a:t>. 2003. Oxford University Press. Date of access 25 Nov. 2024, &lt;https://www.oxfordartonline.com/groveart/view/10.1093/gao/9781884446054.001.0001/oao-9781884446054-e-7000020539&gt;</a:t>
            </a:r>
          </a:p>
          <a:p>
            <a:pPr>
              <a:buNone/>
            </a:pPr>
            <a:r>
              <a:rPr lang="en-US" sz="1600" dirty="0">
                <a:solidFill>
                  <a:srgbClr val="2A2A2A"/>
                </a:solidFill>
                <a:latin typeface="Segoe UI"/>
                <a:cs typeface="Segoe UI"/>
              </a:rPr>
              <a:t>Harrison, Colin. "Delacroix, (Ferdinand-)Eugène(-Victor)." </a:t>
            </a:r>
            <a:r>
              <a:rPr lang="en-US" sz="1600" u="sng" dirty="0">
                <a:solidFill>
                  <a:srgbClr val="2A2A2A"/>
                </a:solidFill>
                <a:latin typeface="Segoe UI"/>
                <a:cs typeface="Segoe UI"/>
              </a:rPr>
              <a:t>Grove Art Online</a:t>
            </a:r>
            <a:r>
              <a:rPr lang="en-US" sz="1600" dirty="0">
                <a:solidFill>
                  <a:srgbClr val="2A2A2A"/>
                </a:solidFill>
                <a:latin typeface="Segoe UI"/>
                <a:cs typeface="Segoe UI"/>
              </a:rPr>
              <a:t>. 2003. Oxford University Press. Date of access 25 Nov. 2024, &lt;https://www.oxfordartonline.com/groveart/view/10.1093/gao/9781884446054.001.0001/oao-9781884446054-e-7000021888&gt;</a:t>
            </a:r>
            <a:endParaRPr lang="en-US" sz="1600" dirty="0">
              <a:latin typeface="Segoe UI"/>
              <a:cs typeface="Segoe UI"/>
            </a:endParaRPr>
          </a:p>
          <a:p>
            <a:pPr>
              <a:buNone/>
            </a:pPr>
            <a:r>
              <a:rPr lang="en-US" sz="1600" dirty="0">
                <a:solidFill>
                  <a:srgbClr val="2A2A2A"/>
                </a:solidFill>
                <a:latin typeface="Segoe UI"/>
                <a:cs typeface="Segoe UI"/>
              </a:rPr>
              <a:t>"History painting." </a:t>
            </a:r>
            <a:r>
              <a:rPr lang="en-US" sz="1600" u="sng" dirty="0">
                <a:solidFill>
                  <a:srgbClr val="2A2A2A"/>
                </a:solidFill>
                <a:latin typeface="Segoe UI"/>
                <a:cs typeface="Segoe UI"/>
              </a:rPr>
              <a:t>Grove Art Online</a:t>
            </a:r>
            <a:r>
              <a:rPr lang="en-US" sz="1600" dirty="0">
                <a:solidFill>
                  <a:srgbClr val="2A2A2A"/>
                </a:solidFill>
                <a:latin typeface="Segoe UI"/>
                <a:cs typeface="Segoe UI"/>
              </a:rPr>
              <a:t>. 2003. Oxford University Press. Date of access 25 Nov. 2024, &lt;https://www.oxfordartonline.com/groveart/view/10.1093/gao/9781884446054.001.0001/oao-9781884446054-e-7000038306&gt;</a:t>
            </a:r>
            <a:endParaRPr lang="en-US" sz="3600"/>
          </a:p>
        </p:txBody>
      </p:sp>
    </p:spTree>
    <p:extLst>
      <p:ext uri="{BB962C8B-B14F-4D97-AF65-F5344CB8AC3E}">
        <p14:creationId xmlns:p14="http://schemas.microsoft.com/office/powerpoint/2010/main" val="189393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D494-9151-178E-269B-08BFF9E582CC}"/>
              </a:ext>
            </a:extLst>
          </p:cNvPr>
          <p:cNvSpPr>
            <a:spLocks noGrp="1"/>
          </p:cNvSpPr>
          <p:nvPr>
            <p:ph type="title"/>
          </p:nvPr>
        </p:nvSpPr>
        <p:spPr/>
        <p:txBody>
          <a:bodyPr/>
          <a:lstStyle/>
          <a:p>
            <a:pPr algn="ctr"/>
            <a:r>
              <a:rPr lang="en-US" dirty="0"/>
              <a:t>What is Ideology in Art</a:t>
            </a:r>
          </a:p>
        </p:txBody>
      </p:sp>
      <p:sp>
        <p:nvSpPr>
          <p:cNvPr id="3" name="Content Placeholder 2">
            <a:extLst>
              <a:ext uri="{FF2B5EF4-FFF2-40B4-BE49-F238E27FC236}">
                <a16:creationId xmlns:a16="http://schemas.microsoft.com/office/drawing/2014/main" id="{C49693E9-EAA8-F6CF-C85E-380DEE1933AC}"/>
              </a:ext>
            </a:extLst>
          </p:cNvPr>
          <p:cNvSpPr>
            <a:spLocks noGrp="1"/>
          </p:cNvSpPr>
          <p:nvPr>
            <p:ph idx="1"/>
          </p:nvPr>
        </p:nvSpPr>
        <p:spPr/>
        <p:txBody>
          <a:bodyPr vert="horz" lIns="91440" tIns="45720" rIns="91440" bIns="45720" rtlCol="0" anchor="t">
            <a:normAutofit/>
          </a:bodyPr>
          <a:lstStyle/>
          <a:p>
            <a:pPr marL="0" indent="0" algn="ctr">
              <a:buNone/>
            </a:pPr>
            <a:r>
              <a:rPr lang="en-US" dirty="0"/>
              <a:t>This Exhibit explores how ideologies whether political, cultural, social or personal shape our values or perceptions. Through these next few artworks subtle ways of influence will be revealed. The goal of this exhibit is to spark curiosity and encourage viewers to engage more consciously with such messages</a:t>
            </a:r>
            <a:endParaRPr lang="en-US"/>
          </a:p>
        </p:txBody>
      </p:sp>
      <p:pic>
        <p:nvPicPr>
          <p:cNvPr id="4" name="Picture 3" descr="Punctuation of Life: Question Mark | by Christal Luster | Medium">
            <a:extLst>
              <a:ext uri="{FF2B5EF4-FFF2-40B4-BE49-F238E27FC236}">
                <a16:creationId xmlns:a16="http://schemas.microsoft.com/office/drawing/2014/main" id="{A8E66A8C-B144-C814-689E-388A425ED9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751" y="4117787"/>
            <a:ext cx="2743199" cy="2734350"/>
          </a:xfrm>
          <a:prstGeom prst="rect">
            <a:avLst/>
          </a:prstGeom>
        </p:spPr>
      </p:pic>
    </p:spTree>
    <p:extLst>
      <p:ext uri="{BB962C8B-B14F-4D97-AF65-F5344CB8AC3E}">
        <p14:creationId xmlns:p14="http://schemas.microsoft.com/office/powerpoint/2010/main" val="312191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865F-6A52-F448-A125-3ECD9C868E48}"/>
              </a:ext>
            </a:extLst>
          </p:cNvPr>
          <p:cNvSpPr>
            <a:spLocks noGrp="1"/>
          </p:cNvSpPr>
          <p:nvPr>
            <p:ph type="title"/>
          </p:nvPr>
        </p:nvSpPr>
        <p:spPr>
          <a:xfrm>
            <a:off x="4314" y="5691"/>
            <a:ext cx="12183372" cy="750469"/>
          </a:xfrm>
        </p:spPr>
        <p:txBody>
          <a:bodyPr>
            <a:normAutofit/>
          </a:bodyPr>
          <a:lstStyle/>
          <a:p>
            <a:pPr algn="ctr"/>
            <a:r>
              <a:rPr lang="en-US" sz="2800" dirty="0"/>
              <a:t>Works Cited</a:t>
            </a:r>
          </a:p>
        </p:txBody>
      </p:sp>
      <p:sp>
        <p:nvSpPr>
          <p:cNvPr id="3" name="Content Placeholder 2">
            <a:extLst>
              <a:ext uri="{FF2B5EF4-FFF2-40B4-BE49-F238E27FC236}">
                <a16:creationId xmlns:a16="http://schemas.microsoft.com/office/drawing/2014/main" id="{2404ABB5-7EDC-14A1-35D3-6423DD8FC2A0}"/>
              </a:ext>
            </a:extLst>
          </p:cNvPr>
          <p:cNvSpPr>
            <a:spLocks noGrp="1"/>
          </p:cNvSpPr>
          <p:nvPr>
            <p:ph idx="1"/>
          </p:nvPr>
        </p:nvSpPr>
        <p:spPr>
          <a:xfrm>
            <a:off x="4314" y="977361"/>
            <a:ext cx="12183372" cy="5745941"/>
          </a:xfrm>
        </p:spPr>
        <p:txBody>
          <a:bodyPr vert="horz" lIns="91440" tIns="45720" rIns="91440" bIns="45720" rtlCol="0" anchor="t">
            <a:noAutofit/>
          </a:bodyPr>
          <a:lstStyle/>
          <a:p>
            <a:pPr>
              <a:buNone/>
            </a:pPr>
            <a:endParaRPr lang="en-US" sz="1600" dirty="0">
              <a:latin typeface="Aptos"/>
              <a:ea typeface="Open Sans"/>
              <a:cs typeface="Open Sans"/>
            </a:endParaRPr>
          </a:p>
          <a:p>
            <a:pPr>
              <a:buNone/>
            </a:pPr>
            <a:r>
              <a:rPr lang="en-US" sz="1600" dirty="0">
                <a:solidFill>
                  <a:srgbClr val="000000"/>
                </a:solidFill>
                <a:latin typeface="Open Sans"/>
                <a:ea typeface="Open Sans"/>
                <a:cs typeface="Open Sans"/>
              </a:rPr>
              <a:t>Irace, Fulvio. "Fascism." </a:t>
            </a:r>
            <a:r>
              <a:rPr lang="en-US" sz="1600" u="sng" dirty="0">
                <a:solidFill>
                  <a:srgbClr val="000000"/>
                </a:solidFill>
                <a:latin typeface="Open Sans"/>
                <a:ea typeface="Open Sans"/>
                <a:cs typeface="Open Sans"/>
              </a:rPr>
              <a:t>Grove Art Online</a:t>
            </a:r>
            <a:r>
              <a:rPr lang="en-US" sz="1600" dirty="0">
                <a:solidFill>
                  <a:srgbClr val="000000"/>
                </a:solidFill>
                <a:latin typeface="Open Sans"/>
                <a:ea typeface="Open Sans"/>
                <a:cs typeface="Open Sans"/>
              </a:rPr>
              <a:t>. 2003. Oxford University Press. Date of access 25 Nov. 2024, &lt;https://www.oxfordartonline.com/groveart/view/10.1093/gao/9781884446054.001.0001/oao-9781884446054-e-7000027618&gt;</a:t>
            </a:r>
          </a:p>
          <a:p>
            <a:pPr>
              <a:buNone/>
            </a:pPr>
            <a:r>
              <a:rPr lang="en-US" sz="1600" dirty="0">
                <a:solidFill>
                  <a:srgbClr val="2A2A2A"/>
                </a:solidFill>
                <a:latin typeface="Open Sans"/>
                <a:ea typeface="Open Sans"/>
                <a:cs typeface="Open Sans"/>
              </a:rPr>
              <a:t>Lee, Simon. "David, Jacques-Louis." </a:t>
            </a:r>
            <a:r>
              <a:rPr lang="en-US" sz="1600" u="sng" dirty="0">
                <a:solidFill>
                  <a:srgbClr val="2A2A2A"/>
                </a:solidFill>
                <a:latin typeface="Open Sans"/>
                <a:ea typeface="Open Sans"/>
                <a:cs typeface="Open Sans"/>
              </a:rPr>
              <a:t>Grove Art Online</a:t>
            </a:r>
            <a:r>
              <a:rPr lang="en-US" sz="1600" dirty="0">
                <a:solidFill>
                  <a:srgbClr val="2A2A2A"/>
                </a:solidFill>
                <a:latin typeface="Open Sans"/>
                <a:ea typeface="Open Sans"/>
                <a:cs typeface="Open Sans"/>
              </a:rPr>
              <a:t>. 2003. Oxford University Press. Date of access 25 Nov. 2024, &lt;https://www.oxfordartonline.com/groveart/view/10.1093/gao/9781884446054.001.0001/oao-9781884446054-e-7000021541&gt;</a:t>
            </a:r>
          </a:p>
          <a:p>
            <a:pPr>
              <a:buNone/>
            </a:pPr>
            <a:r>
              <a:rPr lang="en-US" sz="1600" dirty="0">
                <a:solidFill>
                  <a:srgbClr val="000000"/>
                </a:solidFill>
                <a:latin typeface="Open Sans"/>
                <a:ea typeface="+mn-lt"/>
                <a:cs typeface="+mn-lt"/>
              </a:rPr>
              <a:t>Leighten, Patricia Dee. </a:t>
            </a:r>
            <a:r>
              <a:rPr lang="en-US" sz="1600" i="1" dirty="0">
                <a:solidFill>
                  <a:srgbClr val="000000"/>
                </a:solidFill>
                <a:latin typeface="Open Sans"/>
                <a:ea typeface="+mn-lt"/>
                <a:cs typeface="+mn-lt"/>
              </a:rPr>
              <a:t>The Liberation of Painting : Modernism and Anarchism in Avant-Guerre Paris</a:t>
            </a:r>
            <a:r>
              <a:rPr lang="en-US" sz="1600" dirty="0">
                <a:solidFill>
                  <a:srgbClr val="000000"/>
                </a:solidFill>
                <a:latin typeface="Open Sans"/>
                <a:ea typeface="+mn-lt"/>
                <a:cs typeface="+mn-lt"/>
              </a:rPr>
              <a:t>. University of Chicago Press, 2013, </a:t>
            </a:r>
            <a:r>
              <a:rPr lang="en-US" sz="1600" dirty="0">
                <a:solidFill>
                  <a:srgbClr val="2A2A2A"/>
                </a:solidFill>
                <a:latin typeface="Open Sans"/>
                <a:ea typeface="Open Sans"/>
                <a:cs typeface="Segoe UI"/>
                <a:hlinkClick r:id="rId2"/>
              </a:rPr>
              <a:t>https://doi.org/10.7208/9780226002422</a:t>
            </a:r>
            <a:r>
              <a:rPr lang="en-US" sz="1600" dirty="0">
                <a:solidFill>
                  <a:srgbClr val="000000"/>
                </a:solidFill>
                <a:latin typeface="Open Sans"/>
                <a:ea typeface="+mn-lt"/>
                <a:cs typeface="+mn-lt"/>
              </a:rPr>
              <a:t>.</a:t>
            </a:r>
          </a:p>
          <a:p>
            <a:pPr>
              <a:buNone/>
            </a:pPr>
            <a:r>
              <a:rPr lang="en-US" sz="1600" dirty="0">
                <a:latin typeface="Open Sans"/>
                <a:ea typeface="Open Sans"/>
                <a:cs typeface="Open Sans"/>
              </a:rPr>
              <a:t>McQuillan, Melissa. "Picasso [Ruiz Picasso], Pablo." </a:t>
            </a:r>
            <a:r>
              <a:rPr lang="en-US" sz="1600" u="sng" dirty="0">
                <a:latin typeface="Open Sans"/>
                <a:ea typeface="Open Sans"/>
                <a:cs typeface="Open Sans"/>
              </a:rPr>
              <a:t>Grove Art Online</a:t>
            </a:r>
            <a:r>
              <a:rPr lang="en-US" sz="1600" dirty="0">
                <a:latin typeface="Open Sans"/>
                <a:ea typeface="Open Sans"/>
                <a:cs typeface="Open Sans"/>
              </a:rPr>
              <a:t>. 2003. Oxford University Press. Date of access 25 Nov. 2024, &lt;https://www.oxfordartonline.com/groveart/view/10.1093/gao/9781884446054.001.0001/oao-9781884446054-e-7000067316&gt;</a:t>
            </a:r>
          </a:p>
          <a:p>
            <a:pPr>
              <a:buNone/>
            </a:pPr>
            <a:r>
              <a:rPr lang="en-US" sz="1600" dirty="0">
                <a:solidFill>
                  <a:srgbClr val="2A2A2A"/>
                </a:solidFill>
                <a:ea typeface="+mn-lt"/>
                <a:cs typeface="+mn-lt"/>
              </a:rPr>
              <a:t>Mix, Elizabeth K. "Banksy." </a:t>
            </a:r>
            <a:r>
              <a:rPr lang="en-US" sz="1600" u="sng" dirty="0">
                <a:solidFill>
                  <a:srgbClr val="2A2A2A"/>
                </a:solidFill>
                <a:ea typeface="+mn-lt"/>
                <a:cs typeface="+mn-lt"/>
              </a:rPr>
              <a:t>Grove Art Online</a:t>
            </a:r>
            <a:r>
              <a:rPr lang="en-US" sz="1600" dirty="0">
                <a:solidFill>
                  <a:srgbClr val="2A2A2A"/>
                </a:solidFill>
                <a:ea typeface="+mn-lt"/>
                <a:cs typeface="+mn-lt"/>
              </a:rPr>
              <a:t>.  June 02, 2011. Oxford University Press. Date of access 25 Nov. 2024, &lt;https://www.oxfordartonline.com/groveart/view/10.1093/gao/9781884446054.001.0001/oao-9781884446054-e-7002093873&gt;</a:t>
            </a:r>
            <a:endParaRPr lang="en-US" sz="1600"/>
          </a:p>
          <a:p>
            <a:pPr>
              <a:buNone/>
            </a:pPr>
            <a:r>
              <a:rPr lang="en-US" sz="1600" dirty="0">
                <a:latin typeface="Open Sans"/>
                <a:ea typeface="Open Sans"/>
                <a:cs typeface="Open Sans"/>
              </a:rPr>
              <a:t>O’Connor, Francis V. "Rivera (y Barrientos Acosta y Rodríguez), Diego." </a:t>
            </a:r>
            <a:r>
              <a:rPr lang="en-US" sz="1600" u="sng" dirty="0">
                <a:latin typeface="Open Sans"/>
                <a:ea typeface="Open Sans"/>
                <a:cs typeface="Open Sans"/>
              </a:rPr>
              <a:t>Grove Art Online</a:t>
            </a:r>
            <a:r>
              <a:rPr lang="en-US" sz="1600" dirty="0">
                <a:latin typeface="Open Sans"/>
                <a:ea typeface="Open Sans"/>
                <a:cs typeface="Open Sans"/>
              </a:rPr>
              <a:t>. 2003. Oxford University Press. Date of access 25 Nov. 2024, &lt;https://www.oxfordartonline.com/groveart/view/10.1093/gao/9781884446054.001.0001/oao-9781884446054-e-7000072302&gt;</a:t>
            </a:r>
          </a:p>
          <a:p>
            <a:pPr>
              <a:buNone/>
            </a:pPr>
            <a:r>
              <a:rPr lang="en-US" sz="1600" dirty="0">
                <a:latin typeface="Open Sans"/>
                <a:ea typeface="+mn-lt"/>
                <a:cs typeface="+mn-lt"/>
              </a:rPr>
              <a:t>Staal, Jonas. </a:t>
            </a:r>
            <a:r>
              <a:rPr lang="en-US" sz="1600" i="1" dirty="0">
                <a:latin typeface="Open Sans"/>
                <a:ea typeface="+mn-lt"/>
                <a:cs typeface="+mn-lt"/>
              </a:rPr>
              <a:t>Propaganda Art in the 21st Century</a:t>
            </a:r>
            <a:r>
              <a:rPr lang="en-US" sz="1600" dirty="0">
                <a:latin typeface="Open Sans"/>
                <a:ea typeface="+mn-lt"/>
                <a:cs typeface="+mn-lt"/>
              </a:rPr>
              <a:t>, MIT Press, 2019.</a:t>
            </a:r>
            <a:r>
              <a:rPr lang="en-US" sz="1600" i="1" dirty="0">
                <a:latin typeface="Open Sans"/>
                <a:ea typeface="+mn-lt"/>
                <a:cs typeface="+mn-lt"/>
              </a:rPr>
              <a:t> ProQuest </a:t>
            </a:r>
            <a:r>
              <a:rPr lang="en-US" sz="1600" i="1" err="1">
                <a:latin typeface="Open Sans"/>
                <a:ea typeface="+mn-lt"/>
                <a:cs typeface="+mn-lt"/>
              </a:rPr>
              <a:t>Ebook</a:t>
            </a:r>
            <a:r>
              <a:rPr lang="en-US" sz="1600" i="1" dirty="0">
                <a:latin typeface="Open Sans"/>
                <a:ea typeface="+mn-lt"/>
                <a:cs typeface="+mn-lt"/>
              </a:rPr>
              <a:t> Central</a:t>
            </a:r>
            <a:r>
              <a:rPr lang="en-US" sz="1600" dirty="0">
                <a:latin typeface="Open Sans"/>
                <a:ea typeface="+mn-lt"/>
                <a:cs typeface="+mn-lt"/>
              </a:rPr>
              <a:t>, https://ebookcentral.proquest.com/lib/valdosta/detail.action?docID=5894158.</a:t>
            </a:r>
            <a:endParaRPr lang="en-US" sz="1600" dirty="0">
              <a:latin typeface="Open Sans"/>
              <a:ea typeface="Open Sans"/>
              <a:cs typeface="Open Sans"/>
            </a:endParaRPr>
          </a:p>
          <a:p>
            <a:pPr>
              <a:buNone/>
            </a:pPr>
            <a:r>
              <a:rPr lang="en-US" sz="1600" dirty="0">
                <a:latin typeface="Open Sans"/>
                <a:ea typeface="Open Sans"/>
                <a:cs typeface="Open Sans"/>
              </a:rPr>
              <a:t>Vaughan, William. "Romanticism." </a:t>
            </a:r>
            <a:r>
              <a:rPr lang="en-US" sz="1600" u="sng" dirty="0">
                <a:latin typeface="Open Sans"/>
                <a:ea typeface="Open Sans"/>
                <a:cs typeface="Open Sans"/>
              </a:rPr>
              <a:t>Grove Art Online</a:t>
            </a:r>
            <a:r>
              <a:rPr lang="en-US" sz="1600" dirty="0">
                <a:latin typeface="Open Sans"/>
                <a:ea typeface="Open Sans"/>
                <a:cs typeface="Open Sans"/>
              </a:rPr>
              <a:t>. 2003. Oxford University Press. Date of access 25 Nov. 2024, &lt;https://www.oxfordartonline.com/groveart/view/10.1093/gao/9781884446054.001.0001/oao-9781884446054-e-7000073207&gt;</a:t>
            </a:r>
          </a:p>
          <a:p>
            <a:pPr>
              <a:buNone/>
            </a:pPr>
            <a:endParaRPr lang="en-US" sz="1600" dirty="0">
              <a:latin typeface="Open Sans"/>
              <a:ea typeface="Open Sans"/>
              <a:cs typeface="Open Sans"/>
            </a:endParaRPr>
          </a:p>
        </p:txBody>
      </p:sp>
    </p:spTree>
    <p:extLst>
      <p:ext uri="{BB962C8B-B14F-4D97-AF65-F5344CB8AC3E}">
        <p14:creationId xmlns:p14="http://schemas.microsoft.com/office/powerpoint/2010/main" val="170727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2F3F90-6014-13B1-DC7B-F3710468EE8E}"/>
              </a:ext>
            </a:extLst>
          </p:cNvPr>
          <p:cNvSpPr txBox="1"/>
          <p:nvPr/>
        </p:nvSpPr>
        <p:spPr>
          <a:xfrm>
            <a:off x="-1" y="111759"/>
            <a:ext cx="12191999" cy="769441"/>
          </a:xfrm>
          <a:prstGeom prst="rect">
            <a:avLst/>
          </a:prstGeom>
          <a:noFill/>
          <a:effectLst>
            <a:outerShdw blurRad="25400" dist="38100" dir="2700000">
              <a:srgbClr val="FF0000">
                <a:alpha val="81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latin typeface="Century"/>
              </a:rPr>
              <a:t>The Theme of Resistance and Revolution</a:t>
            </a:r>
          </a:p>
        </p:txBody>
      </p:sp>
      <p:sp>
        <p:nvSpPr>
          <p:cNvPr id="10" name="TextBox 9">
            <a:extLst>
              <a:ext uri="{FF2B5EF4-FFF2-40B4-BE49-F238E27FC236}">
                <a16:creationId xmlns:a16="http://schemas.microsoft.com/office/drawing/2014/main" id="{56F93E19-F291-1DF6-4898-80258F7DEC57}"/>
              </a:ext>
            </a:extLst>
          </p:cNvPr>
          <p:cNvSpPr txBox="1"/>
          <p:nvPr/>
        </p:nvSpPr>
        <p:spPr>
          <a:xfrm>
            <a:off x="129396" y="1538377"/>
            <a:ext cx="11933207" cy="3785652"/>
          </a:xfrm>
          <a:prstGeom prst="rect">
            <a:avLst/>
          </a:prstGeom>
          <a:noFill/>
          <a:ln>
            <a:noFill/>
          </a:ln>
          <a:effectLst>
            <a:outerShdw blurRad="38100" dist="25400" dir="1440000">
              <a:srgbClr val="FF0000">
                <a:alpha val="75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entury"/>
              </a:rPr>
              <a:t>Ideology in art serves as a powerful tool for fostering resistance and revolution.</a:t>
            </a:r>
          </a:p>
          <a:p>
            <a:r>
              <a:rPr lang="en-US" sz="2400" b="1" dirty="0">
                <a:latin typeface="Century"/>
              </a:rPr>
              <a:t>Which is often shown through provocative imagery and symbolism that tend to challenge traditional structures and inspire people to think critically. The </a:t>
            </a:r>
            <a:r>
              <a:rPr lang="en-US" sz="2400" b="1" dirty="0">
                <a:latin typeface="Century"/>
                <a:ea typeface="+mn-lt"/>
                <a:cs typeface="+mn-lt"/>
              </a:rPr>
              <a:t>poststructuralist </a:t>
            </a:r>
            <a:r>
              <a:rPr lang="en-US" sz="2400" b="1" dirty="0">
                <a:latin typeface="Century"/>
              </a:rPr>
              <a:t>theory is the way of thinking that challenges the idea that truth and knowledge are fixed. This also seems to align with Claire Bishop's research which states "Such work seems to derive from a creative misreading of poststructuralist theory; rather than the interpretation of  a work of art being open to continual reassessment, the work of art itself is argued to be in perpetual  flux." (p.52 2004). This interpretive ability not only challenges norms but also empowers viewers to reconsider their circumstances.</a:t>
            </a:r>
          </a:p>
        </p:txBody>
      </p:sp>
    </p:spTree>
    <p:extLst>
      <p:ext uri="{BB962C8B-B14F-4D97-AF65-F5344CB8AC3E}">
        <p14:creationId xmlns:p14="http://schemas.microsoft.com/office/powerpoint/2010/main" val="210669355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Guernica by Pablo Picasso (article) | Khan Academy">
            <a:extLst>
              <a:ext uri="{FF2B5EF4-FFF2-40B4-BE49-F238E27FC236}">
                <a16:creationId xmlns:a16="http://schemas.microsoft.com/office/drawing/2014/main" id="{F89C782D-4094-E392-0C62-749FC4CA14E4}"/>
              </a:ext>
            </a:extLst>
          </p:cNvPr>
          <p:cNvPicPr>
            <a:picLocks noChangeAspect="1"/>
          </p:cNvPicPr>
          <p:nvPr/>
        </p:nvPicPr>
        <p:blipFill>
          <a:blip r:embed="rId3"/>
          <a:srcRect t="1847" b="857"/>
          <a:stretch/>
        </p:blipFill>
        <p:spPr>
          <a:xfrm>
            <a:off x="20" y="-905763"/>
            <a:ext cx="12192055" cy="5308320"/>
          </a:xfrm>
          <a:prstGeom prst="rect">
            <a:avLst/>
          </a:prstGeom>
          <a:ln>
            <a:noFill/>
          </a:ln>
          <a:effectLst>
            <a:outerShdw blurRad="292100" dist="139700" dir="2700000" algn="tl" rotWithShape="0">
              <a:srgbClr val="333333">
                <a:alpha val="65000"/>
              </a:srgbClr>
            </a:outerShdw>
          </a:effectLst>
        </p:spPr>
      </p:pic>
      <p:sp>
        <p:nvSpPr>
          <p:cNvPr id="20" name="Content Placeholder 7">
            <a:extLst>
              <a:ext uri="{FF2B5EF4-FFF2-40B4-BE49-F238E27FC236}">
                <a16:creationId xmlns:a16="http://schemas.microsoft.com/office/drawing/2014/main" id="{52DF74B1-9DD9-A37C-4D12-695A8744E944}"/>
              </a:ext>
            </a:extLst>
          </p:cNvPr>
          <p:cNvSpPr>
            <a:spLocks noGrp="1"/>
          </p:cNvSpPr>
          <p:nvPr>
            <p:ph idx="1"/>
          </p:nvPr>
        </p:nvSpPr>
        <p:spPr>
          <a:xfrm>
            <a:off x="4223982" y="4399831"/>
            <a:ext cx="7485413" cy="2452687"/>
          </a:xfrm>
        </p:spPr>
        <p:txBody>
          <a:bodyPr vert="horz" lIns="91440" tIns="45720" rIns="91440" bIns="45720" rtlCol="0" anchor="ctr">
            <a:normAutofit/>
          </a:bodyPr>
          <a:lstStyle/>
          <a:p>
            <a:pPr>
              <a:buFont typeface="Calibri" panose="020B0604020202020204" pitchFamily="34" charset="0"/>
              <a:buChar char="-"/>
            </a:pPr>
            <a:r>
              <a:rPr lang="en-US" sz="1800" dirty="0">
                <a:latin typeface="HGGothicE"/>
                <a:ea typeface="HGGothicE"/>
              </a:rPr>
              <a:t>Cubism (anti-war)</a:t>
            </a:r>
          </a:p>
          <a:p>
            <a:pPr>
              <a:buFont typeface="Calibri" panose="020B0604020202020204" pitchFamily="34" charset="0"/>
              <a:buChar char="-"/>
            </a:pPr>
            <a:r>
              <a:rPr lang="en-US" sz="1800" dirty="0">
                <a:latin typeface="HGGothicE"/>
                <a:ea typeface="HGGothicE"/>
              </a:rPr>
              <a:t>Pablo Picasso</a:t>
            </a:r>
          </a:p>
          <a:p>
            <a:pPr>
              <a:buFont typeface="Calibri" panose="020B0604020202020204" pitchFamily="34" charset="0"/>
              <a:buChar char="-"/>
            </a:pPr>
            <a:r>
              <a:rPr lang="en-US" sz="1800" dirty="0">
                <a:latin typeface="HGGothicE"/>
                <a:ea typeface="HGGothicE"/>
              </a:rPr>
              <a:t>Guernica</a:t>
            </a:r>
          </a:p>
          <a:p>
            <a:pPr>
              <a:buFont typeface="Calibri" panose="020B0604020202020204" pitchFamily="34" charset="0"/>
              <a:buChar char="-"/>
            </a:pPr>
            <a:r>
              <a:rPr lang="en-US" sz="1800" dirty="0">
                <a:latin typeface="HGGothicE"/>
                <a:ea typeface="HGGothicE"/>
              </a:rPr>
              <a:t>1937</a:t>
            </a:r>
          </a:p>
        </p:txBody>
      </p:sp>
    </p:spTree>
    <p:extLst>
      <p:ext uri="{BB962C8B-B14F-4D97-AF65-F5344CB8AC3E}">
        <p14:creationId xmlns:p14="http://schemas.microsoft.com/office/powerpoint/2010/main" val="153611143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ernica by Pablo Picasso (article) | Khan Academy">
            <a:extLst>
              <a:ext uri="{FF2B5EF4-FFF2-40B4-BE49-F238E27FC236}">
                <a16:creationId xmlns:a16="http://schemas.microsoft.com/office/drawing/2014/main" id="{CCC09602-FB6F-EABE-D120-668CCEBD4CAE}"/>
              </a:ext>
            </a:extLst>
          </p:cNvPr>
          <p:cNvPicPr>
            <a:picLocks noChangeAspect="1"/>
          </p:cNvPicPr>
          <p:nvPr/>
        </p:nvPicPr>
        <p:blipFill>
          <a:blip r:embed="rId3"/>
          <a:srcRect l="68921" t="490" r="660" b="322"/>
          <a:stretch/>
        </p:blipFill>
        <p:spPr>
          <a:xfrm>
            <a:off x="6584850" y="5810"/>
            <a:ext cx="4788644" cy="684964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0369615-A599-B98D-5ADB-D7E5C47B4D9D}"/>
              </a:ext>
            </a:extLst>
          </p:cNvPr>
          <p:cNvSpPr txBox="1"/>
          <p:nvPr/>
        </p:nvSpPr>
        <p:spPr>
          <a:xfrm>
            <a:off x="335352" y="1715578"/>
            <a:ext cx="496162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HGGothicE"/>
                <a:ea typeface="HGGothicE"/>
              </a:rPr>
              <a:t>Picasso's Guernica was created in 1937 in direct retaliation of the bombing of Guernica during the Spanish Civil War.</a:t>
            </a:r>
          </a:p>
          <a:p>
            <a:pPr algn="ctr"/>
            <a:endParaRPr lang="en-US" sz="2400" dirty="0">
              <a:latin typeface="HGGothicE"/>
              <a:ea typeface="HGGothicE"/>
            </a:endParaRPr>
          </a:p>
          <a:p>
            <a:pPr algn="ctr"/>
            <a:r>
              <a:rPr lang="en-US" sz="2400" dirty="0">
                <a:latin typeface="HGGothicE"/>
                <a:ea typeface="HGGothicE"/>
              </a:rPr>
              <a:t>The bombing was targeted towards civilians deliberately on Market day when it would be the busiest</a:t>
            </a:r>
          </a:p>
        </p:txBody>
      </p:sp>
    </p:spTree>
    <p:extLst>
      <p:ext uri="{BB962C8B-B14F-4D97-AF65-F5344CB8AC3E}">
        <p14:creationId xmlns:p14="http://schemas.microsoft.com/office/powerpoint/2010/main" val="3952537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uernica by Pablo Picasso (article) | Khan Academy">
            <a:extLst>
              <a:ext uri="{FF2B5EF4-FFF2-40B4-BE49-F238E27FC236}">
                <a16:creationId xmlns:a16="http://schemas.microsoft.com/office/drawing/2014/main" id="{5DAEFAE6-6F99-6AB9-E97E-E87C8EEDEE9A}"/>
              </a:ext>
            </a:extLst>
          </p:cNvPr>
          <p:cNvPicPr>
            <a:picLocks noGrp="1" noChangeAspect="1"/>
          </p:cNvPicPr>
          <p:nvPr>
            <p:ph idx="1"/>
          </p:nvPr>
        </p:nvPicPr>
        <p:blipFill>
          <a:blip r:embed="rId3"/>
          <a:srcRect l="14954" r="21949" b="1"/>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AE1DB53-ADDD-404E-3A5F-2A50FCAD1C35}"/>
              </a:ext>
            </a:extLst>
          </p:cNvPr>
          <p:cNvSpPr txBox="1"/>
          <p:nvPr/>
        </p:nvSpPr>
        <p:spPr>
          <a:xfrm>
            <a:off x="8192969" y="1557182"/>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endParaRPr lang="en-US" sz="1600"/>
          </a:p>
          <a:p>
            <a:pPr marL="57150" indent="-228600">
              <a:lnSpc>
                <a:spcPct val="90000"/>
              </a:lnSpc>
              <a:spcAft>
                <a:spcPts val="600"/>
              </a:spcAft>
              <a:buFont typeface="Arial" panose="020B0604020202020204" pitchFamily="34" charset="0"/>
              <a:buChar char="•"/>
            </a:pPr>
            <a:r>
              <a:rPr lang="en-US" sz="1600"/>
              <a:t>Fragmented figures of distorted limbs and people crying pull you int the destruction that is created</a:t>
            </a:r>
          </a:p>
          <a:p>
            <a:pPr marL="57150" indent="-228600">
              <a:lnSpc>
                <a:spcPct val="90000"/>
              </a:lnSpc>
              <a:spcAft>
                <a:spcPts val="600"/>
              </a:spcAft>
              <a:buFont typeface="Arial" panose="020B0604020202020204" pitchFamily="34" charset="0"/>
              <a:buChar char="•"/>
            </a:pPr>
            <a:endParaRPr lang="en-US" sz="1600"/>
          </a:p>
          <a:p>
            <a:pPr marL="57150" indent="-228600">
              <a:lnSpc>
                <a:spcPct val="90000"/>
              </a:lnSpc>
              <a:spcAft>
                <a:spcPts val="600"/>
              </a:spcAft>
              <a:buFont typeface="Arial" panose="020B0604020202020204" pitchFamily="34" charset="0"/>
              <a:buChar char="•"/>
            </a:pPr>
            <a:r>
              <a:rPr lang="en-US" sz="1600"/>
              <a:t>The use of  grayscale coloring gives a somber feeling which amplifies the emotions expressed</a:t>
            </a:r>
          </a:p>
          <a:p>
            <a:pPr marL="285750" indent="-228600">
              <a:lnSpc>
                <a:spcPct val="90000"/>
              </a:lnSpc>
              <a:spcAft>
                <a:spcPts val="600"/>
              </a:spcAft>
              <a:buFont typeface="Arial" panose="020B0604020202020204" pitchFamily="34" charset="0"/>
              <a:buChar char="•"/>
            </a:pPr>
            <a:endParaRPr lang="en-US" sz="1600"/>
          </a:p>
          <a:p>
            <a:pPr marL="57150" indent="-228600">
              <a:lnSpc>
                <a:spcPct val="90000"/>
              </a:lnSpc>
              <a:spcAft>
                <a:spcPts val="600"/>
              </a:spcAft>
              <a:buFont typeface="Arial" panose="020B0604020202020204" pitchFamily="34" charset="0"/>
              <a:buChar char="•"/>
            </a:pPr>
            <a:r>
              <a:rPr lang="en-US" sz="1600"/>
              <a:t>From screaming faces to dismembered bodies, these small details accentuate the raw emotion that comes from War</a:t>
            </a:r>
          </a:p>
        </p:txBody>
      </p:sp>
    </p:spTree>
    <p:extLst>
      <p:ext uri="{BB962C8B-B14F-4D97-AF65-F5344CB8AC3E}">
        <p14:creationId xmlns:p14="http://schemas.microsoft.com/office/powerpoint/2010/main" val="47213772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Man at the Crossroads - Wikipedia">
            <a:extLst>
              <a:ext uri="{FF2B5EF4-FFF2-40B4-BE49-F238E27FC236}">
                <a16:creationId xmlns:a16="http://schemas.microsoft.com/office/drawing/2014/main" id="{255761BB-9EE7-13F3-97F5-B4E1C25ED672}"/>
              </a:ext>
            </a:extLst>
          </p:cNvPr>
          <p:cNvPicPr>
            <a:picLocks noChangeAspect="1"/>
          </p:cNvPicPr>
          <p:nvPr/>
        </p:nvPicPr>
        <p:blipFill>
          <a:blip r:embed="rId3"/>
          <a:srcRect l="-28" t="1429" r="-55" b="-93"/>
          <a:stretch/>
        </p:blipFill>
        <p:spPr>
          <a:xfrm>
            <a:off x="317" y="2711"/>
            <a:ext cx="12194713" cy="5062532"/>
          </a:xfrm>
          <a:prstGeom prst="rect">
            <a:avLst/>
          </a:prstGeom>
        </p:spPr>
      </p:pic>
      <p:sp>
        <p:nvSpPr>
          <p:cNvPr id="8" name="Content Placeholder 7">
            <a:extLst>
              <a:ext uri="{FF2B5EF4-FFF2-40B4-BE49-F238E27FC236}">
                <a16:creationId xmlns:a16="http://schemas.microsoft.com/office/drawing/2014/main" id="{C3D5CBE4-E416-9270-3EA8-56E8FE9A18E5}"/>
              </a:ext>
            </a:extLst>
          </p:cNvPr>
          <p:cNvSpPr>
            <a:spLocks noGrp="1"/>
          </p:cNvSpPr>
          <p:nvPr>
            <p:ph idx="1"/>
          </p:nvPr>
        </p:nvSpPr>
        <p:spPr>
          <a:xfrm>
            <a:off x="4581317" y="5068625"/>
            <a:ext cx="3455821" cy="1793736"/>
          </a:xfrm>
        </p:spPr>
        <p:txBody>
          <a:bodyPr anchor="t">
            <a:normAutofit lnSpcReduction="10000"/>
          </a:bodyPr>
          <a:lstStyle/>
          <a:p>
            <a:pPr>
              <a:buFont typeface="Calibri" panose="020B0604020202020204" pitchFamily="34" charset="0"/>
              <a:buChar char="-"/>
            </a:pPr>
            <a:r>
              <a:rPr lang="en-US" sz="2000"/>
              <a:t>Social Realism (Economic Systems)</a:t>
            </a:r>
          </a:p>
          <a:p>
            <a:pPr>
              <a:buFont typeface="Calibri" panose="020B0604020202020204" pitchFamily="34" charset="0"/>
              <a:buChar char="-"/>
            </a:pPr>
            <a:r>
              <a:rPr lang="en-US" sz="2000"/>
              <a:t>Diego Rivera</a:t>
            </a:r>
          </a:p>
          <a:p>
            <a:pPr>
              <a:buFont typeface="Calibri" panose="020B0604020202020204" pitchFamily="34" charset="0"/>
              <a:buChar char="-"/>
            </a:pPr>
            <a:r>
              <a:rPr lang="en-US" sz="2000"/>
              <a:t>Man at the Crossroads</a:t>
            </a:r>
          </a:p>
          <a:p>
            <a:pPr>
              <a:buFont typeface="Calibri" panose="020B0604020202020204" pitchFamily="34" charset="0"/>
              <a:buChar char="-"/>
            </a:pPr>
            <a:r>
              <a:rPr lang="en-US" sz="2000"/>
              <a:t>1934</a:t>
            </a:r>
          </a:p>
          <a:p>
            <a:pPr marL="0" indent="0">
              <a:buNone/>
            </a:pPr>
            <a:endParaRPr lang="en-US" sz="2000"/>
          </a:p>
        </p:txBody>
      </p:sp>
    </p:spTree>
    <p:extLst>
      <p:ext uri="{BB962C8B-B14F-4D97-AF65-F5344CB8AC3E}">
        <p14:creationId xmlns:p14="http://schemas.microsoft.com/office/powerpoint/2010/main" val="9244168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n at the Crossroads - Wikipedia">
            <a:extLst>
              <a:ext uri="{FF2B5EF4-FFF2-40B4-BE49-F238E27FC236}">
                <a16:creationId xmlns:a16="http://schemas.microsoft.com/office/drawing/2014/main" id="{12E7B9D3-4D28-2920-DD7C-E080399BD395}"/>
              </a:ext>
            </a:extLst>
          </p:cNvPr>
          <p:cNvPicPr>
            <a:picLocks noChangeAspect="1"/>
          </p:cNvPicPr>
          <p:nvPr/>
        </p:nvPicPr>
        <p:blipFill>
          <a:blip r:embed="rId3"/>
          <a:srcRect l="61409" t="29479" r="26364" b="8540"/>
          <a:stretch/>
        </p:blipFill>
        <p:spPr>
          <a:xfrm>
            <a:off x="8886221" y="-2163"/>
            <a:ext cx="3307991" cy="6865005"/>
          </a:xfrm>
          <a:prstGeom prst="rect">
            <a:avLst/>
          </a:prstGeom>
        </p:spPr>
      </p:pic>
      <p:sp>
        <p:nvSpPr>
          <p:cNvPr id="9" name="TextBox 8">
            <a:extLst>
              <a:ext uri="{FF2B5EF4-FFF2-40B4-BE49-F238E27FC236}">
                <a16:creationId xmlns:a16="http://schemas.microsoft.com/office/drawing/2014/main" id="{8F325E7F-BA6C-F93C-95E3-E9ACE4D079AC}"/>
              </a:ext>
            </a:extLst>
          </p:cNvPr>
          <p:cNvSpPr txBox="1"/>
          <p:nvPr/>
        </p:nvSpPr>
        <p:spPr>
          <a:xfrm>
            <a:off x="4673" y="95250"/>
            <a:ext cx="496162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400" dirty="0"/>
              <a:t>Commissioned for Rockefeller Center but didn't go as planned</a:t>
            </a:r>
          </a:p>
          <a:p>
            <a:pPr marL="285750" indent="-285750">
              <a:buFont typeface="Calibri"/>
              <a:buChar char="-"/>
            </a:pPr>
            <a:endParaRPr lang="en-US" sz="2400" dirty="0"/>
          </a:p>
          <a:p>
            <a:pPr marL="285750" indent="-285750">
              <a:buFont typeface="Calibri"/>
              <a:buChar char="-"/>
            </a:pPr>
            <a:r>
              <a:rPr lang="en-US" sz="2400" dirty="0"/>
              <a:t>The piece depicted Lenin, which stirred a debate between capitalism and socialism that didn't sit well with the Rockefellers who had very capitalistic views</a:t>
            </a:r>
          </a:p>
          <a:p>
            <a:pPr marL="285750" indent="-285750">
              <a:buFont typeface="Calibri"/>
              <a:buChar char="-"/>
            </a:pPr>
            <a:endParaRPr lang="en-US" sz="2400" dirty="0"/>
          </a:p>
          <a:p>
            <a:pPr marL="285750" indent="-285750">
              <a:buFont typeface="Calibri"/>
              <a:buChar char="-"/>
            </a:pPr>
            <a:r>
              <a:rPr lang="en-US" sz="2400" dirty="0"/>
              <a:t>Rockefellers thought this was a challenge/Resistance towards capitalism, so they decided to destroy them</a:t>
            </a:r>
            <a:endParaRPr lang="en-US" dirty="0"/>
          </a:p>
        </p:txBody>
      </p:sp>
      <p:pic>
        <p:nvPicPr>
          <p:cNvPr id="2" name="Picture 1" descr="Man at the Crossroads - Wikipedia">
            <a:extLst>
              <a:ext uri="{FF2B5EF4-FFF2-40B4-BE49-F238E27FC236}">
                <a16:creationId xmlns:a16="http://schemas.microsoft.com/office/drawing/2014/main" id="{FEDF56DC-21B0-5265-D1FB-AC1416E40A7B}"/>
              </a:ext>
            </a:extLst>
          </p:cNvPr>
          <p:cNvPicPr>
            <a:picLocks noChangeAspect="1"/>
          </p:cNvPicPr>
          <p:nvPr/>
        </p:nvPicPr>
        <p:blipFill>
          <a:blip r:embed="rId3"/>
          <a:srcRect l="27715" t="26000" r="60064" b="11778"/>
          <a:stretch/>
        </p:blipFill>
        <p:spPr>
          <a:xfrm>
            <a:off x="5199123" y="2709"/>
            <a:ext cx="3306532" cy="6891776"/>
          </a:xfrm>
          <a:prstGeom prst="rect">
            <a:avLst/>
          </a:prstGeom>
        </p:spPr>
      </p:pic>
    </p:spTree>
    <p:extLst>
      <p:ext uri="{BB962C8B-B14F-4D97-AF65-F5344CB8AC3E}">
        <p14:creationId xmlns:p14="http://schemas.microsoft.com/office/powerpoint/2010/main" val="235858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at the Crossroads - Wikipedia">
            <a:extLst>
              <a:ext uri="{FF2B5EF4-FFF2-40B4-BE49-F238E27FC236}">
                <a16:creationId xmlns:a16="http://schemas.microsoft.com/office/drawing/2014/main" id="{D2D6115A-376B-F5B8-3F99-6D8F6C757D03}"/>
              </a:ext>
            </a:extLst>
          </p:cNvPr>
          <p:cNvPicPr>
            <a:picLocks noChangeAspect="1"/>
          </p:cNvPicPr>
          <p:nvPr/>
        </p:nvPicPr>
        <p:blipFill>
          <a:blip r:embed="rId3"/>
          <a:srcRect l="748" t="304" r="48508" b="-61"/>
          <a:stretch/>
        </p:blipFill>
        <p:spPr>
          <a:xfrm>
            <a:off x="6280671" y="80831"/>
            <a:ext cx="4631763" cy="3548337"/>
          </a:xfrm>
          <a:prstGeom prst="rect">
            <a:avLst/>
          </a:prstGeom>
        </p:spPr>
      </p:pic>
      <p:sp>
        <p:nvSpPr>
          <p:cNvPr id="7" name="TextBox 6">
            <a:extLst>
              <a:ext uri="{FF2B5EF4-FFF2-40B4-BE49-F238E27FC236}">
                <a16:creationId xmlns:a16="http://schemas.microsoft.com/office/drawing/2014/main" id="{4950AC07-0AA9-D63D-A59D-E4750F3DCAA5}"/>
              </a:ext>
            </a:extLst>
          </p:cNvPr>
          <p:cNvSpPr txBox="1"/>
          <p:nvPr/>
        </p:nvSpPr>
        <p:spPr>
          <a:xfrm>
            <a:off x="4673" y="426163"/>
            <a:ext cx="6264399"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The artist decided to create a Mural which allows for public access since it becomes such a big creation</a:t>
            </a:r>
          </a:p>
          <a:p>
            <a:pPr algn="ctr"/>
            <a:endParaRPr lang="en-US" sz="2400" dirty="0"/>
          </a:p>
          <a:p>
            <a:pPr algn="ctr"/>
            <a:r>
              <a:rPr lang="en-US" sz="2400" dirty="0"/>
              <a:t>Symbolism plays a central role notice Lenin surrounded by the subtle hints of communist ideals</a:t>
            </a:r>
          </a:p>
          <a:p>
            <a:pPr algn="ctr"/>
            <a:endParaRPr lang="en-US" sz="2400" dirty="0"/>
          </a:p>
          <a:p>
            <a:pPr algn="ctr"/>
            <a:r>
              <a:rPr lang="en-US" sz="2400" dirty="0"/>
              <a:t>The packed composition mirrors the complexity of these ideologies. </a:t>
            </a:r>
          </a:p>
          <a:p>
            <a:pPr algn="ctr"/>
            <a:endParaRPr lang="en-US" sz="2400" dirty="0"/>
          </a:p>
          <a:p>
            <a:pPr algn="ctr"/>
            <a:r>
              <a:rPr lang="en-US" sz="2400" dirty="0"/>
              <a:t>At the heart of it all lies the man, who represents you, the mural then asks you to not only look, but to choose between the two</a:t>
            </a:r>
          </a:p>
          <a:p>
            <a:pPr algn="ctr"/>
            <a:endParaRPr lang="en-US" sz="2400" dirty="0"/>
          </a:p>
          <a:p>
            <a:pPr algn="ctr"/>
            <a:endParaRPr lang="en-US" sz="2400" dirty="0"/>
          </a:p>
        </p:txBody>
      </p:sp>
      <p:pic>
        <p:nvPicPr>
          <p:cNvPr id="8" name="Picture 7" descr="Man at the Crossroads - Wikipedia">
            <a:extLst>
              <a:ext uri="{FF2B5EF4-FFF2-40B4-BE49-F238E27FC236}">
                <a16:creationId xmlns:a16="http://schemas.microsoft.com/office/drawing/2014/main" id="{BA1AE702-E21F-C355-A62A-65BE32D85B94}"/>
              </a:ext>
            </a:extLst>
          </p:cNvPr>
          <p:cNvPicPr>
            <a:picLocks noChangeAspect="1"/>
          </p:cNvPicPr>
          <p:nvPr/>
        </p:nvPicPr>
        <p:blipFill>
          <a:blip r:embed="rId3"/>
          <a:srcRect l="49180" t="578" b="155"/>
          <a:stretch/>
        </p:blipFill>
        <p:spPr>
          <a:xfrm>
            <a:off x="7718639" y="3436088"/>
            <a:ext cx="4478238" cy="3421340"/>
          </a:xfrm>
          <a:prstGeom prst="rect">
            <a:avLst/>
          </a:prstGeom>
        </p:spPr>
      </p:pic>
    </p:spTree>
    <p:extLst>
      <p:ext uri="{BB962C8B-B14F-4D97-AF65-F5344CB8AC3E}">
        <p14:creationId xmlns:p14="http://schemas.microsoft.com/office/powerpoint/2010/main" val="243613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3421</Words>
  <Application>Microsoft Office PowerPoint</Application>
  <PresentationFormat>Widescreen</PresentationFormat>
  <Paragraphs>162</Paragraphs>
  <Slides>20</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HGGothicE</vt:lpstr>
      <vt:lpstr>Aptos</vt:lpstr>
      <vt:lpstr>Aptos Display</vt:lpstr>
      <vt:lpstr>Arial</vt:lpstr>
      <vt:lpstr>Calibri</vt:lpstr>
      <vt:lpstr>Century</vt:lpstr>
      <vt:lpstr>Goudy Type</vt:lpstr>
      <vt:lpstr>Open Sans</vt:lpstr>
      <vt:lpstr>Segoe UI</vt:lpstr>
      <vt:lpstr>The Hand Extrablack</vt:lpstr>
      <vt:lpstr>office theme</vt:lpstr>
      <vt:lpstr>Frames of Belief</vt:lpstr>
      <vt:lpstr>What is Ideology in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 Cited</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LLovern</dc:creator>
  <cp:lastModifiedBy>Lavonna L Lovern</cp:lastModifiedBy>
  <cp:revision>1438</cp:revision>
  <dcterms:created xsi:type="dcterms:W3CDTF">2024-10-30T14:09:21Z</dcterms:created>
  <dcterms:modified xsi:type="dcterms:W3CDTF">2025-04-06T01:05:19Z</dcterms:modified>
</cp:coreProperties>
</file>