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1"/>
  </p:notesMasterIdLst>
  <p:handoutMasterIdLst>
    <p:handoutMasterId r:id="rId52"/>
  </p:handoutMasterIdLst>
  <p:sldIdLst>
    <p:sldId id="319" r:id="rId2"/>
    <p:sldId id="336" r:id="rId3"/>
    <p:sldId id="341" r:id="rId4"/>
    <p:sldId id="379" r:id="rId5"/>
    <p:sldId id="378" r:id="rId6"/>
    <p:sldId id="393" r:id="rId7"/>
    <p:sldId id="367" r:id="rId8"/>
    <p:sldId id="366" r:id="rId9"/>
    <p:sldId id="368" r:id="rId10"/>
    <p:sldId id="331" r:id="rId11"/>
    <p:sldId id="342" r:id="rId12"/>
    <p:sldId id="343" r:id="rId13"/>
    <p:sldId id="344" r:id="rId14"/>
    <p:sldId id="376" r:id="rId15"/>
    <p:sldId id="349" r:id="rId16"/>
    <p:sldId id="390" r:id="rId17"/>
    <p:sldId id="392" r:id="rId18"/>
    <p:sldId id="369" r:id="rId19"/>
    <p:sldId id="334" r:id="rId20"/>
    <p:sldId id="370" r:id="rId21"/>
    <p:sldId id="381" r:id="rId22"/>
    <p:sldId id="350" r:id="rId23"/>
    <p:sldId id="351" r:id="rId24"/>
    <p:sldId id="382" r:id="rId25"/>
    <p:sldId id="387" r:id="rId26"/>
    <p:sldId id="388" r:id="rId27"/>
    <p:sldId id="391" r:id="rId28"/>
    <p:sldId id="386" r:id="rId29"/>
    <p:sldId id="373" r:id="rId30"/>
    <p:sldId id="374" r:id="rId31"/>
    <p:sldId id="352" r:id="rId32"/>
    <p:sldId id="353" r:id="rId33"/>
    <p:sldId id="354" r:id="rId34"/>
    <p:sldId id="355" r:id="rId35"/>
    <p:sldId id="356" r:id="rId36"/>
    <p:sldId id="375" r:id="rId37"/>
    <p:sldId id="362" r:id="rId38"/>
    <p:sldId id="364" r:id="rId39"/>
    <p:sldId id="365" r:id="rId40"/>
    <p:sldId id="389" r:id="rId41"/>
    <p:sldId id="345" r:id="rId42"/>
    <p:sldId id="357" r:id="rId43"/>
    <p:sldId id="346" r:id="rId44"/>
    <p:sldId id="359" r:id="rId45"/>
    <p:sldId id="347" r:id="rId46"/>
    <p:sldId id="385" r:id="rId47"/>
    <p:sldId id="348" r:id="rId48"/>
    <p:sldId id="384" r:id="rId49"/>
    <p:sldId id="383" r:id="rId50"/>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a:srgbClr val="FFFFFF"/>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24" autoAdjust="0"/>
  </p:normalViewPr>
  <p:slideViewPr>
    <p:cSldViewPr>
      <p:cViewPr varScale="1">
        <p:scale>
          <a:sx n="65" d="100"/>
          <a:sy n="65" d="100"/>
        </p:scale>
        <p:origin x="-108" y="-4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4/5/2011</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a:p>
        </p:txBody>
      </p:sp>
    </p:spTree>
    <p:extLst>
      <p:ext uri="{BB962C8B-B14F-4D97-AF65-F5344CB8AC3E}">
        <p14:creationId xmlns:p14="http://schemas.microsoft.com/office/powerpoint/2010/main" val="2153469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4/5/2011</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a:p>
        </p:txBody>
      </p:sp>
    </p:spTree>
    <p:extLst>
      <p:ext uri="{BB962C8B-B14F-4D97-AF65-F5344CB8AC3E}">
        <p14:creationId xmlns:p14="http://schemas.microsoft.com/office/powerpoint/2010/main" val="83773998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3" name="Rectangle 12"/>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7"/>
          </p:nvPr>
        </p:nvSpPr>
        <p:spPr/>
        <p:txBody>
          <a:bodyPr/>
          <a:lstStyle>
            <a:extLst/>
          </a:lstStyle>
          <a:p>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5" name="Rectangle 14"/>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2" name="Rectangle 11"/>
          <p:cNvSpPr>
            <a:spLocks noGrp="1"/>
          </p:cNvSpPr>
          <p:nvPr>
            <p:ph type="ftr" sz="quarter" idx="27"/>
          </p:nvPr>
        </p:nvSpPr>
        <p:spPr/>
        <p:txBody>
          <a:bodyPr/>
          <a:lstStyle>
            <a:extLst/>
          </a:lstStyle>
          <a:p>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5"/>
          </p:nvPr>
        </p:nvSpPr>
        <p:spPr/>
        <p:txBody>
          <a:bodyPr/>
          <a:lstStyle>
            <a:extLst/>
          </a:lstStyle>
          <a:p>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6"/>
          </p:nvPr>
        </p:nvSpPr>
        <p:spPr/>
        <p:txBody>
          <a:bodyPr/>
          <a:lstStyle>
            <a:extLst/>
          </a:lstStyle>
          <a:p>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1"/>
          </p:nvPr>
        </p:nvSpPr>
        <p:spPr/>
        <p:txBody>
          <a:bodyPr/>
          <a:lstStyle>
            <a:extLst/>
          </a:lstStyle>
          <a:p>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1" name="Rectangle 10"/>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7" name="Rectangle 6"/>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4/5/2011</a:t>
            </a:fld>
            <a:endParaRPr lang="en-US"/>
          </a:p>
        </p:txBody>
      </p:sp>
      <p:sp>
        <p:nvSpPr>
          <p:cNvPr id="27" name="Rectangle 19"/>
          <p:cNvSpPr>
            <a:spLocks noGrp="1"/>
          </p:cNvSpPr>
          <p:nvPr>
            <p:ph type="ftr" sz="quarter" idx="11"/>
          </p:nvPr>
        </p:nvSpPr>
        <p:spPr/>
        <p:txBody>
          <a:bodyPr/>
          <a:lstStyle>
            <a:extLst/>
          </a:lstStyle>
          <a:p>
            <a:endParaRPr lang="en-US"/>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6" name="Rectangle 5"/>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0"/>
          </p:nvPr>
        </p:nvSpPr>
        <p:spPr/>
        <p:txBody>
          <a:bodyPr/>
          <a:lstStyle>
            <a:extLst/>
          </a:lstStyle>
          <a:p>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4/5/2011</a:t>
            </a:fld>
            <a:endParaRPr lang="en-US"/>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4/5/2011</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1.jpe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sz="2400" dirty="0" smtClean="0"/>
              <a:t>VSU PUBLIC Administration advisory committee annual awards luncheon</a:t>
            </a:r>
            <a:endParaRPr lang="en-US" sz="2400" dirty="0"/>
          </a:p>
        </p:txBody>
      </p:sp>
      <p:sp>
        <p:nvSpPr>
          <p:cNvPr id="17" name="Rectangle 16"/>
          <p:cNvSpPr>
            <a:spLocks noGrp="1"/>
          </p:cNvSpPr>
          <p:nvPr>
            <p:ph type="body" sz="quarter" idx="10"/>
          </p:nvPr>
        </p:nvSpPr>
        <p:spPr/>
        <p:txBody>
          <a:bodyPr/>
          <a:lstStyle/>
          <a:p>
            <a:r>
              <a:rPr lang="en-US" dirty="0" smtClean="0"/>
              <a:t>April 6, 2011</a:t>
            </a:r>
            <a:endParaRPr lang="en-US" dirty="0"/>
          </a:p>
        </p:txBody>
      </p:sp>
      <p:pic>
        <p:nvPicPr>
          <p:cNvPr id="14359" name="Picture 23" descr="http://www.valdosta.edu/~jessparks/v%20state.gif"/>
          <p:cNvPicPr>
            <a:picLocks noGrp="1" noChangeAspect="1" noChangeArrowheads="1"/>
          </p:cNvPicPr>
          <p:nvPr>
            <p:ph type="pic" sz="quarter" idx="11"/>
          </p:nvPr>
        </p:nvPicPr>
        <p:blipFill>
          <a:blip r:embed="rId5" cstate="print"/>
          <a:srcRect/>
          <a:stretch>
            <a:fillRect/>
          </a:stretch>
        </p:blipFill>
        <p:spPr bwMode="auto">
          <a:prstGeom prst="rect">
            <a:avLst/>
          </a:prstGeom>
          <a:noFill/>
        </p:spPr>
      </p:pic>
      <p:pic>
        <p:nvPicPr>
          <p:cNvPr id="3" name="danosongs.com-silvershi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5943600"/>
            <a:ext cx="609600" cy="609600"/>
          </a:xfrm>
          <a:prstGeom prst="rect">
            <a:avLst/>
          </a:prstGeom>
        </p:spPr>
      </p:pic>
    </p:spTree>
  </p:cSld>
  <p:clrMapOvr>
    <a:masterClrMapping/>
  </p:clrMapOvr>
  <p:transition advTm="57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7200" y="381000"/>
            <a:ext cx="4640305" cy="4267200"/>
          </a:xfrm>
        </p:spPr>
      </p:sp>
      <p:sp>
        <p:nvSpPr>
          <p:cNvPr id="3" name="W¥ل云玗İαЂÕØÚáÛ丫:Téxt Plàçèhòlðêr 表¥鷗字㌍_W 2"/>
          <p:cNvSpPr>
            <a:spLocks noGrp="1"/>
          </p:cNvSpPr>
          <p:nvPr>
            <p:ph type="body" sz="quarter" idx="11"/>
          </p:nvPr>
        </p:nvSpPr>
        <p:spPr>
          <a:xfrm>
            <a:off x="5410200" y="2362200"/>
            <a:ext cx="3505200" cy="3352800"/>
          </a:xfrm>
        </p:spPr>
        <p:txBody>
          <a:bodyPr/>
          <a:lstStyle>
            <a:extLst/>
          </a:lstStyle>
          <a:p>
            <a:r>
              <a:rPr lang="en-US" sz="2400" i="1" dirty="0" smtClean="0"/>
              <a:t>Laura Rogers</a:t>
            </a:r>
          </a:p>
          <a:p>
            <a:r>
              <a:rPr lang="en-US" dirty="0" smtClean="0"/>
              <a:t>VSU Student Life Office</a:t>
            </a:r>
          </a:p>
          <a:p>
            <a:endParaRPr lang="en-US" sz="2400" i="1" dirty="0" smtClean="0"/>
          </a:p>
          <a:p>
            <a:r>
              <a:rPr lang="en-US" dirty="0" smtClean="0"/>
              <a:t>“I never imagined that I would learn so many practical skills in the MPA Program. After learning and practicing things like budgeting and general management techniques, I feel much more confident about entering the workforce!”</a:t>
            </a:r>
            <a:br>
              <a:rPr lang="en-US" dirty="0" smtClean="0"/>
            </a:br>
            <a:endParaRPr lang="en-US" dirty="0"/>
          </a:p>
        </p:txBody>
      </p:sp>
      <p:pic>
        <p:nvPicPr>
          <p:cNvPr id="8193" name="Picture 1" descr="C:\Users\ME Wickersham\AppData\Local\Microsoft\Windows\Temporary Internet Files\Content.IE5\HMCKSWWH\40761_673627752883_46201769_37186815_5225000_n[1].jpg"/>
          <p:cNvPicPr>
            <a:picLocks noChangeAspect="1" noChangeArrowheads="1"/>
          </p:cNvPicPr>
          <p:nvPr/>
        </p:nvPicPr>
        <p:blipFill>
          <a:blip r:embed="rId3" cstate="print"/>
          <a:srcRect/>
          <a:stretch>
            <a:fillRect/>
          </a:stretch>
        </p:blipFill>
        <p:spPr bwMode="auto">
          <a:xfrm>
            <a:off x="457200" y="457200"/>
            <a:ext cx="4636420" cy="4191000"/>
          </a:xfrm>
          <a:prstGeom prst="rect">
            <a:avLst/>
          </a:prstGeom>
          <a:noFill/>
        </p:spPr>
      </p:pic>
    </p:spTree>
  </p:cSld>
  <p:clrMapOvr>
    <a:masterClrMapping/>
  </p:clrMapOvr>
  <p:transition advTm="11058">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743200" y="1981200"/>
            <a:ext cx="5943600" cy="4191000"/>
          </a:xfrm>
        </p:spPr>
      </p:sp>
      <p:pic>
        <p:nvPicPr>
          <p:cNvPr id="40962" name="Picture 2" descr="C:\Users\ME Wickersham\AppData\Local\Microsoft\Windows\Temporary Internet Files\Content.IE5\BE596IDS\Tomica_AtWork[1].bmp"/>
          <p:cNvPicPr>
            <a:picLocks noChangeAspect="1" noChangeArrowheads="1"/>
          </p:cNvPicPr>
          <p:nvPr/>
        </p:nvPicPr>
        <p:blipFill>
          <a:blip r:embed="rId3" cstate="print"/>
          <a:srcRect/>
          <a:stretch>
            <a:fillRect/>
          </a:stretch>
        </p:blipFill>
        <p:spPr bwMode="auto">
          <a:xfrm>
            <a:off x="2777066" y="2057400"/>
            <a:ext cx="5833533" cy="4038600"/>
          </a:xfrm>
          <a:prstGeom prst="rect">
            <a:avLst/>
          </a:prstGeom>
          <a:noFill/>
        </p:spPr>
      </p:pic>
      <p:sp>
        <p:nvSpPr>
          <p:cNvPr id="8" name="Rectangle 7"/>
          <p:cNvSpPr/>
          <p:nvPr/>
        </p:nvSpPr>
        <p:spPr>
          <a:xfrm>
            <a:off x="228600" y="533400"/>
            <a:ext cx="4572000" cy="1292662"/>
          </a:xfrm>
          <a:prstGeom prst="rect">
            <a:avLst/>
          </a:prstGeom>
        </p:spPr>
        <p:txBody>
          <a:bodyPr>
            <a:spAutoFit/>
          </a:bodyPr>
          <a:lstStyle/>
          <a:p>
            <a:r>
              <a:rPr lang="en-US" sz="2400" i="1" dirty="0" err="1" smtClean="0"/>
              <a:t>Tomica</a:t>
            </a:r>
            <a:r>
              <a:rPr lang="en-US" sz="2400" i="1" dirty="0" smtClean="0"/>
              <a:t> D. Reynolds</a:t>
            </a:r>
          </a:p>
          <a:p>
            <a:r>
              <a:rPr lang="en-US" dirty="0" smtClean="0"/>
              <a:t>Senior Secretary</a:t>
            </a:r>
          </a:p>
          <a:p>
            <a:r>
              <a:rPr lang="en-US" dirty="0" err="1" smtClean="0"/>
              <a:t>Langdale</a:t>
            </a:r>
            <a:r>
              <a:rPr lang="en-US" dirty="0" smtClean="0"/>
              <a:t> College of Business</a:t>
            </a:r>
          </a:p>
          <a:p>
            <a:endParaRPr lang="en-US" dirty="0"/>
          </a:p>
        </p:txBody>
      </p:sp>
      <p:sp>
        <p:nvSpPr>
          <p:cNvPr id="6" name="Rectangle 5"/>
          <p:cNvSpPr/>
          <p:nvPr/>
        </p:nvSpPr>
        <p:spPr>
          <a:xfrm>
            <a:off x="304800" y="1752600"/>
            <a:ext cx="2057400" cy="2031325"/>
          </a:xfrm>
          <a:prstGeom prst="rect">
            <a:avLst/>
          </a:prstGeom>
        </p:spPr>
        <p:txBody>
          <a:bodyPr wrap="square">
            <a:spAutoFit/>
          </a:bodyPr>
          <a:lstStyle/>
          <a:p>
            <a:r>
              <a:rPr lang="en-US" dirty="0" smtClean="0"/>
              <a:t>“The MPA program has given me the education to succeed in a rewarding career.”</a:t>
            </a:r>
            <a:endParaRPr lang="en-US" dirty="0"/>
          </a:p>
        </p:txBody>
      </p:sp>
    </p:spTree>
  </p:cSld>
  <p:clrMapOvr>
    <a:masterClrMapping/>
  </p:clrMapOvr>
  <p:transition advTm="8292">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276600" y="609600"/>
            <a:ext cx="5402305" cy="4267200"/>
          </a:xfrm>
        </p:spPr>
      </p:sp>
      <p:sp>
        <p:nvSpPr>
          <p:cNvPr id="3" name="W¥ل云玗İαЂÕØÚáÛ丫:Téxt Plàçèhòlðêr 表¥鷗字㌍_W 2"/>
          <p:cNvSpPr>
            <a:spLocks noGrp="1"/>
          </p:cNvSpPr>
          <p:nvPr>
            <p:ph type="body" sz="quarter" idx="11"/>
          </p:nvPr>
        </p:nvSpPr>
        <p:spPr>
          <a:xfrm>
            <a:off x="457200" y="609600"/>
            <a:ext cx="2362200" cy="5181600"/>
          </a:xfrm>
        </p:spPr>
        <p:txBody>
          <a:bodyPr/>
          <a:lstStyle>
            <a:extLst/>
          </a:lstStyle>
          <a:p>
            <a:r>
              <a:rPr lang="en-US" dirty="0" smtClean="0"/>
              <a:t>“The MPA program is a unique program that engages you in so many activities like case studies, presentations, group projects, and so on. It is absolutely impossible not to learn and not to improve your skills. I feel happy to say that I am a part of this team."</a:t>
            </a:r>
          </a:p>
        </p:txBody>
      </p:sp>
      <p:pic>
        <p:nvPicPr>
          <p:cNvPr id="41986" name="Picture 2" descr="C:\Users\ME Wickersham\AppData\Local\Microsoft\Windows\Temporary Internet Files\Content.IE5\ZM6Q1TVQ\DSCN2679[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3276600" y="609600"/>
            <a:ext cx="5334000" cy="4171950"/>
          </a:xfrm>
          <a:prstGeom prst="rect">
            <a:avLst/>
          </a:prstGeom>
          <a:noFill/>
        </p:spPr>
      </p:pic>
      <p:sp>
        <p:nvSpPr>
          <p:cNvPr id="6" name="TextBox 5"/>
          <p:cNvSpPr txBox="1"/>
          <p:nvPr/>
        </p:nvSpPr>
        <p:spPr>
          <a:xfrm>
            <a:off x="3303639" y="5181600"/>
            <a:ext cx="4572000" cy="738664"/>
          </a:xfrm>
          <a:prstGeom prst="rect">
            <a:avLst/>
          </a:prstGeom>
          <a:noFill/>
        </p:spPr>
        <p:txBody>
          <a:bodyPr wrap="square" rtlCol="0">
            <a:spAutoFit/>
          </a:bodyPr>
          <a:lstStyle/>
          <a:p>
            <a:r>
              <a:rPr lang="en-US" sz="2400" i="1" dirty="0" smtClean="0"/>
              <a:t>Ekaterina </a:t>
            </a:r>
            <a:r>
              <a:rPr lang="en-US" sz="2400" i="1" dirty="0" err="1" smtClean="0"/>
              <a:t>Golovneva</a:t>
            </a:r>
            <a:endParaRPr lang="en-US" sz="2400" i="1" dirty="0" smtClean="0"/>
          </a:p>
          <a:p>
            <a:r>
              <a:rPr lang="en-US" dirty="0" smtClean="0"/>
              <a:t>City of Valdosta Finance Department</a:t>
            </a:r>
          </a:p>
        </p:txBody>
      </p:sp>
    </p:spTree>
  </p:cSld>
  <p:clrMapOvr>
    <a:masterClrMapping/>
  </p:clrMapOvr>
  <p:transition advTm="15082">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381000" y="609600"/>
            <a:ext cx="4533625" cy="4643559"/>
          </a:xfrm>
        </p:spPr>
      </p:sp>
      <p:sp>
        <p:nvSpPr>
          <p:cNvPr id="3" name="Text Placeholder 2"/>
          <p:cNvSpPr>
            <a:spLocks noGrp="1"/>
          </p:cNvSpPr>
          <p:nvPr>
            <p:ph type="body" sz="quarter" idx="11"/>
          </p:nvPr>
        </p:nvSpPr>
        <p:spPr>
          <a:xfrm>
            <a:off x="5257800" y="1371600"/>
            <a:ext cx="3505200" cy="4343400"/>
          </a:xfrm>
        </p:spPr>
        <p:txBody>
          <a:bodyPr/>
          <a:lstStyle/>
          <a:p>
            <a:r>
              <a:rPr lang="en-US" sz="2400" i="1" dirty="0" smtClean="0"/>
              <a:t>Andrea D. Williams</a:t>
            </a:r>
          </a:p>
          <a:p>
            <a:r>
              <a:rPr lang="en-US" dirty="0" smtClean="0"/>
              <a:t>Lowndes County Habitat for Humanity Volunteer Coordinator Department</a:t>
            </a:r>
          </a:p>
          <a:p>
            <a:endParaRPr lang="en-US" dirty="0" smtClean="0"/>
          </a:p>
          <a:p>
            <a:r>
              <a:rPr lang="en-US" dirty="0" smtClean="0"/>
              <a:t>“I have benefitted tremendously from the MPA program! I have gained a wealth of knowledge on management and leadership. I am confident I now have the tools needed to excel in the workplace!"</a:t>
            </a:r>
          </a:p>
          <a:p>
            <a:endParaRPr lang="en-US" dirty="0"/>
          </a:p>
        </p:txBody>
      </p:sp>
      <p:pic>
        <p:nvPicPr>
          <p:cNvPr id="43011" name="Picture 3" descr="C:\Users\ME Wickersham\AppData\Local\Microsoft\Windows\Temporary Internet Files\Content.IE5\ZM6Q1TVQ\AndreaAtHabitat[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57201" y="685801"/>
            <a:ext cx="4419600" cy="4495799"/>
          </a:xfrm>
          <a:prstGeom prst="rect">
            <a:avLst/>
          </a:prstGeom>
          <a:noFill/>
        </p:spPr>
      </p:pic>
    </p:spTree>
  </p:cSld>
  <p:clrMapOvr>
    <a:masterClrMapping/>
  </p:clrMapOvr>
  <p:transition advTm="13143">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4800" y="2209800"/>
            <a:ext cx="2667000" cy="2133600"/>
          </a:xfrm>
        </p:spPr>
        <p:txBody>
          <a:bodyPr/>
          <a:lstStyle/>
          <a:p>
            <a:endParaRPr lang="en-US" dirty="0" smtClean="0"/>
          </a:p>
          <a:p>
            <a:r>
              <a:rPr lang="en-US" dirty="0" smtClean="0"/>
              <a:t>“The MPA program at VSU has given me the opportunity to not only grow academically but professionally as well. It has been the best decision I have made in advancing my career.”</a:t>
            </a:r>
            <a:endParaRPr lang="en-US" dirty="0"/>
          </a:p>
        </p:txBody>
      </p:sp>
      <p:sp>
        <p:nvSpPr>
          <p:cNvPr id="39944" name="AutoShape 8" descr="http://blazeview.valdosta.edu/webct/urw/lc590839417011.tp1001193286061/RelativeResourceManager/sfsid/1211250891051"/>
          <p:cNvSpPr>
            <a:spLocks noChangeAspect="1" noChangeArrowheads="1"/>
          </p:cNvSpPr>
          <p:nvPr/>
        </p:nvSpPr>
        <p:spPr bwMode="auto">
          <a:xfrm>
            <a:off x="63500" y="-136525"/>
            <a:ext cx="6324600" cy="474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8" name="AutoShape 12" descr="http://blazeview.valdosta.edu/webct/urw/lc590839417011.tp1001193286061/RelativeResourceManager/sfsid/1211250891051"/>
          <p:cNvSpPr>
            <a:spLocks noChangeAspect="1" noChangeArrowheads="1"/>
          </p:cNvSpPr>
          <p:nvPr/>
        </p:nvSpPr>
        <p:spPr bwMode="auto">
          <a:xfrm>
            <a:off x="63500" y="-136525"/>
            <a:ext cx="6324600" cy="474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50" name="AutoShape 14" descr="http://blazeview.valdosta.edu/webct/urw/lc590839417011.tp1001193286061/RelativeResourceManager/sfsid/1211250891051"/>
          <p:cNvSpPr>
            <a:spLocks noGrp="1" noChangeAspect="1" noChangeArrowheads="1"/>
          </p:cNvSpPr>
          <p:nvPr>
            <p:ph type="pic" sz="quarter" idx="10"/>
          </p:nvPr>
        </p:nvSpPr>
        <p:spPr bwMode="auto">
          <a:xfrm>
            <a:off x="3178277" y="304800"/>
            <a:ext cx="5508522" cy="411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51" name="Picture 15" descr="C:\Users\ME Wickersham\AppData\Local\Microsoft\Windows\Temporary Internet Files\Content.Outlook\RFIBGHZD\1211250891051.jpg"/>
          <p:cNvPicPr>
            <a:picLocks noChangeAspect="1" noChangeArrowheads="1"/>
          </p:cNvPicPr>
          <p:nvPr/>
        </p:nvPicPr>
        <p:blipFill>
          <a:blip r:embed="rId2" cstate="print"/>
          <a:srcRect/>
          <a:stretch>
            <a:fillRect/>
          </a:stretch>
        </p:blipFill>
        <p:spPr bwMode="auto">
          <a:xfrm>
            <a:off x="3276600" y="381000"/>
            <a:ext cx="5334000" cy="4000500"/>
          </a:xfrm>
          <a:prstGeom prst="rect">
            <a:avLst/>
          </a:prstGeom>
          <a:noFill/>
        </p:spPr>
      </p:pic>
      <p:sp>
        <p:nvSpPr>
          <p:cNvPr id="7" name="TextBox 6"/>
          <p:cNvSpPr txBox="1"/>
          <p:nvPr/>
        </p:nvSpPr>
        <p:spPr>
          <a:xfrm>
            <a:off x="3200400" y="4724400"/>
            <a:ext cx="5486400" cy="738664"/>
          </a:xfrm>
          <a:prstGeom prst="rect">
            <a:avLst/>
          </a:prstGeom>
          <a:noFill/>
        </p:spPr>
        <p:txBody>
          <a:bodyPr wrap="square" rtlCol="0">
            <a:spAutoFit/>
          </a:bodyPr>
          <a:lstStyle/>
          <a:p>
            <a:r>
              <a:rPr lang="en-US" sz="2400" i="1" dirty="0" smtClean="0"/>
              <a:t>Christie </a:t>
            </a:r>
            <a:r>
              <a:rPr lang="en-US" sz="2400" i="1" dirty="0" err="1" smtClean="0"/>
              <a:t>Couvillion</a:t>
            </a:r>
            <a:endParaRPr lang="en-US" sz="2400" i="1" dirty="0" smtClean="0"/>
          </a:p>
          <a:p>
            <a:r>
              <a:rPr lang="en-US" dirty="0" smtClean="0"/>
              <a:t>VSU Graduate School</a:t>
            </a:r>
          </a:p>
        </p:txBody>
      </p:sp>
    </p:spTree>
  </p:cSld>
  <p:clrMapOvr>
    <a:masterClrMapping/>
  </p:clrMapOvr>
  <p:transition advTm="11165">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505200" y="1828800"/>
            <a:ext cx="5410200" cy="4114800"/>
          </a:xfrm>
        </p:spPr>
      </p:sp>
      <p:sp>
        <p:nvSpPr>
          <p:cNvPr id="7" name="Text Placeholder 6"/>
          <p:cNvSpPr>
            <a:spLocks noGrp="1"/>
          </p:cNvSpPr>
          <p:nvPr>
            <p:ph type="body" sz="quarter" idx="11"/>
          </p:nvPr>
        </p:nvSpPr>
        <p:spPr>
          <a:xfrm>
            <a:off x="228600" y="1524000"/>
            <a:ext cx="3048000" cy="3733800"/>
          </a:xfrm>
        </p:spPr>
        <p:txBody>
          <a:bodyPr/>
          <a:lstStyle/>
          <a:p>
            <a:endParaRPr lang="en-US" dirty="0" smtClean="0"/>
          </a:p>
          <a:p>
            <a:r>
              <a:rPr lang="en-US" dirty="0" smtClean="0"/>
              <a:t>“This internship has given me the opportunity to be creative and to  learn through my activities. The MPA program has opened up my mind to new possibilities and taught me to ‘think outside the box.’”</a:t>
            </a:r>
            <a:endParaRPr lang="en-US" dirty="0"/>
          </a:p>
        </p:txBody>
      </p:sp>
      <p:pic>
        <p:nvPicPr>
          <p:cNvPr id="48131" name="Picture 3" descr="C:\Users\ME Wickersham\AppData\Local\Microsoft\Windows\Temporary Internet Files\Content.IE5\ZM6Q1TVQ\IMG_4013[1].jpg"/>
          <p:cNvPicPr>
            <a:picLocks noChangeAspect="1" noChangeArrowheads="1"/>
          </p:cNvPicPr>
          <p:nvPr/>
        </p:nvPicPr>
        <p:blipFill>
          <a:blip r:embed="rId2" cstate="print"/>
          <a:srcRect/>
          <a:stretch>
            <a:fillRect/>
          </a:stretch>
        </p:blipFill>
        <p:spPr bwMode="auto">
          <a:xfrm>
            <a:off x="3581400" y="1905000"/>
            <a:ext cx="5257800" cy="3950915"/>
          </a:xfrm>
          <a:prstGeom prst="rect">
            <a:avLst/>
          </a:prstGeom>
          <a:noFill/>
        </p:spPr>
      </p:pic>
      <p:sp>
        <p:nvSpPr>
          <p:cNvPr id="5" name="TextBox 4"/>
          <p:cNvSpPr txBox="1"/>
          <p:nvPr/>
        </p:nvSpPr>
        <p:spPr>
          <a:xfrm>
            <a:off x="381000" y="685800"/>
            <a:ext cx="8382000" cy="738664"/>
          </a:xfrm>
          <a:prstGeom prst="rect">
            <a:avLst/>
          </a:prstGeom>
          <a:noFill/>
        </p:spPr>
        <p:txBody>
          <a:bodyPr wrap="square" rtlCol="0">
            <a:spAutoFit/>
          </a:bodyPr>
          <a:lstStyle/>
          <a:p>
            <a:r>
              <a:rPr lang="en-US" sz="2400" i="1" dirty="0" smtClean="0"/>
              <a:t>Monique Harmon</a:t>
            </a:r>
          </a:p>
          <a:p>
            <a:r>
              <a:rPr lang="en-US" dirty="0" smtClean="0"/>
              <a:t>Housing and Residence Life – Evaluation of Training and Recruitment</a:t>
            </a:r>
          </a:p>
        </p:txBody>
      </p:sp>
    </p:spTree>
  </p:cSld>
  <p:clrMapOvr>
    <a:masterClrMapping/>
  </p:clrMapOvr>
  <p:transition advTm="11937">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6705600" cy="4963210"/>
          </a:xfrm>
        </p:spPr>
      </p:sp>
      <p:sp>
        <p:nvSpPr>
          <p:cNvPr id="3" name="Text Placeholder 2"/>
          <p:cNvSpPr>
            <a:spLocks noGrp="1"/>
          </p:cNvSpPr>
          <p:nvPr>
            <p:ph type="body" sz="quarter" idx="11"/>
          </p:nvPr>
        </p:nvSpPr>
        <p:spPr>
          <a:xfrm>
            <a:off x="838200" y="5486400"/>
            <a:ext cx="7467600" cy="381000"/>
          </a:xfrm>
        </p:spPr>
        <p:txBody>
          <a:bodyPr/>
          <a:lstStyle/>
          <a:p>
            <a:r>
              <a:rPr lang="en-US" sz="2400" i="1" dirty="0" smtClean="0"/>
              <a:t>Justin </a:t>
            </a:r>
            <a:r>
              <a:rPr lang="en-US" sz="2400" i="1" dirty="0" err="1" smtClean="0"/>
              <a:t>Kirnon</a:t>
            </a:r>
            <a:endParaRPr lang="en-US" sz="2400" i="1" dirty="0" smtClean="0"/>
          </a:p>
          <a:p>
            <a:r>
              <a:rPr lang="en-US" dirty="0" smtClean="0"/>
              <a:t>Graduate Assistant with Mrs. Gaskins, Valdosta State University Attorney</a:t>
            </a:r>
            <a:endParaRPr lang="en-US" dirty="0"/>
          </a:p>
        </p:txBody>
      </p:sp>
      <p:pic>
        <p:nvPicPr>
          <p:cNvPr id="41986" name="Picture 2" descr="C:\Users\ME Wickersham\AppData\Local\Microsoft\Windows\Temporary Internet Files\Content.IE5\HMCKSWWH\IMG00127[1].jpg"/>
          <p:cNvPicPr>
            <a:picLocks noChangeAspect="1" noChangeArrowheads="1"/>
          </p:cNvPicPr>
          <p:nvPr/>
        </p:nvPicPr>
        <p:blipFill>
          <a:blip r:embed="rId2" cstate="print">
            <a:lum contrast="10000"/>
          </a:blip>
          <a:srcRect/>
          <a:stretch>
            <a:fillRect/>
          </a:stretch>
        </p:blipFill>
        <p:spPr bwMode="auto">
          <a:xfrm>
            <a:off x="914400" y="381000"/>
            <a:ext cx="6705600" cy="4800600"/>
          </a:xfrm>
          <a:prstGeom prst="rect">
            <a:avLst/>
          </a:prstGeom>
          <a:noFill/>
        </p:spPr>
      </p:pic>
    </p:spTree>
  </p:cSld>
  <p:clrMapOvr>
    <a:masterClrMapping/>
  </p:clrMapOvr>
  <p:transition advTm="1124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62000" y="5486400"/>
            <a:ext cx="7467600" cy="381000"/>
          </a:xfrm>
        </p:spPr>
        <p:txBody>
          <a:bodyPr/>
          <a:lstStyle/>
          <a:p>
            <a:r>
              <a:rPr lang="en-US" sz="2400" i="1" dirty="0" smtClean="0"/>
              <a:t>Scott Greene</a:t>
            </a:r>
          </a:p>
          <a:p>
            <a:r>
              <a:rPr lang="en-US" dirty="0" smtClean="0"/>
              <a:t>South University</a:t>
            </a:r>
          </a:p>
          <a:p>
            <a:r>
              <a:rPr lang="en-US" dirty="0" smtClean="0"/>
              <a:t>Scott is pictured with his supervisor, Danielle Maddox.</a:t>
            </a:r>
            <a:endParaRPr lang="en-US" dirty="0"/>
          </a:p>
        </p:txBody>
      </p:sp>
      <p:sp>
        <p:nvSpPr>
          <p:cNvPr id="41990" name="AutoShape 6" descr="http://blazeview.valdosta.edu/webct/urw/lc590839437011.tp883534160041/RelativeResourceManager/sfsid/1218778753021"/>
          <p:cNvSpPr>
            <a:spLocks noChangeAspect="1" noChangeArrowheads="1"/>
          </p:cNvSpPr>
          <p:nvPr/>
        </p:nvSpPr>
        <p:spPr bwMode="auto">
          <a:xfrm>
            <a:off x="685800" y="152400"/>
            <a:ext cx="7858125" cy="5867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Placeholder 8" descr="Scott Greene.jpg"/>
          <p:cNvPicPr>
            <a:picLocks noGrp="1" noChangeAspect="1"/>
          </p:cNvPicPr>
          <p:nvPr>
            <p:ph type="pic" sz="quarter" idx="10"/>
          </p:nvPr>
        </p:nvPicPr>
        <p:blipFill>
          <a:blip r:embed="rId2" cstate="print"/>
          <a:srcRect l="206" r="206"/>
          <a:stretch>
            <a:fillRect/>
          </a:stretch>
        </p:blipFill>
        <p:spPr bwMode="auto">
          <a:xfrm>
            <a:off x="838200" y="304800"/>
            <a:ext cx="6629400" cy="4972050"/>
          </a:xfrm>
          <a:prstGeom prst="rect">
            <a:avLst/>
          </a:prstGeom>
          <a:noFill/>
        </p:spPr>
      </p:pic>
      <p:sp>
        <p:nvSpPr>
          <p:cNvPr id="41994" name="AutoShape 10" descr="http://blazeview.valdosta.edu/webct/urw/lc590839437011.tp883534160041/RelativeResourceManager/sfsid/1218778753021"/>
          <p:cNvSpPr>
            <a:spLocks noChangeAspect="1" noChangeArrowheads="1"/>
          </p:cNvSpPr>
          <p:nvPr/>
        </p:nvSpPr>
        <p:spPr bwMode="auto">
          <a:xfrm>
            <a:off x="63500" y="-136525"/>
            <a:ext cx="24688800" cy="18440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advTm="8726">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award winners</a:t>
            </a:r>
            <a:endParaRPr lang="en-US" dirty="0"/>
          </a:p>
        </p:txBody>
      </p:sp>
      <p:sp>
        <p:nvSpPr>
          <p:cNvPr id="5" name="Text Placeholder 4"/>
          <p:cNvSpPr>
            <a:spLocks noGrp="1"/>
          </p:cNvSpPr>
          <p:nvPr>
            <p:ph type="body" sz="quarter" idx="10"/>
          </p:nvPr>
        </p:nvSpPr>
        <p:spPr/>
        <p:txBody>
          <a:bodyPr/>
          <a:lstStyle/>
          <a:p>
            <a:r>
              <a:rPr lang="en-US" dirty="0" smtClean="0"/>
              <a:t>2010 - 2011</a:t>
            </a:r>
            <a:endParaRPr lang="en-US" dirty="0"/>
          </a:p>
        </p:txBody>
      </p:sp>
    </p:spTree>
  </p:cSld>
  <p:clrMapOvr>
    <a:masterClrMapping/>
  </p:clrMapOvr>
  <p:transition advTm="4469">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2057400" y="1447800"/>
            <a:ext cx="2057400" cy="2743200"/>
          </a:xfrm>
        </p:spPr>
      </p:sp>
      <p:sp>
        <p:nvSpPr>
          <p:cNvPr id="11" name="W¥ل云玗İαЂÕØÚáÛ丫:Téxt Plàçèhòlðêr 表¥鷗字㌍_W 10"/>
          <p:cNvSpPr>
            <a:spLocks noGrp="1"/>
          </p:cNvSpPr>
          <p:nvPr>
            <p:ph type="body" sz="quarter" idx="13"/>
          </p:nvPr>
        </p:nvSpPr>
        <p:spPr>
          <a:xfrm>
            <a:off x="1905000" y="5257800"/>
            <a:ext cx="4800600" cy="1143000"/>
          </a:xfrm>
        </p:spPr>
        <p:txBody>
          <a:bodyPr/>
          <a:lstStyle>
            <a:extLst/>
          </a:lstStyle>
          <a:p>
            <a:r>
              <a:rPr lang="en-US" sz="2800" dirty="0" smtClean="0"/>
              <a:t>2010 - 2011 Award Winners</a:t>
            </a:r>
            <a:endParaRPr lang="en-US" sz="2800" dirty="0"/>
          </a:p>
        </p:txBody>
      </p:sp>
      <p:sp>
        <p:nvSpPr>
          <p:cNvPr id="17" name="Picture Placeholder 16"/>
          <p:cNvSpPr>
            <a:spLocks noGrp="1"/>
          </p:cNvSpPr>
          <p:nvPr>
            <p:ph type="pic" sz="quarter" idx="10"/>
          </p:nvPr>
        </p:nvSpPr>
        <p:spPr>
          <a:xfrm>
            <a:off x="4876800" y="1447800"/>
            <a:ext cx="1752600" cy="2743200"/>
          </a:xfrm>
        </p:spPr>
      </p:sp>
      <p:pic>
        <p:nvPicPr>
          <p:cNvPr id="22" name="Picture 21" descr="Chief Frank Simons, Valdosta Police Department, Congratulates Representative Richard Royal while Dr. Loyce Turner looks on."/>
          <p:cNvPicPr/>
          <p:nvPr/>
        </p:nvPicPr>
        <p:blipFill>
          <a:blip r:embed="rId3" cstate="print"/>
          <a:srcRect l="71714" b="32400"/>
          <a:stretch>
            <a:fillRect/>
          </a:stretch>
        </p:blipFill>
        <p:spPr bwMode="auto">
          <a:xfrm>
            <a:off x="4953000" y="1524000"/>
            <a:ext cx="1600200" cy="2590800"/>
          </a:xfrm>
          <a:prstGeom prst="rect">
            <a:avLst/>
          </a:prstGeom>
          <a:noFill/>
          <a:ln w="9525">
            <a:noFill/>
            <a:miter lim="800000"/>
            <a:headEnd/>
            <a:tailEnd/>
          </a:ln>
        </p:spPr>
      </p:pic>
      <p:pic>
        <p:nvPicPr>
          <p:cNvPr id="57354" name="Picture 10" descr="http://valdostadailytimes.com/archive/x1449245139/g000258000000000000ff3ff28343727ccd387dff19cf3b1e433d110eb0.jpg"/>
          <p:cNvPicPr>
            <a:picLocks noChangeAspect="1" noChangeArrowheads="1"/>
          </p:cNvPicPr>
          <p:nvPr/>
        </p:nvPicPr>
        <p:blipFill>
          <a:blip r:embed="rId4" cstate="print"/>
          <a:srcRect/>
          <a:stretch>
            <a:fillRect/>
          </a:stretch>
        </p:blipFill>
        <p:spPr bwMode="auto">
          <a:xfrm>
            <a:off x="63500" y="-6335713"/>
            <a:ext cx="3333750" cy="3009900"/>
          </a:xfrm>
          <a:prstGeom prst="rect">
            <a:avLst/>
          </a:prstGeom>
          <a:noFill/>
        </p:spPr>
      </p:pic>
      <p:pic>
        <p:nvPicPr>
          <p:cNvPr id="57356" name="Picture 12" descr="http://valdostadailytimes.com/archive/x1449245139/g000258000000000000ff3ff28343727ccd387dff19cf3b1e433d110eb0.jpg"/>
          <p:cNvPicPr>
            <a:picLocks noChangeAspect="1" noChangeArrowheads="1"/>
          </p:cNvPicPr>
          <p:nvPr/>
        </p:nvPicPr>
        <p:blipFill>
          <a:blip r:embed="rId4" cstate="print"/>
          <a:srcRect/>
          <a:stretch>
            <a:fillRect/>
          </a:stretch>
        </p:blipFill>
        <p:spPr bwMode="auto">
          <a:xfrm>
            <a:off x="63500" y="-6335713"/>
            <a:ext cx="3333750" cy="3009900"/>
          </a:xfrm>
          <a:prstGeom prst="rect">
            <a:avLst/>
          </a:prstGeom>
          <a:noFill/>
        </p:spPr>
      </p:pic>
      <p:pic>
        <p:nvPicPr>
          <p:cNvPr id="27" name="Picture 26" descr="http://valdostadailytimes.com/archive/x1449245139/g000258000000000000ff3ff28343727ccd387dff19cf3b1e433d110eb0.jpg"/>
          <p:cNvPicPr/>
          <p:nvPr/>
        </p:nvPicPr>
        <p:blipFill>
          <a:blip r:embed="rId4" cstate="print"/>
          <a:srcRect r="54000" b="39241"/>
          <a:stretch>
            <a:fillRect/>
          </a:stretch>
        </p:blipFill>
        <p:spPr bwMode="auto">
          <a:xfrm>
            <a:off x="2209800" y="1524000"/>
            <a:ext cx="1905000" cy="2590800"/>
          </a:xfrm>
          <a:prstGeom prst="rect">
            <a:avLst/>
          </a:prstGeom>
          <a:noFill/>
          <a:ln w="9525">
            <a:noFill/>
            <a:miter lim="800000"/>
            <a:headEnd/>
            <a:tailEnd/>
          </a:ln>
        </p:spPr>
      </p:pic>
      <p:sp>
        <p:nvSpPr>
          <p:cNvPr id="30" name="TextBox 29"/>
          <p:cNvSpPr txBox="1"/>
          <p:nvPr/>
        </p:nvSpPr>
        <p:spPr>
          <a:xfrm>
            <a:off x="1981200" y="4343400"/>
            <a:ext cx="2133600" cy="369332"/>
          </a:xfrm>
          <a:prstGeom prst="rect">
            <a:avLst/>
          </a:prstGeom>
          <a:noFill/>
        </p:spPr>
        <p:txBody>
          <a:bodyPr wrap="square" rtlCol="0">
            <a:spAutoFit/>
          </a:bodyPr>
          <a:lstStyle/>
          <a:p>
            <a:r>
              <a:rPr lang="en-US" dirty="0" smtClean="0"/>
              <a:t>Hugh C. Bailey</a:t>
            </a:r>
            <a:endParaRPr lang="en-US" dirty="0"/>
          </a:p>
        </p:txBody>
      </p:sp>
      <p:sp>
        <p:nvSpPr>
          <p:cNvPr id="31" name="TextBox 30"/>
          <p:cNvSpPr txBox="1"/>
          <p:nvPr/>
        </p:nvSpPr>
        <p:spPr>
          <a:xfrm>
            <a:off x="4648200" y="4343400"/>
            <a:ext cx="1981200" cy="381000"/>
          </a:xfrm>
          <a:prstGeom prst="rect">
            <a:avLst/>
          </a:prstGeom>
          <a:noFill/>
        </p:spPr>
        <p:txBody>
          <a:bodyPr wrap="square" rtlCol="0">
            <a:spAutoFit/>
          </a:bodyPr>
          <a:lstStyle/>
          <a:p>
            <a:r>
              <a:rPr lang="en-US" dirty="0" err="1" smtClean="0"/>
              <a:t>Loyce</a:t>
            </a:r>
            <a:r>
              <a:rPr lang="en-US" dirty="0" smtClean="0"/>
              <a:t> W. Turner</a:t>
            </a:r>
            <a:endParaRPr lang="en-US" dirty="0"/>
          </a:p>
        </p:txBody>
      </p:sp>
      <p:sp>
        <p:nvSpPr>
          <p:cNvPr id="32" name="TextBox 31"/>
          <p:cNvSpPr txBox="1"/>
          <p:nvPr/>
        </p:nvSpPr>
        <p:spPr>
          <a:xfrm>
            <a:off x="1981200" y="609600"/>
            <a:ext cx="4648200" cy="646331"/>
          </a:xfrm>
          <a:prstGeom prst="rect">
            <a:avLst/>
          </a:prstGeom>
          <a:noFill/>
        </p:spPr>
        <p:txBody>
          <a:bodyPr wrap="square" rtlCol="0">
            <a:spAutoFit/>
          </a:bodyPr>
          <a:lstStyle/>
          <a:p>
            <a:pPr algn="ctr"/>
            <a:r>
              <a:rPr lang="en-US" dirty="0" smtClean="0"/>
              <a:t>Our awards carry the names of these outstanding public servants.</a:t>
            </a:r>
            <a:endParaRPr lang="en-US" dirty="0"/>
          </a:p>
        </p:txBody>
      </p:sp>
    </p:spTree>
  </p:cSld>
  <p:clrMapOvr>
    <a:masterClrMapping/>
  </p:clrMapOvr>
  <p:transition advTm="7975">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1"/>
          </p:nvPr>
        </p:nvSpPr>
        <p:spPr>
          <a:xfrm>
            <a:off x="4267200" y="5486400"/>
            <a:ext cx="4876800" cy="609600"/>
          </a:xfrm>
        </p:spPr>
        <p:txBody>
          <a:bodyPr/>
          <a:lstStyle>
            <a:extLst/>
          </a:lstStyle>
          <a:p>
            <a:r>
              <a:rPr lang="en-US" sz="2400" dirty="0" smtClean="0"/>
              <a:t>Proud history. Bright future.</a:t>
            </a:r>
            <a:endParaRPr lang="en-US" sz="2400" dirty="0"/>
          </a:p>
        </p:txBody>
      </p:sp>
      <p:pic>
        <p:nvPicPr>
          <p:cNvPr id="12291" name="Picture 3" descr="http://image40.webshots.com/40/7/84/59/292278459tngnRg_ph.jpg"/>
          <p:cNvPicPr>
            <a:picLocks noChangeAspect="1" noChangeArrowheads="1"/>
          </p:cNvPicPr>
          <p:nvPr/>
        </p:nvPicPr>
        <p:blipFill>
          <a:blip r:embed="rId3" cstate="print"/>
          <a:srcRect/>
          <a:stretch>
            <a:fillRect/>
          </a:stretch>
        </p:blipFill>
        <p:spPr bwMode="auto">
          <a:xfrm>
            <a:off x="457200" y="457200"/>
            <a:ext cx="6248400" cy="4903377"/>
          </a:xfrm>
          <a:prstGeom prst="rect">
            <a:avLst/>
          </a:prstGeom>
          <a:noFill/>
          <a:ln w="12700">
            <a:solidFill>
              <a:srgbClr val="FFFFFF"/>
            </a:solidFill>
          </a:ln>
        </p:spPr>
      </p:pic>
      <p:sp>
        <p:nvSpPr>
          <p:cNvPr id="12292" name="Rectangle 4"/>
          <p:cNvSpPr>
            <a:spLocks noChangeArrowheads="1"/>
          </p:cNvSpPr>
          <p:nvPr/>
        </p:nvSpPr>
        <p:spPr bwMode="auto">
          <a:xfrm>
            <a:off x="0" y="0"/>
            <a:ext cx="4194175" cy="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Tree>
  </p:cSld>
  <p:clrMapOvr>
    <a:masterClrMapping/>
  </p:clrMapOvr>
  <p:transition advTm="5698">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Hugh C. Bailey</a:t>
            </a:r>
            <a:br>
              <a:rPr lang="en-US" dirty="0" smtClean="0"/>
            </a:br>
            <a:r>
              <a:rPr lang="en-US" dirty="0" smtClean="0"/>
              <a:t>outstanding MPA Students</a:t>
            </a:r>
            <a:endParaRPr lang="en-US" dirty="0"/>
          </a:p>
        </p:txBody>
      </p:sp>
    </p:spTree>
  </p:cSld>
  <p:clrMapOvr>
    <a:masterClrMapping/>
  </p:clrMapOvr>
  <p:transition advTm="3884">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3200" i="1" dirty="0" err="1" smtClean="0">
                <a:solidFill>
                  <a:srgbClr val="C00000"/>
                </a:solidFill>
                <a:effectLst>
                  <a:outerShdw blurRad="38100" dist="38100" dir="2700000" algn="tl">
                    <a:srgbClr val="000000">
                      <a:alpha val="43137"/>
                    </a:srgbClr>
                  </a:outerShdw>
                </a:effectLst>
              </a:rPr>
              <a:t>Traycee</a:t>
            </a:r>
            <a:r>
              <a:rPr lang="en-US" sz="3200" i="1" dirty="0" smtClean="0">
                <a:solidFill>
                  <a:srgbClr val="C00000"/>
                </a:solidFill>
                <a:effectLst>
                  <a:outerShdw blurRad="38100" dist="38100" dir="2700000" algn="tl">
                    <a:srgbClr val="000000">
                      <a:alpha val="43137"/>
                    </a:srgbClr>
                  </a:outerShdw>
                </a:effectLst>
              </a:rPr>
              <a:t> Martin, M.P.A.</a:t>
            </a:r>
          </a:p>
          <a:p>
            <a:r>
              <a:rPr lang="en-US" sz="3200" dirty="0" smtClean="0">
                <a:solidFill>
                  <a:srgbClr val="C00000"/>
                </a:solidFill>
                <a:effectLst>
                  <a:outerShdw blurRad="38100" dist="38100" dir="2700000" algn="tl">
                    <a:srgbClr val="000000">
                      <a:alpha val="43137"/>
                    </a:srgbClr>
                  </a:outerShdw>
                </a:effectLst>
              </a:rPr>
              <a:t>Hugh C. Bailey Outstanding MPA Student</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569405"/>
      </p:ext>
    </p:extLst>
  </p:cSld>
  <p:clrMapOvr>
    <a:masterClrMapping/>
  </p:clrMapOvr>
  <p:transition advTm="422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3505200" y="1143000"/>
            <a:ext cx="5448025" cy="4114800"/>
          </a:xfrm>
        </p:spPr>
      </p:sp>
      <p:sp>
        <p:nvSpPr>
          <p:cNvPr id="3" name="Text Placeholder 2"/>
          <p:cNvSpPr>
            <a:spLocks noGrp="1"/>
          </p:cNvSpPr>
          <p:nvPr>
            <p:ph type="body" sz="quarter" idx="11"/>
          </p:nvPr>
        </p:nvSpPr>
        <p:spPr>
          <a:xfrm>
            <a:off x="4038600" y="3048000"/>
            <a:ext cx="4724400" cy="3352800"/>
          </a:xfrm>
        </p:spPr>
        <p:txBody>
          <a:bodyPr/>
          <a:lstStyle/>
          <a:p>
            <a:r>
              <a:rPr lang="en-US" sz="2400" i="1" dirty="0" err="1" smtClean="0"/>
              <a:t>Traycee</a:t>
            </a:r>
            <a:r>
              <a:rPr lang="en-US" sz="2400" i="1" dirty="0" smtClean="0"/>
              <a:t> Martin</a:t>
            </a:r>
          </a:p>
          <a:p>
            <a:r>
              <a:rPr lang="en-US" sz="2400" i="1" dirty="0" smtClean="0"/>
              <a:t>Hugh C. Bailey MPA Award </a:t>
            </a:r>
            <a:endParaRPr lang="en-US" sz="2400" i="1" dirty="0"/>
          </a:p>
        </p:txBody>
      </p:sp>
      <p:pic>
        <p:nvPicPr>
          <p:cNvPr id="39938" name="Picture 2" descr="C:\Users\ME Wickersham\AppData\Local\Microsoft\Windows\Temporary Internet Files\Content.IE5\HMCKSWWH\photo10[1].jpg"/>
          <p:cNvPicPr>
            <a:picLocks noChangeAspect="1" noChangeArrowheads="1"/>
          </p:cNvPicPr>
          <p:nvPr/>
        </p:nvPicPr>
        <p:blipFill>
          <a:blip r:embed="rId2" cstate="print"/>
          <a:srcRect/>
          <a:stretch>
            <a:fillRect/>
          </a:stretch>
        </p:blipFill>
        <p:spPr bwMode="auto">
          <a:xfrm>
            <a:off x="3505200" y="1219200"/>
            <a:ext cx="5372746" cy="4038600"/>
          </a:xfrm>
          <a:prstGeom prst="rect">
            <a:avLst/>
          </a:prstGeom>
          <a:noFill/>
        </p:spPr>
      </p:pic>
      <p:sp>
        <p:nvSpPr>
          <p:cNvPr id="5" name="Rectangle 4"/>
          <p:cNvSpPr/>
          <p:nvPr/>
        </p:nvSpPr>
        <p:spPr>
          <a:xfrm>
            <a:off x="304800" y="1219200"/>
            <a:ext cx="2743200" cy="3693319"/>
          </a:xfrm>
          <a:prstGeom prst="rect">
            <a:avLst/>
          </a:prstGeom>
        </p:spPr>
        <p:txBody>
          <a:bodyPr wrap="square">
            <a:spAutoFit/>
          </a:bodyPr>
          <a:lstStyle/>
          <a:p>
            <a:r>
              <a:rPr lang="en-US" dirty="0" smtClean="0"/>
              <a:t>“After working in public accounting for several years, I realized that the work was often monotonous and not fulfilling to me.  I was fortunate to find a job in accounting at Valdosta State University that allowed me to explore management, in addition to accounting.”</a:t>
            </a:r>
            <a:endParaRPr lang="en-US" dirty="0"/>
          </a:p>
        </p:txBody>
      </p:sp>
    </p:spTree>
  </p:cSld>
  <p:clrMapOvr>
    <a:masterClrMapping/>
  </p:clrMapOvr>
  <p:transition advTm="12185">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381000" y="233241"/>
            <a:ext cx="4495800" cy="6172200"/>
          </a:xfrm>
        </p:spPr>
      </p:sp>
      <p:sp>
        <p:nvSpPr>
          <p:cNvPr id="3" name="Text Placeholder 2"/>
          <p:cNvSpPr>
            <a:spLocks noGrp="1"/>
          </p:cNvSpPr>
          <p:nvPr>
            <p:ph type="body" sz="quarter" idx="11"/>
          </p:nvPr>
        </p:nvSpPr>
        <p:spPr/>
        <p:txBody>
          <a:bodyPr/>
          <a:lstStyle/>
          <a:p>
            <a:r>
              <a:rPr lang="en-US" sz="2400" dirty="0" err="1" smtClean="0"/>
              <a:t>Traycee</a:t>
            </a:r>
            <a:r>
              <a:rPr lang="en-US" sz="2400" dirty="0" smtClean="0"/>
              <a:t> Martin</a:t>
            </a:r>
          </a:p>
          <a:p>
            <a:r>
              <a:rPr lang="en-US" dirty="0" smtClean="0"/>
              <a:t>Hugh C. Bailey MPA Award</a:t>
            </a:r>
          </a:p>
          <a:p>
            <a:endParaRPr lang="en-US" dirty="0" smtClean="0"/>
          </a:p>
          <a:p>
            <a:r>
              <a:rPr lang="en-US" dirty="0" smtClean="0"/>
              <a:t>“Not only was the MPA program convenient, but it also has helped me understand the roots of public service, why systems and processes are in place, and the practices that are available to improve those processes in my everyday work.”</a:t>
            </a:r>
          </a:p>
        </p:txBody>
      </p:sp>
      <p:pic>
        <p:nvPicPr>
          <p:cNvPr id="40962" name="Picture 2" descr="C:\Users\ME Wickersham\AppData\Local\Microsoft\Windows\Temporary Internet Files\Content.IE5\7DWHZGS3\TrayceeMartin[1].jpg"/>
          <p:cNvPicPr>
            <a:picLocks noChangeAspect="1" noChangeArrowheads="1"/>
          </p:cNvPicPr>
          <p:nvPr/>
        </p:nvPicPr>
        <p:blipFill>
          <a:blip r:embed="rId2" cstate="print"/>
          <a:srcRect/>
          <a:stretch>
            <a:fillRect/>
          </a:stretch>
        </p:blipFill>
        <p:spPr bwMode="auto">
          <a:xfrm>
            <a:off x="457200" y="304800"/>
            <a:ext cx="4343400" cy="5963478"/>
          </a:xfrm>
          <a:prstGeom prst="rect">
            <a:avLst/>
          </a:prstGeom>
          <a:noFill/>
        </p:spPr>
      </p:pic>
    </p:spTree>
  </p:cSld>
  <p:clrMapOvr>
    <a:masterClrMapping/>
  </p:clrMapOvr>
  <p:transition advTm="10714">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3200" i="1" dirty="0" smtClean="0">
                <a:solidFill>
                  <a:srgbClr val="C00000"/>
                </a:solidFill>
                <a:effectLst>
                  <a:outerShdw blurRad="38100" dist="38100" dir="2700000" algn="tl">
                    <a:srgbClr val="000000">
                      <a:alpha val="43137"/>
                    </a:srgbClr>
                  </a:outerShdw>
                </a:effectLst>
              </a:rPr>
              <a:t>Christopher Boyd, M.P.A.</a:t>
            </a:r>
          </a:p>
          <a:p>
            <a:r>
              <a:rPr lang="en-US" sz="3200" dirty="0" smtClean="0">
                <a:solidFill>
                  <a:srgbClr val="C00000"/>
                </a:solidFill>
                <a:effectLst>
                  <a:outerShdw blurRad="38100" dist="38100" dir="2700000" algn="tl">
                    <a:srgbClr val="000000">
                      <a:alpha val="43137"/>
                    </a:srgbClr>
                  </a:outerShdw>
                </a:effectLst>
              </a:rPr>
              <a:t>Hugh C. Bailey Outstanding MPA Student</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9733412"/>
      </p:ext>
    </p:extLst>
  </p:cSld>
  <p:clrMapOvr>
    <a:masterClrMapping/>
  </p:clrMapOvr>
  <p:transition advTm="3762">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1371600" y="457200"/>
            <a:ext cx="3390625" cy="5862759"/>
          </a:xfrm>
        </p:spPr>
      </p:sp>
      <p:sp>
        <p:nvSpPr>
          <p:cNvPr id="3" name="Text Placeholder 2"/>
          <p:cNvSpPr>
            <a:spLocks noGrp="1"/>
          </p:cNvSpPr>
          <p:nvPr>
            <p:ph type="body" sz="quarter" idx="11"/>
          </p:nvPr>
        </p:nvSpPr>
        <p:spPr/>
        <p:txBody>
          <a:bodyPr/>
          <a:lstStyle/>
          <a:p>
            <a:r>
              <a:rPr lang="en-US" b="1" dirty="0" smtClean="0"/>
              <a:t>“While in the MPA program I was able to study various areas of hospital administration and present research on many pertinent issues, ranging from budgeting to policy review. Since graduating in 2010, I have begun embracing administrative roles at my current job.”</a:t>
            </a:r>
            <a:endParaRPr lang="en-US" dirty="0"/>
          </a:p>
        </p:txBody>
      </p:sp>
      <p:pic>
        <p:nvPicPr>
          <p:cNvPr id="66561" name="Picture 1" descr="C:\Users\ME Wickersham\AppData\Local\Microsoft\Windows\Temporary Internet Files\Content.IE5\ZM6Q1TVQ\100_5493%20Chris[1].JPG"/>
          <p:cNvPicPr>
            <a:picLocks noChangeAspect="1" noChangeArrowheads="1"/>
          </p:cNvPicPr>
          <p:nvPr/>
        </p:nvPicPr>
        <p:blipFill>
          <a:blip r:embed="rId2" cstate="print"/>
          <a:srcRect/>
          <a:stretch>
            <a:fillRect/>
          </a:stretch>
        </p:blipFill>
        <p:spPr bwMode="auto">
          <a:xfrm>
            <a:off x="1447801" y="533400"/>
            <a:ext cx="3276599" cy="5714999"/>
          </a:xfrm>
          <a:prstGeom prst="rect">
            <a:avLst/>
          </a:prstGeom>
          <a:noFill/>
        </p:spPr>
      </p:pic>
    </p:spTree>
  </p:cSld>
  <p:clrMapOvr>
    <a:masterClrMapping/>
  </p:clrMapOvr>
  <p:transition advTm="11741">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304800" y="228600"/>
            <a:ext cx="8450305" cy="3657600"/>
          </a:xfrm>
        </p:spPr>
      </p:sp>
      <p:sp>
        <p:nvSpPr>
          <p:cNvPr id="3" name="Text Placeholder 2"/>
          <p:cNvSpPr>
            <a:spLocks noGrp="1"/>
          </p:cNvSpPr>
          <p:nvPr>
            <p:ph type="body" sz="quarter" idx="11"/>
          </p:nvPr>
        </p:nvSpPr>
        <p:spPr>
          <a:xfrm>
            <a:off x="609600" y="2971800"/>
            <a:ext cx="7848600" cy="3352800"/>
          </a:xfrm>
        </p:spPr>
        <p:txBody>
          <a:bodyPr/>
          <a:lstStyle/>
          <a:p>
            <a:r>
              <a:rPr lang="en-US" b="1" dirty="0" smtClean="0"/>
              <a:t>“I am now a charge nurse in the emergency room where I am in charge of 25 rooms and over 30 staff each day.  I have also begun </a:t>
            </a:r>
            <a:r>
              <a:rPr lang="en-US" b="1" dirty="0" err="1" smtClean="0"/>
              <a:t>precepting</a:t>
            </a:r>
            <a:r>
              <a:rPr lang="en-US" b="1" dirty="0" smtClean="0"/>
              <a:t> new employees to the hospital.  The knowledge and experience I have gained from the MPA program has allowed me to take on these new responsibilities confidently and successfully.”</a:t>
            </a:r>
            <a:endParaRPr lang="en-US" dirty="0" smtClean="0"/>
          </a:p>
          <a:p>
            <a:endParaRPr lang="en-US" dirty="0"/>
          </a:p>
        </p:txBody>
      </p:sp>
      <p:pic>
        <p:nvPicPr>
          <p:cNvPr id="65537" name="Picture 1" descr="C:\Users\ME Wickersham\AppData\Local\Microsoft\Windows\Temporary Internet Files\Content.IE5\7DWHZGS3\100_5522%20Chris[1].JPG"/>
          <p:cNvPicPr>
            <a:picLocks noChangeAspect="1" noChangeArrowheads="1"/>
          </p:cNvPicPr>
          <p:nvPr/>
        </p:nvPicPr>
        <p:blipFill>
          <a:blip r:embed="rId2" cstate="print"/>
          <a:srcRect/>
          <a:stretch>
            <a:fillRect/>
          </a:stretch>
        </p:blipFill>
        <p:spPr bwMode="auto">
          <a:xfrm>
            <a:off x="381000" y="304800"/>
            <a:ext cx="8351942" cy="3505200"/>
          </a:xfrm>
          <a:prstGeom prst="rect">
            <a:avLst/>
          </a:prstGeom>
          <a:noFill/>
        </p:spPr>
      </p:pic>
    </p:spTree>
  </p:cSld>
  <p:clrMapOvr>
    <a:masterClrMapping/>
  </p:clrMapOvr>
  <p:transition advTm="17631">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r>
              <a:rPr lang="en-US" dirty="0" smtClean="0"/>
              <a:t>Chris Boyd working with a non-profit on a medical mission in Nicaragua.</a:t>
            </a:r>
            <a:endParaRPr lang="en-US" dirty="0"/>
          </a:p>
        </p:txBody>
      </p:sp>
      <p:pic>
        <p:nvPicPr>
          <p:cNvPr id="40962" name="Picture 2" descr="C:\Users\ME Wickersham\AppData\Local\Microsoft\Windows\Temporary Internet Files\Content.IE5\ZM6Q1TVQ\MPA%202[1].jpg"/>
          <p:cNvPicPr>
            <a:picLocks noChangeAspect="1" noChangeArrowheads="1"/>
          </p:cNvPicPr>
          <p:nvPr/>
        </p:nvPicPr>
        <p:blipFill>
          <a:blip r:embed="rId2" cstate="print"/>
          <a:srcRect/>
          <a:stretch>
            <a:fillRect/>
          </a:stretch>
        </p:blipFill>
        <p:spPr bwMode="auto">
          <a:xfrm>
            <a:off x="990600" y="381000"/>
            <a:ext cx="7315200" cy="5478272"/>
          </a:xfrm>
          <a:prstGeom prst="rect">
            <a:avLst/>
          </a:prstGeom>
          <a:noFill/>
        </p:spPr>
      </p:pic>
    </p:spTree>
  </p:cSld>
  <p:clrMapOvr>
    <a:masterClrMapping/>
  </p:clrMapOvr>
  <p:transition advTm="8985">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r>
              <a:rPr lang="en-US" b="1" dirty="0" smtClean="0"/>
              <a:t>“The Masters of Public Administration (MPA) degree from VSU has opened up a world of possibilities for me to pursue.  I am a registered nurse at Tift Regional Medical Center and my passion is in hospital administration.  The MPA degree gave me the chance to obtain the necessary skills and knowledge needed to succeed at the graduate level, as well as the confidence in my abilities to function in an administrative role.”</a:t>
            </a:r>
            <a:endParaRPr lang="en-US" dirty="0"/>
          </a:p>
        </p:txBody>
      </p:sp>
      <p:pic>
        <p:nvPicPr>
          <p:cNvPr id="39938" name="Picture 2" descr="C:\Users\ME Wickersham\AppData\Local\Microsoft\Windows\Temporary Internet Files\Content.IE5\BE596IDS\MPA%201[1].jpg"/>
          <p:cNvPicPr>
            <a:picLocks noChangeAspect="1" noChangeArrowheads="1"/>
          </p:cNvPicPr>
          <p:nvPr/>
        </p:nvPicPr>
        <p:blipFill>
          <a:blip r:embed="rId2" cstate="print"/>
          <a:srcRect/>
          <a:stretch>
            <a:fillRect/>
          </a:stretch>
        </p:blipFill>
        <p:spPr bwMode="auto">
          <a:xfrm>
            <a:off x="457200" y="304800"/>
            <a:ext cx="4572000" cy="6019800"/>
          </a:xfrm>
          <a:prstGeom prst="rect">
            <a:avLst/>
          </a:prstGeom>
          <a:noFill/>
        </p:spPr>
      </p:pic>
    </p:spTree>
  </p:cSld>
  <p:clrMapOvr>
    <a:masterClrMapping/>
  </p:clrMapOvr>
  <p:transition advTm="17111">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Hugh C. Bailey</a:t>
            </a:r>
            <a:br>
              <a:rPr lang="en-US" dirty="0" smtClean="0"/>
            </a:br>
            <a:r>
              <a:rPr lang="en-US" dirty="0" smtClean="0"/>
              <a:t>outstanding DPA Students</a:t>
            </a:r>
            <a:endParaRPr lang="en-US" dirty="0"/>
          </a:p>
        </p:txBody>
      </p:sp>
    </p:spTree>
  </p:cSld>
  <p:clrMapOvr>
    <a:masterClrMapping/>
  </p:clrMapOvr>
  <p:transition advTm="5312">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743200" y="5029200"/>
            <a:ext cx="6172200" cy="1600200"/>
          </a:xfrm>
        </p:spPr>
        <p:txBody>
          <a:bodyPr>
            <a:normAutofit/>
          </a:bodyPr>
          <a:lstStyle>
            <a:extLst/>
          </a:lstStyle>
          <a:p>
            <a:r>
              <a:rPr lang="en-US" sz="2800" i="1" dirty="0" smtClean="0"/>
              <a:t>VSU Public administration</a:t>
            </a:r>
            <a:endParaRPr lang="en-US" sz="1800" dirty="0"/>
          </a:p>
        </p:txBody>
      </p:sp>
      <p:pic>
        <p:nvPicPr>
          <p:cNvPr id="43010" name="Picture 2" descr="C:\Users\ME Wickersham\Pictures\2011 03 22\PC150001.JPG"/>
          <p:cNvPicPr>
            <a:picLocks noGrp="1" noChangeAspect="1" noChangeArrowheads="1"/>
          </p:cNvPicPr>
          <p:nvPr>
            <p:ph type="pic" sz="quarter" idx="1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l="12500" r="12500"/>
          <a:stretch>
            <a:fillRect/>
          </a:stretch>
        </p:blipFill>
        <p:spPr bwMode="auto">
          <a:xfrm>
            <a:off x="292100" y="1905000"/>
            <a:ext cx="2590800" cy="2590800"/>
          </a:xfrm>
          <a:prstGeom prst="rect">
            <a:avLst/>
          </a:prstGeom>
          <a:noFill/>
        </p:spPr>
      </p:pic>
      <p:pic>
        <p:nvPicPr>
          <p:cNvPr id="43011" name="Picture 3" descr="C:\Users\ME Wickersham\Pictures\2011 03 22\PC150002.JPG"/>
          <p:cNvPicPr>
            <a:picLocks noGrp="1" noChangeAspect="1" noChangeArrowheads="1"/>
          </p:cNvPicPr>
          <p:nvPr>
            <p:ph type="pic" sz="quarter" idx="15"/>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l="12500" r="12500"/>
          <a:stretch>
            <a:fillRect/>
          </a:stretch>
        </p:blipFill>
        <p:spPr bwMode="auto">
          <a:xfrm>
            <a:off x="6096000" y="1905000"/>
            <a:ext cx="2590800" cy="2989385"/>
          </a:xfrm>
          <a:prstGeom prst="rect">
            <a:avLst/>
          </a:prstGeom>
          <a:noFill/>
        </p:spPr>
      </p:pic>
      <p:pic>
        <p:nvPicPr>
          <p:cNvPr id="43016" name="Picture 8" descr="100322 vsu awards1.jpg"/>
          <p:cNvPicPr>
            <a:picLocks noChangeAspect="1" noChangeArrowheads="1"/>
          </p:cNvPicPr>
          <p:nvPr/>
        </p:nvPicPr>
        <p:blipFill>
          <a:blip r:embed="rId7" cstate="print"/>
          <a:srcRect/>
          <a:stretch>
            <a:fillRect/>
          </a:stretch>
        </p:blipFill>
        <p:spPr bwMode="auto">
          <a:xfrm>
            <a:off x="63500" y="-5519738"/>
            <a:ext cx="1524000" cy="1314450"/>
          </a:xfrm>
          <a:prstGeom prst="rect">
            <a:avLst/>
          </a:prstGeom>
          <a:noFill/>
        </p:spPr>
      </p:pic>
      <p:pic>
        <p:nvPicPr>
          <p:cNvPr id="43018" name="Picture 10" descr="100322 vsu awards1.jpg"/>
          <p:cNvPicPr>
            <a:picLocks noChangeAspect="1" noChangeArrowheads="1"/>
          </p:cNvPicPr>
          <p:nvPr/>
        </p:nvPicPr>
        <p:blipFill>
          <a:blip r:embed="rId7" cstate="print"/>
          <a:srcRect/>
          <a:stretch>
            <a:fillRect/>
          </a:stretch>
        </p:blipFill>
        <p:spPr bwMode="auto">
          <a:xfrm>
            <a:off x="63500" y="-5519738"/>
            <a:ext cx="1524000" cy="1314450"/>
          </a:xfrm>
          <a:prstGeom prst="rect">
            <a:avLst/>
          </a:prstGeom>
          <a:noFill/>
        </p:spPr>
      </p:pic>
      <p:pic>
        <p:nvPicPr>
          <p:cNvPr id="15364" name="Picture 4"/>
          <p:cNvPicPr>
            <a:picLocks noGrp="1" noChangeAspect="1" noChangeArrowheads="1"/>
          </p:cNvPicPr>
          <p:nvPr>
            <p:ph type="pic" sz="quarter" idx="16"/>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10000" r="10000"/>
          <a:stretch>
            <a:fillRect/>
          </a:stretch>
        </p:blipFill>
        <p:spPr bwMode="auto">
          <a:xfrm>
            <a:off x="3211068" y="762000"/>
            <a:ext cx="2427732" cy="4495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4281">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3200" i="1" dirty="0" smtClean="0">
                <a:solidFill>
                  <a:srgbClr val="C00000"/>
                </a:solidFill>
                <a:effectLst>
                  <a:outerShdw blurRad="38100" dist="38100" dir="2700000" algn="tl">
                    <a:srgbClr val="000000">
                      <a:alpha val="43137"/>
                    </a:srgbClr>
                  </a:outerShdw>
                </a:effectLst>
              </a:rPr>
              <a:t>Penelope Schmidt, D.P.A.</a:t>
            </a:r>
          </a:p>
          <a:p>
            <a:r>
              <a:rPr lang="en-US" sz="3200" dirty="0" smtClean="0">
                <a:solidFill>
                  <a:srgbClr val="C00000"/>
                </a:solidFill>
                <a:effectLst>
                  <a:outerShdw blurRad="38100" dist="38100" dir="2700000" algn="tl">
                    <a:srgbClr val="000000">
                      <a:alpha val="43137"/>
                    </a:srgbClr>
                  </a:outerShdw>
                </a:effectLst>
              </a:rPr>
              <a:t>Hugh C. Bailey Outstanding DPA Student</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2372011"/>
      </p:ext>
    </p:extLst>
  </p:cSld>
  <p:clrMapOvr>
    <a:masterClrMapping/>
  </p:clrMapOvr>
  <p:transition advTm="4721">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14400" y="304800"/>
            <a:ext cx="6858000" cy="4658410"/>
          </a:xfrm>
        </p:spPr>
      </p:sp>
      <p:sp>
        <p:nvSpPr>
          <p:cNvPr id="9" name="Text Placeholder 8"/>
          <p:cNvSpPr>
            <a:spLocks noGrp="1"/>
          </p:cNvSpPr>
          <p:nvPr>
            <p:ph type="body" sz="quarter" idx="11"/>
          </p:nvPr>
        </p:nvSpPr>
        <p:spPr>
          <a:xfrm>
            <a:off x="990600" y="5181600"/>
            <a:ext cx="7467600" cy="381000"/>
          </a:xfrm>
        </p:spPr>
        <p:txBody>
          <a:bodyPr/>
          <a:lstStyle/>
          <a:p>
            <a:r>
              <a:rPr lang="en-US" sz="2400" i="1" dirty="0" smtClean="0"/>
              <a:t>Penelope Schmidt</a:t>
            </a:r>
          </a:p>
        </p:txBody>
      </p:sp>
      <p:pic>
        <p:nvPicPr>
          <p:cNvPr id="39938" name="Picture 2" descr="C:\Users\ME Wickersham\AppData\Local\Microsoft\Windows\Temporary Internet Files\Content.IE5\HMCKSWWH\P1000236[1].JPG"/>
          <p:cNvPicPr>
            <a:picLocks noChangeAspect="1" noChangeArrowheads="1"/>
          </p:cNvPicPr>
          <p:nvPr/>
        </p:nvPicPr>
        <p:blipFill>
          <a:blip r:embed="rId2" cstate="print"/>
          <a:srcRect/>
          <a:stretch>
            <a:fillRect/>
          </a:stretch>
        </p:blipFill>
        <p:spPr bwMode="auto">
          <a:xfrm>
            <a:off x="990600" y="381000"/>
            <a:ext cx="6096000" cy="4572000"/>
          </a:xfrm>
          <a:prstGeom prst="rect">
            <a:avLst/>
          </a:prstGeom>
          <a:noFill/>
        </p:spPr>
      </p:pic>
    </p:spTree>
  </p:cSld>
  <p:clrMapOvr>
    <a:masterClrMapping/>
  </p:clrMapOvr>
  <p:transition advTm="4479">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2400" y="152400"/>
            <a:ext cx="6019800" cy="5334000"/>
          </a:xfrm>
        </p:spPr>
      </p:sp>
      <p:sp>
        <p:nvSpPr>
          <p:cNvPr id="8" name="Text Placeholder 7"/>
          <p:cNvSpPr>
            <a:spLocks noGrp="1"/>
          </p:cNvSpPr>
          <p:nvPr>
            <p:ph type="body" sz="quarter" idx="11"/>
          </p:nvPr>
        </p:nvSpPr>
        <p:spPr>
          <a:xfrm>
            <a:off x="6324600" y="1828800"/>
            <a:ext cx="2438400" cy="4419600"/>
          </a:xfrm>
        </p:spPr>
        <p:txBody>
          <a:bodyPr/>
          <a:lstStyle/>
          <a:p>
            <a:r>
              <a:rPr lang="en-US" dirty="0" smtClean="0"/>
              <a:t>“Both the MPA and DPA program at VSU helped me gain a greater understanding of intergovernmental relations, economic development, and workforce development. ” </a:t>
            </a:r>
            <a:endParaRPr lang="en-US" dirty="0"/>
          </a:p>
        </p:txBody>
      </p:sp>
      <p:pic>
        <p:nvPicPr>
          <p:cNvPr id="40963" name="Picture 3" descr="C:\Users\ME Wickersham\AppData\Local\Microsoft\Windows\Temporary Internet Files\Content.IE5\BE596IDS\P1000242[1].JPG"/>
          <p:cNvPicPr>
            <a:picLocks noChangeAspect="1" noChangeArrowheads="1"/>
          </p:cNvPicPr>
          <p:nvPr/>
        </p:nvPicPr>
        <p:blipFill>
          <a:blip r:embed="rId2" cstate="print"/>
          <a:srcRect/>
          <a:stretch>
            <a:fillRect/>
          </a:stretch>
        </p:blipFill>
        <p:spPr bwMode="auto">
          <a:xfrm>
            <a:off x="228600" y="228600"/>
            <a:ext cx="5867112" cy="5160465"/>
          </a:xfrm>
          <a:prstGeom prst="rect">
            <a:avLst/>
          </a:prstGeom>
          <a:noFill/>
        </p:spPr>
      </p:pic>
    </p:spTree>
  </p:cSld>
  <p:clrMapOvr>
    <a:masterClrMapping/>
  </p:clrMapOvr>
  <p:transition advTm="751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038600" y="228600"/>
            <a:ext cx="4868905" cy="3962400"/>
          </a:xfrm>
        </p:spPr>
      </p:sp>
      <p:sp>
        <p:nvSpPr>
          <p:cNvPr id="6" name="Text Placeholder 5"/>
          <p:cNvSpPr>
            <a:spLocks noGrp="1"/>
          </p:cNvSpPr>
          <p:nvPr>
            <p:ph type="body" sz="quarter" idx="11"/>
          </p:nvPr>
        </p:nvSpPr>
        <p:spPr>
          <a:xfrm>
            <a:off x="228600" y="3200400"/>
            <a:ext cx="3505200" cy="3352800"/>
          </a:xfrm>
        </p:spPr>
        <p:txBody>
          <a:bodyPr/>
          <a:lstStyle/>
          <a:p>
            <a:r>
              <a:rPr lang="en-US" dirty="0" smtClean="0"/>
              <a:t>“The MPA program was especially beneficial in helping me understand local issues. Building on this, the DPA program gave me the opportunity to explore and research economic development and workforce development in greater detail, which was directly related to my work at Wiregrass Tech and an invaluable experience.”</a:t>
            </a:r>
          </a:p>
          <a:p>
            <a:endParaRPr lang="en-US" dirty="0"/>
          </a:p>
        </p:txBody>
      </p:sp>
      <p:pic>
        <p:nvPicPr>
          <p:cNvPr id="41988" name="Picture 4" descr="C:\Users\ME Wickersham\AppData\Local\Microsoft\Windows\Temporary Internet Files\Content.IE5\HMCKSWWH\Devin%27s%20Wedding[1].jpg"/>
          <p:cNvPicPr>
            <a:picLocks noChangeAspect="1" noChangeArrowheads="1"/>
          </p:cNvPicPr>
          <p:nvPr/>
        </p:nvPicPr>
        <p:blipFill>
          <a:blip r:embed="rId2" cstate="print"/>
          <a:srcRect/>
          <a:stretch>
            <a:fillRect/>
          </a:stretch>
        </p:blipFill>
        <p:spPr bwMode="auto">
          <a:xfrm>
            <a:off x="4160520" y="304801"/>
            <a:ext cx="4754879" cy="3886199"/>
          </a:xfrm>
          <a:prstGeom prst="rect">
            <a:avLst/>
          </a:prstGeom>
          <a:noFill/>
        </p:spPr>
      </p:pic>
    </p:spTree>
  </p:cSld>
  <p:clrMapOvr>
    <a:masterClrMapping/>
  </p:clrMapOvr>
  <p:transition advTm="11444">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7467600" cy="5115610"/>
          </a:xfrm>
        </p:spPr>
      </p:sp>
      <p:sp>
        <p:nvSpPr>
          <p:cNvPr id="3" name="Text Placeholder 2"/>
          <p:cNvSpPr>
            <a:spLocks noGrp="1"/>
          </p:cNvSpPr>
          <p:nvPr>
            <p:ph type="body" sz="quarter" idx="11"/>
          </p:nvPr>
        </p:nvSpPr>
        <p:spPr>
          <a:xfrm>
            <a:off x="838200" y="5562600"/>
            <a:ext cx="7620000" cy="1066800"/>
          </a:xfrm>
        </p:spPr>
        <p:txBody>
          <a:bodyPr/>
          <a:lstStyle/>
          <a:p>
            <a:r>
              <a:rPr lang="en-US" dirty="0" smtClean="0"/>
              <a:t>“Through both programs, I was able to develop stronger leadership, teamwork, and communication skills which have helped me be more successful in working with others.”</a:t>
            </a:r>
            <a:br>
              <a:rPr lang="en-US" dirty="0" smtClean="0"/>
            </a:br>
            <a:r>
              <a:rPr lang="en-US" dirty="0" smtClean="0"/>
              <a:t/>
            </a:r>
            <a:br>
              <a:rPr lang="en-US" dirty="0" smtClean="0"/>
            </a:br>
            <a:endParaRPr lang="en-US" dirty="0"/>
          </a:p>
        </p:txBody>
      </p:sp>
      <p:pic>
        <p:nvPicPr>
          <p:cNvPr id="44034" name="Picture 2" descr="C:\Users\ME Wickersham\AppData\Local\Microsoft\Windows\Temporary Internet Files\Content.IE5\7DWHZGS3\CWRC%20at%202009%20Summit[2].jpg"/>
          <p:cNvPicPr>
            <a:picLocks noChangeAspect="1" noChangeArrowheads="1"/>
          </p:cNvPicPr>
          <p:nvPr/>
        </p:nvPicPr>
        <p:blipFill>
          <a:blip r:embed="rId2" cstate="print"/>
          <a:srcRect/>
          <a:stretch>
            <a:fillRect/>
          </a:stretch>
        </p:blipFill>
        <p:spPr bwMode="auto">
          <a:xfrm>
            <a:off x="990600" y="381000"/>
            <a:ext cx="7345016" cy="4953000"/>
          </a:xfrm>
          <a:prstGeom prst="rect">
            <a:avLst/>
          </a:prstGeom>
          <a:noFill/>
        </p:spPr>
      </p:pic>
    </p:spTree>
  </p:cSld>
  <p:clrMapOvr>
    <a:masterClrMapping/>
  </p:clrMapOvr>
  <p:transition advTm="10342">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7467600" cy="5115610"/>
          </a:xfrm>
        </p:spPr>
      </p:sp>
      <p:pic>
        <p:nvPicPr>
          <p:cNvPr id="43010" name="Picture 2" descr="C:\Users\ME Wickersham\AppData\Local\Microsoft\Windows\Temporary Internet Files\Content.IE5\HMCKSWWH\Berrien%20CWRC%20Chk[1].jpg"/>
          <p:cNvPicPr>
            <a:picLocks noChangeAspect="1" noChangeArrowheads="1"/>
          </p:cNvPicPr>
          <p:nvPr/>
        </p:nvPicPr>
        <p:blipFill>
          <a:blip r:embed="rId2" cstate="print"/>
          <a:srcRect/>
          <a:stretch>
            <a:fillRect/>
          </a:stretch>
        </p:blipFill>
        <p:spPr bwMode="auto">
          <a:xfrm>
            <a:off x="990600" y="382190"/>
            <a:ext cx="7315200" cy="4875610"/>
          </a:xfrm>
          <a:prstGeom prst="rect">
            <a:avLst/>
          </a:prstGeom>
          <a:noFill/>
        </p:spPr>
      </p:pic>
      <p:sp>
        <p:nvSpPr>
          <p:cNvPr id="5" name="Rectangle 4"/>
          <p:cNvSpPr/>
          <p:nvPr/>
        </p:nvSpPr>
        <p:spPr>
          <a:xfrm>
            <a:off x="838200" y="5562600"/>
            <a:ext cx="7620000" cy="646331"/>
          </a:xfrm>
          <a:prstGeom prst="rect">
            <a:avLst/>
          </a:prstGeom>
        </p:spPr>
        <p:txBody>
          <a:bodyPr wrap="square">
            <a:spAutoFit/>
          </a:bodyPr>
          <a:lstStyle/>
          <a:p>
            <a:r>
              <a:rPr lang="en-US" dirty="0" smtClean="0"/>
              <a:t/>
            </a:r>
            <a:br>
              <a:rPr lang="en-US" dirty="0" smtClean="0"/>
            </a:br>
            <a:endParaRPr lang="en-US" dirty="0"/>
          </a:p>
        </p:txBody>
      </p:sp>
    </p:spTree>
  </p:cSld>
  <p:clrMapOvr>
    <a:masterClrMapping/>
  </p:clrMapOvr>
  <p:transition advTm="9257">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r>
              <a:rPr lang="en-US" sz="3200" i="1" dirty="0" smtClean="0">
                <a:solidFill>
                  <a:srgbClr val="C00000"/>
                </a:solidFill>
                <a:effectLst>
                  <a:outerShdw blurRad="38100" dist="38100" dir="2700000" algn="tl">
                    <a:srgbClr val="000000">
                      <a:alpha val="43137"/>
                    </a:srgbClr>
                  </a:outerShdw>
                </a:effectLst>
              </a:rPr>
              <a:t>Sarah </a:t>
            </a:r>
            <a:r>
              <a:rPr lang="en-US" sz="3200" i="1" dirty="0" err="1" smtClean="0">
                <a:solidFill>
                  <a:srgbClr val="C00000"/>
                </a:solidFill>
                <a:effectLst>
                  <a:outerShdw blurRad="38100" dist="38100" dir="2700000" algn="tl">
                    <a:srgbClr val="000000">
                      <a:alpha val="43137"/>
                    </a:srgbClr>
                  </a:outerShdw>
                </a:effectLst>
              </a:rPr>
              <a:t>Kuck</a:t>
            </a:r>
            <a:r>
              <a:rPr lang="en-US" sz="3200" i="1" dirty="0" smtClean="0">
                <a:solidFill>
                  <a:srgbClr val="C00000"/>
                </a:solidFill>
                <a:effectLst>
                  <a:outerShdw blurRad="38100" dist="38100" dir="2700000" algn="tl">
                    <a:srgbClr val="000000">
                      <a:alpha val="43137"/>
                    </a:srgbClr>
                  </a:outerShdw>
                </a:effectLst>
              </a:rPr>
              <a:t>, D.P.A.</a:t>
            </a:r>
          </a:p>
          <a:p>
            <a:r>
              <a:rPr lang="en-US" sz="3200" dirty="0" smtClean="0">
                <a:solidFill>
                  <a:srgbClr val="C00000"/>
                </a:solidFill>
                <a:effectLst>
                  <a:outerShdw blurRad="38100" dist="38100" dir="2700000" algn="tl">
                    <a:srgbClr val="000000">
                      <a:alpha val="43137"/>
                    </a:srgbClr>
                  </a:outerShdw>
                </a:effectLst>
              </a:rPr>
              <a:t>Hugh C. Bailey Outstanding DPA Student</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7012942"/>
      </p:ext>
    </p:extLst>
  </p:cSld>
  <p:clrMapOvr>
    <a:masterClrMapping/>
  </p:clrMapOvr>
  <p:transition advTm="5302">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type="pic" sz="quarter" idx="1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562" r="5562"/>
          <a:stretch>
            <a:fillRect/>
          </a:stretch>
        </p:blipFill>
        <p:spPr bwMode="auto">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type="pic" sz="quarter" idx="12"/>
          </p:nvPr>
        </p:nvPicPr>
        <p:blipFill>
          <a:blip r:embed="rId4" cstate="print">
            <a:extLst>
              <a:ext uri="{28A0092B-C50C-407E-A947-70E740481C1C}">
                <a14:useLocalDpi xmlns:a14="http://schemas.microsoft.com/office/drawing/2010/main" val="0"/>
              </a:ext>
            </a:extLst>
          </a:blip>
          <a:srcRect l="25025" r="25025"/>
          <a:stretch>
            <a:fillRect/>
          </a:stretch>
        </p:blipFill>
        <p:spPr bwMode="auto">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410200" y="3505200"/>
            <a:ext cx="2971800" cy="2862322"/>
          </a:xfrm>
          <a:prstGeom prst="rect">
            <a:avLst/>
          </a:prstGeom>
          <a:noFill/>
        </p:spPr>
        <p:txBody>
          <a:bodyPr wrap="square" rtlCol="0">
            <a:spAutoFit/>
          </a:bodyPr>
          <a:lstStyle/>
          <a:p>
            <a:r>
              <a:rPr lang="en-US" dirty="0" smtClean="0"/>
              <a:t>“A Doctorate in Public Administration has had a profound impact on my life professionally. The degree has encouraged critical thinking and the ability to make pragmatic applications and analyses of real political issues and policies.”</a:t>
            </a:r>
            <a:endParaRPr lang="en-US" dirty="0"/>
          </a:p>
        </p:txBody>
      </p:sp>
    </p:spTree>
  </p:cSld>
  <p:clrMapOvr>
    <a:masterClrMapping/>
  </p:clrMapOvr>
  <p:transition advTm="13941">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90600" y="304800"/>
            <a:ext cx="7010400" cy="5115610"/>
          </a:xfrm>
        </p:spPr>
      </p:sp>
      <p:sp>
        <p:nvSpPr>
          <p:cNvPr id="3" name="Text Placeholder 2"/>
          <p:cNvSpPr>
            <a:spLocks noGrp="1"/>
          </p:cNvSpPr>
          <p:nvPr>
            <p:ph type="body" sz="quarter" idx="11"/>
          </p:nvPr>
        </p:nvSpPr>
        <p:spPr>
          <a:xfrm>
            <a:off x="914400" y="5562600"/>
            <a:ext cx="7467600" cy="381000"/>
          </a:xfrm>
        </p:spPr>
        <p:txBody>
          <a:bodyPr/>
          <a:lstStyle/>
          <a:p>
            <a:r>
              <a:rPr lang="en-US" dirty="0" smtClean="0"/>
              <a:t>“As a professor at </a:t>
            </a:r>
            <a:r>
              <a:rPr lang="en-US" dirty="0" err="1" smtClean="0"/>
              <a:t>Darton</a:t>
            </a:r>
            <a:r>
              <a:rPr lang="en-US" dirty="0" smtClean="0"/>
              <a:t> College, I prefer student centered teaching that encourages classroom discussion and the promotion of students as an imperative part of the learning process.”</a:t>
            </a:r>
            <a:endParaRPr lang="en-US" dirty="0"/>
          </a:p>
        </p:txBody>
      </p:sp>
      <p:pic>
        <p:nvPicPr>
          <p:cNvPr id="40962" name="Picture 2" descr="C:\Users\ME Wickersham\AppData\Local\Microsoft\Windows\Temporary Internet Files\Content.IE5\ZM6Q1TVQ\IMG_2566[1].JPG"/>
          <p:cNvPicPr>
            <a:picLocks noChangeAspect="1" noChangeArrowheads="1"/>
          </p:cNvPicPr>
          <p:nvPr/>
        </p:nvPicPr>
        <p:blipFill>
          <a:blip r:embed="rId2" cstate="print"/>
          <a:srcRect/>
          <a:stretch>
            <a:fillRect/>
          </a:stretch>
        </p:blipFill>
        <p:spPr bwMode="auto">
          <a:xfrm>
            <a:off x="990600" y="381000"/>
            <a:ext cx="6705600" cy="5029200"/>
          </a:xfrm>
          <a:prstGeom prst="rect">
            <a:avLst/>
          </a:prstGeom>
          <a:noFill/>
        </p:spPr>
      </p:pic>
    </p:spTree>
  </p:cSld>
  <p:clrMapOvr>
    <a:masterClrMapping/>
  </p:clrMapOvr>
  <p:transition advTm="1235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257800" y="2895600"/>
            <a:ext cx="3505200" cy="3352800"/>
          </a:xfrm>
        </p:spPr>
        <p:txBody>
          <a:bodyPr/>
          <a:lstStyle/>
          <a:p>
            <a:r>
              <a:rPr lang="en-US" dirty="0" smtClean="0"/>
              <a:t>“Very often, the knowledge and frameworks that I acquired through the Doctorate in Public Administration have furthered my ability to explore policy decisions daily with my students.”</a:t>
            </a:r>
            <a:endParaRPr lang="en-US" dirty="0"/>
          </a:p>
        </p:txBody>
      </p:sp>
      <p:pic>
        <p:nvPicPr>
          <p:cNvPr id="4" name="Picture Placeholder 3" descr="C:\Users\ME Wickersham\AppData\Local\Microsoft\Windows\Temporary Internet Files\Content.IE5\HMCKSWWH\IMG_2568[1].JPG"/>
          <p:cNvPicPr>
            <a:picLocks noGrp="1" noChangeAspect="1" noChangeArrowheads="1"/>
          </p:cNvPicPr>
          <p:nvPr>
            <p:ph type="pic" sz="quarter" idx="10"/>
          </p:nvPr>
        </p:nvPicPr>
        <p:blipFill>
          <a:blip r:embed="rId2" cstate="print"/>
          <a:srcRect l="12720" r="12720"/>
          <a:stretch>
            <a:fillRect/>
          </a:stretch>
        </p:blipFill>
        <p:spPr bwMode="auto">
          <a:prstGeom prst="rect">
            <a:avLst/>
          </a:prstGeom>
          <a:noFill/>
        </p:spPr>
      </p:pic>
    </p:spTree>
  </p:cSld>
  <p:clrMapOvr>
    <a:masterClrMapping/>
  </p:clrMapOvr>
  <p:transition advTm="9813">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4216" b="14216"/>
          <a:stretch>
            <a:fillRect/>
          </a:stretch>
        </p:blipFill>
        <p:spPr bwMode="auto">
          <a:xfrm>
            <a:off x="381000" y="314353"/>
            <a:ext cx="3574305" cy="357430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19600" y="457200"/>
            <a:ext cx="4165600" cy="3124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86400" y="4343400"/>
            <a:ext cx="3263900" cy="1384995"/>
          </a:xfrm>
          <a:prstGeom prst="rect">
            <a:avLst/>
          </a:prstGeom>
          <a:noFill/>
        </p:spPr>
        <p:txBody>
          <a:bodyPr wrap="square" rtlCol="0">
            <a:spAutoFit/>
          </a:bodyPr>
          <a:lstStyle/>
          <a:p>
            <a:r>
              <a:rPr lang="en-US" sz="2800" dirty="0" smtClean="0"/>
              <a:t>Where people make the difference.</a:t>
            </a:r>
            <a:endParaRPr lang="en-US" sz="2800" dirty="0"/>
          </a:p>
        </p:txBody>
      </p:sp>
      <p:pic>
        <p:nvPicPr>
          <p:cNvPr id="10" name="Picture 4"/>
          <p:cNvPicPr>
            <a:picLocks noGrp="1" noChangeAspect="1" noChangeArrowheads="1"/>
          </p:cNvPicPr>
          <p:nvPr>
            <p:ph type="pic" sz="quarter" idx="18"/>
          </p:nvPr>
        </p:nvPicPr>
        <p:blipFill>
          <a:blip r:embed="rId5" cstate="print">
            <a:extLst>
              <a:ext uri="{28A0092B-C50C-407E-A947-70E740481C1C}">
                <a14:useLocalDpi xmlns:a14="http://schemas.microsoft.com/office/drawing/2010/main" val="0"/>
              </a:ext>
            </a:extLst>
          </a:blip>
          <a:srcRect t="3906" b="3906"/>
          <a:stretch>
            <a:fillRect/>
          </a:stretch>
        </p:blipFill>
        <p:spPr bwMode="auto">
          <a:xfrm>
            <a:off x="2438400" y="3429000"/>
            <a:ext cx="2293749" cy="2819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383559"/>
      </p:ext>
    </p:extLst>
  </p:cSld>
  <p:clrMapOvr>
    <a:masterClrMapping/>
  </p:clrMapOvr>
  <p:transition advTm="6074">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fontScale="92500"/>
          </a:bodyPr>
          <a:lstStyle/>
          <a:p>
            <a:r>
              <a:rPr lang="en-US" sz="3200" i="1" dirty="0" smtClean="0">
                <a:solidFill>
                  <a:srgbClr val="C00000"/>
                </a:solidFill>
                <a:effectLst>
                  <a:outerShdw blurRad="38100" dist="38100" dir="2700000" algn="tl">
                    <a:srgbClr val="000000">
                      <a:alpha val="43137"/>
                    </a:srgbClr>
                  </a:outerShdw>
                </a:effectLst>
              </a:rPr>
              <a:t>Ray </a:t>
            </a:r>
            <a:r>
              <a:rPr lang="en-US" sz="3200" i="1" dirty="0" err="1" smtClean="0">
                <a:solidFill>
                  <a:srgbClr val="C00000"/>
                </a:solidFill>
                <a:effectLst>
                  <a:outerShdw blurRad="38100" dist="38100" dir="2700000" algn="tl">
                    <a:srgbClr val="000000">
                      <a:alpha val="43137"/>
                    </a:srgbClr>
                  </a:outerShdw>
                </a:effectLst>
              </a:rPr>
              <a:t>Perren</a:t>
            </a:r>
            <a:r>
              <a:rPr lang="en-US" sz="3200" i="1" dirty="0" smtClean="0">
                <a:solidFill>
                  <a:srgbClr val="C00000"/>
                </a:solidFill>
                <a:effectLst>
                  <a:outerShdw blurRad="38100" dist="38100" dir="2700000" algn="tl">
                    <a:srgbClr val="000000">
                      <a:alpha val="43137"/>
                    </a:srgbClr>
                  </a:outerShdw>
                </a:effectLst>
              </a:rPr>
              <a:t>, D.S.L.</a:t>
            </a:r>
          </a:p>
          <a:p>
            <a:r>
              <a:rPr lang="en-US" sz="3200" dirty="0" err="1" smtClean="0">
                <a:solidFill>
                  <a:srgbClr val="C00000"/>
                </a:solidFill>
                <a:effectLst>
                  <a:outerShdw blurRad="38100" dist="38100" dir="2700000" algn="tl">
                    <a:srgbClr val="000000">
                      <a:alpha val="43137"/>
                    </a:srgbClr>
                  </a:outerShdw>
                </a:effectLst>
              </a:rPr>
              <a:t>Loyce</a:t>
            </a:r>
            <a:r>
              <a:rPr lang="en-US" sz="3200" dirty="0" smtClean="0">
                <a:solidFill>
                  <a:srgbClr val="C00000"/>
                </a:solidFill>
                <a:effectLst>
                  <a:outerShdw blurRad="38100" dist="38100" dir="2700000" algn="tl">
                    <a:srgbClr val="000000">
                      <a:alpha val="43137"/>
                    </a:srgbClr>
                  </a:outerShdw>
                </a:effectLst>
              </a:rPr>
              <a:t> W. Turner Outstanding Public Official</a:t>
            </a:r>
            <a:endParaRPr lang="en-US" sz="3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7012942"/>
      </p:ext>
    </p:extLst>
  </p:cSld>
  <p:clrMapOvr>
    <a:masterClrMapping/>
  </p:clrMapOvr>
  <p:transition advTm="6123">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38200" y="228600"/>
            <a:ext cx="6934200" cy="4724400"/>
          </a:xfrm>
        </p:spPr>
      </p:sp>
      <p:sp>
        <p:nvSpPr>
          <p:cNvPr id="5" name="Text Placeholder 4"/>
          <p:cNvSpPr>
            <a:spLocks noGrp="1"/>
          </p:cNvSpPr>
          <p:nvPr>
            <p:ph type="body" sz="quarter" idx="11"/>
          </p:nvPr>
        </p:nvSpPr>
        <p:spPr>
          <a:xfrm>
            <a:off x="685800" y="5181600"/>
            <a:ext cx="7467600" cy="1295400"/>
          </a:xfrm>
        </p:spPr>
        <p:txBody>
          <a:bodyPr/>
          <a:lstStyle/>
          <a:p>
            <a:r>
              <a:rPr lang="en-US" dirty="0" smtClean="0"/>
              <a:t>Community Engagement: Dr. </a:t>
            </a:r>
            <a:r>
              <a:rPr lang="en-US" dirty="0" err="1" smtClean="0"/>
              <a:t>Perren</a:t>
            </a:r>
            <a:r>
              <a:rPr lang="en-US" dirty="0" smtClean="0"/>
              <a:t> with staff from Wiregrass Georgia Tech, Pilgrim’s Pride, and Quick Start representatives at the reopening of Pilgrims Pride in Coffee County.</a:t>
            </a:r>
            <a:endParaRPr lang="en-US" dirty="0"/>
          </a:p>
        </p:txBody>
      </p:sp>
      <p:pic>
        <p:nvPicPr>
          <p:cNvPr id="44034" name="Picture 2" descr="C:\Users\ME Wickersham\AppData\Local\Microsoft\Windows\Temporary Internet Files\Content.IE5\ZM6Q1TVQ\PilgrimsPride%20Oct%202010[1].jpg"/>
          <p:cNvPicPr>
            <a:picLocks noChangeAspect="1" noChangeArrowheads="1"/>
          </p:cNvPicPr>
          <p:nvPr/>
        </p:nvPicPr>
        <p:blipFill>
          <a:blip r:embed="rId2" cstate="print"/>
          <a:srcRect/>
          <a:stretch>
            <a:fillRect/>
          </a:stretch>
        </p:blipFill>
        <p:spPr bwMode="auto">
          <a:xfrm>
            <a:off x="914400" y="304800"/>
            <a:ext cx="6858000" cy="4572000"/>
          </a:xfrm>
          <a:prstGeom prst="rect">
            <a:avLst/>
          </a:prstGeom>
          <a:noFill/>
        </p:spPr>
      </p:pic>
    </p:spTree>
  </p:cSld>
  <p:clrMapOvr>
    <a:masterClrMapping/>
  </p:clrMapOvr>
  <p:transition advTm="11193">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5867400" cy="3896410"/>
          </a:xfrm>
        </p:spPr>
      </p:sp>
      <p:sp>
        <p:nvSpPr>
          <p:cNvPr id="3" name="Text Placeholder 2"/>
          <p:cNvSpPr>
            <a:spLocks noGrp="1"/>
          </p:cNvSpPr>
          <p:nvPr>
            <p:ph type="body" sz="quarter" idx="11"/>
          </p:nvPr>
        </p:nvSpPr>
        <p:spPr>
          <a:xfrm>
            <a:off x="1981200" y="4495800"/>
            <a:ext cx="6858000" cy="1600200"/>
          </a:xfrm>
        </p:spPr>
        <p:txBody>
          <a:bodyPr/>
          <a:lstStyle/>
          <a:p>
            <a:r>
              <a:rPr lang="en-US" i="1" dirty="0" smtClean="0"/>
              <a:t>Community Involvement</a:t>
            </a:r>
            <a:r>
              <a:rPr lang="en-US" dirty="0" smtClean="0"/>
              <a:t>: Holly Greene (Wiregrass Associate Provost of the Cook Campus) , </a:t>
            </a:r>
            <a:r>
              <a:rPr lang="en-US" dirty="0" err="1" smtClean="0"/>
              <a:t>Simmie</a:t>
            </a:r>
            <a:r>
              <a:rPr lang="en-US" dirty="0" smtClean="0"/>
              <a:t> McNeal with BASF – Sparks, Inc.,  Kerry Waldron (Cook Co Economic Developer Kerry Waldron),  Dr. </a:t>
            </a:r>
            <a:r>
              <a:rPr lang="en-US" dirty="0" err="1" smtClean="0"/>
              <a:t>Perren</a:t>
            </a:r>
            <a:r>
              <a:rPr lang="en-US" dirty="0" smtClean="0"/>
              <a:t>, Bill Tillman (Wiregrass Director of Economic Development). Wiregrass and BASF-Sparks, Inc were the co-recipients of the Adel-Cook Co Chamber’s 2010 Company of the Year awards.</a:t>
            </a:r>
          </a:p>
          <a:p>
            <a:endParaRPr lang="en-US" dirty="0"/>
          </a:p>
        </p:txBody>
      </p:sp>
      <p:pic>
        <p:nvPicPr>
          <p:cNvPr id="71682" name="Picture 2" descr="C:\Users\ME Wickersham\AppData\Local\Microsoft\Windows\Temporary Internet Files\Content.IE5\ZM6Q1TVQ\-92[1].jpg"/>
          <p:cNvPicPr>
            <a:picLocks noChangeAspect="1" noChangeArrowheads="1"/>
          </p:cNvPicPr>
          <p:nvPr/>
        </p:nvPicPr>
        <p:blipFill>
          <a:blip r:embed="rId2" cstate="print"/>
          <a:srcRect/>
          <a:stretch>
            <a:fillRect/>
          </a:stretch>
        </p:blipFill>
        <p:spPr bwMode="auto">
          <a:xfrm>
            <a:off x="1027585" y="382192"/>
            <a:ext cx="5754216" cy="3732608"/>
          </a:xfrm>
          <a:prstGeom prst="rect">
            <a:avLst/>
          </a:prstGeom>
          <a:noFill/>
        </p:spPr>
      </p:pic>
    </p:spTree>
  </p:cSld>
  <p:clrMapOvr>
    <a:masterClrMapping/>
  </p:clrMapOvr>
  <p:transition advTm="13853">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7162800" cy="4734610"/>
          </a:xfrm>
        </p:spPr>
      </p:sp>
      <p:sp>
        <p:nvSpPr>
          <p:cNvPr id="3" name="Text Placeholder 2"/>
          <p:cNvSpPr>
            <a:spLocks noGrp="1"/>
          </p:cNvSpPr>
          <p:nvPr>
            <p:ph type="body" sz="quarter" idx="11"/>
          </p:nvPr>
        </p:nvSpPr>
        <p:spPr>
          <a:xfrm>
            <a:off x="762000" y="5181600"/>
            <a:ext cx="7467600" cy="381000"/>
          </a:xfrm>
        </p:spPr>
        <p:txBody>
          <a:bodyPr/>
          <a:lstStyle/>
          <a:p>
            <a:r>
              <a:rPr lang="en-US" i="1" dirty="0" smtClean="0"/>
              <a:t>Student Achievement</a:t>
            </a:r>
            <a:r>
              <a:rPr lang="en-US" dirty="0" smtClean="0"/>
              <a:t>: Dr. </a:t>
            </a:r>
            <a:r>
              <a:rPr lang="en-US" dirty="0" err="1" smtClean="0"/>
              <a:t>Perren</a:t>
            </a:r>
            <a:r>
              <a:rPr lang="en-US" dirty="0" smtClean="0"/>
              <a:t> is pictured  with Vice President of Adult Education Services, Alvin Payton, (a DPA student at VSU), and EAGLE – Exceptional Adult Georgian in Literary Education winner and her instructor, as well as Valdosta Chamber Representative/US Press  David Newbern.</a:t>
            </a:r>
            <a:endParaRPr lang="en-US" dirty="0"/>
          </a:p>
        </p:txBody>
      </p:sp>
      <p:pic>
        <p:nvPicPr>
          <p:cNvPr id="45058" name="Picture 2" descr="C:\Users\ME Wickersham\AppData\Local\Microsoft\Windows\Temporary Internet Files\Content.IE5\BE596IDS\EAGLE09[1].jpg"/>
          <p:cNvPicPr>
            <a:picLocks noChangeAspect="1" noChangeArrowheads="1"/>
          </p:cNvPicPr>
          <p:nvPr/>
        </p:nvPicPr>
        <p:blipFill>
          <a:blip r:embed="rId2" cstate="print"/>
          <a:srcRect/>
          <a:stretch>
            <a:fillRect/>
          </a:stretch>
        </p:blipFill>
        <p:spPr bwMode="auto">
          <a:xfrm>
            <a:off x="914400" y="304800"/>
            <a:ext cx="7162800" cy="4745355"/>
          </a:xfrm>
          <a:prstGeom prst="rect">
            <a:avLst/>
          </a:prstGeom>
          <a:noFill/>
        </p:spPr>
      </p:pic>
    </p:spTree>
  </p:cSld>
  <p:clrMapOvr>
    <a:masterClrMapping/>
  </p:clrMapOvr>
  <p:transition advTm="13116">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4572000" y="381000"/>
            <a:ext cx="4343400" cy="3581400"/>
          </a:xfrm>
        </p:spPr>
      </p:sp>
      <p:sp>
        <p:nvSpPr>
          <p:cNvPr id="3" name="Picture Placeholder 2"/>
          <p:cNvSpPr>
            <a:spLocks noGrp="1"/>
          </p:cNvSpPr>
          <p:nvPr>
            <p:ph type="pic" sz="quarter" idx="12"/>
          </p:nvPr>
        </p:nvSpPr>
        <p:spPr>
          <a:xfrm>
            <a:off x="454152" y="381000"/>
            <a:ext cx="3965448" cy="5257800"/>
          </a:xfrm>
        </p:spPr>
      </p:sp>
      <p:sp>
        <p:nvSpPr>
          <p:cNvPr id="4" name="Text Placeholder 3"/>
          <p:cNvSpPr>
            <a:spLocks noGrp="1"/>
          </p:cNvSpPr>
          <p:nvPr>
            <p:ph type="body" sz="quarter" idx="13"/>
          </p:nvPr>
        </p:nvSpPr>
        <p:spPr>
          <a:xfrm>
            <a:off x="4876800" y="4114800"/>
            <a:ext cx="4038601" cy="2209800"/>
          </a:xfrm>
        </p:spPr>
        <p:txBody>
          <a:bodyPr/>
          <a:lstStyle/>
          <a:p>
            <a:r>
              <a:rPr lang="en-US" i="1" dirty="0" smtClean="0"/>
              <a:t>Encouraging Excellence:</a:t>
            </a:r>
          </a:p>
          <a:p>
            <a:r>
              <a:rPr lang="en-US" dirty="0" smtClean="0"/>
              <a:t>Dr. </a:t>
            </a:r>
            <a:r>
              <a:rPr lang="en-US" dirty="0" err="1" smtClean="0"/>
              <a:t>Perren</a:t>
            </a:r>
            <a:r>
              <a:rPr lang="en-US" dirty="0" smtClean="0"/>
              <a:t> and 2010 GOAL Student Elisabeth Harrelson </a:t>
            </a:r>
          </a:p>
          <a:p>
            <a:r>
              <a:rPr lang="en-US" dirty="0" smtClean="0"/>
              <a:t>Above: Dr. </a:t>
            </a:r>
            <a:r>
              <a:rPr lang="en-US" dirty="0" err="1" smtClean="0"/>
              <a:t>Perren</a:t>
            </a:r>
            <a:r>
              <a:rPr lang="en-US" dirty="0" smtClean="0"/>
              <a:t> and Cliff Kirkland, the 2011 GOAL student. </a:t>
            </a:r>
          </a:p>
          <a:p>
            <a:r>
              <a:rPr lang="en-US" dirty="0" smtClean="0"/>
              <a:t>GOAL stands for Georgia Occupational Award of Leadership</a:t>
            </a:r>
          </a:p>
          <a:p>
            <a:endParaRPr lang="en-US" dirty="0"/>
          </a:p>
        </p:txBody>
      </p:sp>
      <p:pic>
        <p:nvPicPr>
          <p:cNvPr id="72706" name="Picture 2" descr="C:\Users\ME Wickersham\AppData\Local\Microsoft\Windows\Temporary Internet Files\Content.IE5\BE596IDS\GOAL%20Winner%202010[1].jpg"/>
          <p:cNvPicPr>
            <a:picLocks noChangeAspect="1" noChangeArrowheads="1"/>
          </p:cNvPicPr>
          <p:nvPr/>
        </p:nvPicPr>
        <p:blipFill>
          <a:blip r:embed="rId2" cstate="print"/>
          <a:srcRect/>
          <a:stretch>
            <a:fillRect/>
          </a:stretch>
        </p:blipFill>
        <p:spPr bwMode="auto">
          <a:xfrm>
            <a:off x="533400" y="457200"/>
            <a:ext cx="3860800" cy="5080000"/>
          </a:xfrm>
          <a:prstGeom prst="rect">
            <a:avLst/>
          </a:prstGeom>
          <a:noFill/>
        </p:spPr>
      </p:pic>
      <p:pic>
        <p:nvPicPr>
          <p:cNvPr id="72708" name="Picture 4" descr="C:\Users\ME Wickersham\AppData\Local\Microsoft\Windows\Temporary Internet Files\Content.IE5\HMCKSWWH\IMG_9837[1].JPG"/>
          <p:cNvPicPr>
            <a:picLocks noChangeAspect="1" noChangeArrowheads="1"/>
          </p:cNvPicPr>
          <p:nvPr/>
        </p:nvPicPr>
        <p:blipFill>
          <a:blip r:embed="rId3" cstate="print"/>
          <a:srcRect/>
          <a:stretch>
            <a:fillRect/>
          </a:stretch>
        </p:blipFill>
        <p:spPr bwMode="auto">
          <a:xfrm>
            <a:off x="4572000" y="457200"/>
            <a:ext cx="4267200" cy="3457181"/>
          </a:xfrm>
          <a:prstGeom prst="rect">
            <a:avLst/>
          </a:prstGeom>
          <a:noFill/>
        </p:spPr>
      </p:pic>
    </p:spTree>
  </p:cSld>
  <p:clrMapOvr>
    <a:masterClrMapping/>
  </p:clrMapOvr>
  <p:transition advTm="16968">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7467600" cy="4963210"/>
          </a:xfrm>
        </p:spPr>
      </p:sp>
      <p:sp>
        <p:nvSpPr>
          <p:cNvPr id="3" name="Text Placeholder 2"/>
          <p:cNvSpPr>
            <a:spLocks noGrp="1"/>
          </p:cNvSpPr>
          <p:nvPr>
            <p:ph type="body" sz="quarter" idx="11"/>
          </p:nvPr>
        </p:nvSpPr>
        <p:spPr>
          <a:xfrm>
            <a:off x="914400" y="5486400"/>
            <a:ext cx="7467600" cy="990600"/>
          </a:xfrm>
        </p:spPr>
        <p:txBody>
          <a:bodyPr/>
          <a:lstStyle/>
          <a:p>
            <a:r>
              <a:rPr lang="en-US" i="1" dirty="0" smtClean="0"/>
              <a:t>State Involvement: </a:t>
            </a:r>
            <a:r>
              <a:rPr lang="en-US" dirty="0" smtClean="0"/>
              <a:t>Dr. </a:t>
            </a:r>
            <a:r>
              <a:rPr lang="en-US" dirty="0" err="1" smtClean="0"/>
              <a:t>Perren</a:t>
            </a:r>
            <a:r>
              <a:rPr lang="en-US" dirty="0" smtClean="0"/>
              <a:t> with former TCSG Commissioner Ron Jackson, State Board Member Ben Copeland,  and State Board Chair Dean Alford.</a:t>
            </a:r>
            <a:endParaRPr lang="en-US" dirty="0"/>
          </a:p>
        </p:txBody>
      </p:sp>
      <p:pic>
        <p:nvPicPr>
          <p:cNvPr id="46082" name="Picture 2" descr="C:\Users\ME Wickersham\AppData\Local\Microsoft\Windows\Temporary Internet Files\Content.IE5\BE596IDS\IMG_9721[1].JPG"/>
          <p:cNvPicPr>
            <a:picLocks noChangeAspect="1" noChangeArrowheads="1"/>
          </p:cNvPicPr>
          <p:nvPr/>
        </p:nvPicPr>
        <p:blipFill>
          <a:blip r:embed="rId2" cstate="print"/>
          <a:srcRect/>
          <a:stretch>
            <a:fillRect/>
          </a:stretch>
        </p:blipFill>
        <p:spPr bwMode="auto">
          <a:xfrm>
            <a:off x="914400" y="381000"/>
            <a:ext cx="7391400" cy="4826000"/>
          </a:xfrm>
          <a:prstGeom prst="rect">
            <a:avLst/>
          </a:prstGeom>
          <a:noFill/>
        </p:spPr>
      </p:pic>
    </p:spTree>
  </p:cSld>
  <p:clrMapOvr>
    <a:masterClrMapping/>
  </p:clrMapOvr>
  <p:transition advTm="13742">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9375" y="233241"/>
            <a:ext cx="6972025" cy="4567359"/>
          </a:xfrm>
        </p:spPr>
      </p:sp>
      <p:sp>
        <p:nvSpPr>
          <p:cNvPr id="6" name="Text Placeholder 5"/>
          <p:cNvSpPr>
            <a:spLocks noGrp="1"/>
          </p:cNvSpPr>
          <p:nvPr>
            <p:ph type="body" sz="quarter" idx="11"/>
          </p:nvPr>
        </p:nvSpPr>
        <p:spPr>
          <a:xfrm>
            <a:off x="4343400" y="3048000"/>
            <a:ext cx="4267200" cy="3352800"/>
          </a:xfrm>
        </p:spPr>
        <p:txBody>
          <a:bodyPr/>
          <a:lstStyle/>
          <a:p>
            <a:r>
              <a:rPr lang="en-US" i="1" dirty="0" smtClean="0"/>
              <a:t>State Involvement</a:t>
            </a:r>
            <a:r>
              <a:rPr lang="en-US" dirty="0" smtClean="0"/>
              <a:t>: Dr. </a:t>
            </a:r>
            <a:r>
              <a:rPr lang="en-US" dirty="0" err="1" smtClean="0"/>
              <a:t>Perren</a:t>
            </a:r>
            <a:r>
              <a:rPr lang="en-US" dirty="0" smtClean="0"/>
              <a:t> is pictured in his role as Assistant Commissioner of the Technical College System of Georgia, prior to joining Wiregrass.</a:t>
            </a:r>
            <a:endParaRPr lang="en-US" dirty="0"/>
          </a:p>
        </p:txBody>
      </p:sp>
      <p:pic>
        <p:nvPicPr>
          <p:cNvPr id="40962" name="Picture 2" descr="C:\Users\ME Wickersham\AppData\Local\Microsoft\Windows\Temporary Internet Files\Content.IE5\HMCKSWWH\West%20Georgia%20Tech%20presentation[1].jpg"/>
          <p:cNvPicPr>
            <a:picLocks noChangeAspect="1" noChangeArrowheads="1"/>
          </p:cNvPicPr>
          <p:nvPr/>
        </p:nvPicPr>
        <p:blipFill>
          <a:blip r:embed="rId2" cstate="print"/>
          <a:srcRect/>
          <a:stretch>
            <a:fillRect/>
          </a:stretch>
        </p:blipFill>
        <p:spPr bwMode="auto">
          <a:xfrm>
            <a:off x="457200" y="304800"/>
            <a:ext cx="6858000" cy="4495800"/>
          </a:xfrm>
          <a:prstGeom prst="rect">
            <a:avLst/>
          </a:prstGeom>
          <a:noFill/>
        </p:spPr>
      </p:pic>
    </p:spTree>
  </p:cSld>
  <p:clrMapOvr>
    <a:masterClrMapping/>
  </p:clrMapOvr>
  <p:transition advTm="10185">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914400" y="294590"/>
            <a:ext cx="7467600" cy="4887010"/>
          </a:xfrm>
        </p:spPr>
      </p:sp>
      <p:sp>
        <p:nvSpPr>
          <p:cNvPr id="3" name="Text Placeholder 2"/>
          <p:cNvSpPr>
            <a:spLocks noGrp="1"/>
          </p:cNvSpPr>
          <p:nvPr>
            <p:ph type="body" sz="quarter" idx="11"/>
          </p:nvPr>
        </p:nvSpPr>
        <p:spPr>
          <a:xfrm>
            <a:off x="914400" y="5486400"/>
            <a:ext cx="7467600" cy="381000"/>
          </a:xfrm>
        </p:spPr>
        <p:txBody>
          <a:bodyPr/>
          <a:lstStyle/>
          <a:p>
            <a:r>
              <a:rPr lang="en-US" i="1" dirty="0" smtClean="0"/>
              <a:t>Award Winner: </a:t>
            </a:r>
            <a:r>
              <a:rPr lang="en-US" dirty="0" smtClean="0"/>
              <a:t>Dr. </a:t>
            </a:r>
            <a:r>
              <a:rPr lang="en-US" dirty="0" err="1" smtClean="0"/>
              <a:t>Perren</a:t>
            </a:r>
            <a:r>
              <a:rPr lang="en-US" dirty="0" smtClean="0"/>
              <a:t> with former TCSG Commissioner Ron Jackson, State Board Members Ben Copeland and  Carl Swearingen, and former Governor Sonny Perdue. </a:t>
            </a:r>
            <a:endParaRPr lang="en-US" dirty="0"/>
          </a:p>
        </p:txBody>
      </p:sp>
      <p:pic>
        <p:nvPicPr>
          <p:cNvPr id="47106" name="Picture 2" descr="C:\Users\ME Wickersham\AppData\Local\Microsoft\Windows\Temporary Internet Files\Content.IE5\ZM6Q1TVQ\IMG_9882[1].JPG"/>
          <p:cNvPicPr>
            <a:picLocks noChangeAspect="1" noChangeArrowheads="1"/>
          </p:cNvPicPr>
          <p:nvPr/>
        </p:nvPicPr>
        <p:blipFill>
          <a:blip r:embed="rId2" cstate="print"/>
          <a:srcRect/>
          <a:stretch>
            <a:fillRect/>
          </a:stretch>
        </p:blipFill>
        <p:spPr bwMode="auto">
          <a:xfrm>
            <a:off x="990601" y="381000"/>
            <a:ext cx="7267380" cy="4800600"/>
          </a:xfrm>
          <a:prstGeom prst="rect">
            <a:avLst/>
          </a:prstGeom>
          <a:noFill/>
        </p:spPr>
      </p:pic>
    </p:spTree>
  </p:cSld>
  <p:clrMapOvr>
    <a:masterClrMapping/>
  </p:clrMapOvr>
  <p:transition advTm="844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19375" y="233241"/>
            <a:ext cx="6514825" cy="4719759"/>
          </a:xfrm>
        </p:spPr>
      </p:sp>
      <p:sp>
        <p:nvSpPr>
          <p:cNvPr id="5" name="Text Placeholder 4"/>
          <p:cNvSpPr>
            <a:spLocks noGrp="1"/>
          </p:cNvSpPr>
          <p:nvPr>
            <p:ph type="body" sz="quarter" idx="11"/>
          </p:nvPr>
        </p:nvSpPr>
        <p:spPr>
          <a:xfrm>
            <a:off x="4876800" y="5105400"/>
            <a:ext cx="3505200" cy="1066800"/>
          </a:xfrm>
        </p:spPr>
        <p:txBody>
          <a:bodyPr/>
          <a:lstStyle/>
          <a:p>
            <a:r>
              <a:rPr lang="en-US" dirty="0" smtClean="0"/>
              <a:t>Dr. </a:t>
            </a:r>
            <a:r>
              <a:rPr lang="en-US" dirty="0" err="1" smtClean="0"/>
              <a:t>Perren</a:t>
            </a:r>
            <a:r>
              <a:rPr lang="en-US" dirty="0" smtClean="0"/>
              <a:t> delivers the commencement address at Regent University.</a:t>
            </a:r>
            <a:endParaRPr lang="en-US" dirty="0"/>
          </a:p>
        </p:txBody>
      </p:sp>
      <p:pic>
        <p:nvPicPr>
          <p:cNvPr id="39938" name="Picture 2" descr="C:\Users\ME Wickersham\AppData\Local\Microsoft\Windows\Temporary Internet Files\Content.IE5\ZM6Q1TVQ\Ray-%20Graduation%20Speech[1].jpg"/>
          <p:cNvPicPr>
            <a:picLocks noChangeAspect="1" noChangeArrowheads="1"/>
          </p:cNvPicPr>
          <p:nvPr/>
        </p:nvPicPr>
        <p:blipFill>
          <a:blip r:embed="rId2" cstate="print"/>
          <a:srcRect/>
          <a:stretch>
            <a:fillRect/>
          </a:stretch>
        </p:blipFill>
        <p:spPr bwMode="auto">
          <a:xfrm>
            <a:off x="457199" y="304800"/>
            <a:ext cx="6515970" cy="4648200"/>
          </a:xfrm>
          <a:prstGeom prst="rect">
            <a:avLst/>
          </a:prstGeom>
          <a:noFill/>
        </p:spPr>
      </p:pic>
    </p:spTree>
  </p:cSld>
  <p:clrMapOvr>
    <a:masterClrMapping/>
  </p:clrMapOvr>
  <p:transition advTm="9034">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smtClean="0"/>
              <a:t>Congratulations to our award winners</a:t>
            </a:r>
            <a:r>
              <a:rPr lang="en-US" dirty="0" smtClean="0"/>
              <a:t>.</a:t>
            </a:r>
            <a:endParaRPr lang="en-US" dirty="0"/>
          </a:p>
        </p:txBody>
      </p:sp>
    </p:spTree>
    <p:extLst>
      <p:ext uri="{BB962C8B-B14F-4D97-AF65-F5344CB8AC3E}">
        <p14:creationId xmlns:p14="http://schemas.microsoft.com/office/powerpoint/2010/main" val="2046611462"/>
      </p:ext>
    </p:extLst>
  </p:cSld>
  <p:clrMapOvr>
    <a:masterClrMapping/>
  </p:clrMapOvr>
  <p:transition advTm="18937">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type="pic" sz="quarter" idx="10"/>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6414" b="641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Grp="1" noChangeAspect="1" noChangeArrowheads="1"/>
          </p:cNvPicPr>
          <p:nvPr>
            <p:ph type="pic" sz="quarter" idx="11"/>
          </p:nvPr>
        </p:nvPicPr>
        <p:blipFill>
          <a:blip r:embed="rId4" cstate="print">
            <a:extLst>
              <a:ext uri="{28A0092B-C50C-407E-A947-70E740481C1C}">
                <a14:useLocalDpi xmlns:a14="http://schemas.microsoft.com/office/drawing/2010/main" val="0"/>
              </a:ext>
            </a:extLst>
          </a:blip>
          <a:srcRect/>
          <a:stretch>
            <a:fillRect/>
          </a:stretch>
        </p:blipFill>
        <p:spPr bwMode="auto">
          <a:xfrm>
            <a:off x="5953432" y="1066800"/>
            <a:ext cx="2743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00400" y="2362200"/>
            <a:ext cx="2590800" cy="1200329"/>
          </a:xfrm>
          <a:prstGeom prst="rect">
            <a:avLst/>
          </a:prstGeom>
          <a:noFill/>
        </p:spPr>
        <p:txBody>
          <a:bodyPr wrap="square" rtlCol="0">
            <a:spAutoFit/>
          </a:bodyPr>
          <a:lstStyle/>
          <a:p>
            <a:r>
              <a:rPr lang="en-US" dirty="0" smtClean="0"/>
              <a:t>Our professors work with you to provide opportunities to our students.</a:t>
            </a:r>
            <a:endParaRPr lang="en-US" dirty="0"/>
          </a:p>
        </p:txBody>
      </p:sp>
    </p:spTree>
    <p:extLst>
      <p:ext uri="{BB962C8B-B14F-4D97-AF65-F5344CB8AC3E}">
        <p14:creationId xmlns:p14="http://schemas.microsoft.com/office/powerpoint/2010/main" val="1966645128"/>
      </p:ext>
    </p:extLst>
  </p:cSld>
  <p:clrMapOvr>
    <a:masterClrMapping/>
  </p:clrMapOvr>
  <p:transition advTm="6361">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0"/>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94" t="16029" r="11532" b="-7116"/>
          <a:stretch/>
        </p:blipFill>
        <p:spPr bwMode="auto">
          <a:xfrm>
            <a:off x="2133600" y="2057400"/>
            <a:ext cx="2492479" cy="370184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609600"/>
            <a:ext cx="3886200" cy="830997"/>
          </a:xfrm>
          <a:prstGeom prst="rect">
            <a:avLst/>
          </a:prstGeom>
          <a:noFill/>
        </p:spPr>
        <p:txBody>
          <a:bodyPr wrap="square" rtlCol="0">
            <a:spAutoFit/>
          </a:bodyPr>
          <a:lstStyle/>
          <a:p>
            <a:r>
              <a:rPr lang="en-US" sz="2400" dirty="0" smtClean="0"/>
              <a:t>We value the investments you make in our students. </a:t>
            </a:r>
            <a:endParaRPr lang="en-US" sz="2400" dirty="0"/>
          </a:p>
        </p:txBody>
      </p:sp>
      <p:pic>
        <p:nvPicPr>
          <p:cNvPr id="3" name="Picture Placeholder 2"/>
          <p:cNvPicPr>
            <a:picLocks noGrp="1" noChangeAspect="1" noChangeArrowheads="1"/>
          </p:cNvPicPr>
          <p:nvPr>
            <p:ph type="pic" sz="quarter" idx="11"/>
          </p:nvPr>
        </p:nvPicPr>
        <p:blipFill>
          <a:blip r:embed="rId4" cstate="print">
            <a:extLst>
              <a:ext uri="{28A0092B-C50C-407E-A947-70E740481C1C}">
                <a14:useLocalDpi xmlns:a14="http://schemas.microsoft.com/office/drawing/2010/main" val="0"/>
              </a:ext>
            </a:extLst>
          </a:blip>
          <a:srcRect t="3876" b="3876"/>
          <a:stretch>
            <a:fillRect/>
          </a:stretch>
        </p:blipFill>
        <p:spPr bwMode="auto">
          <a:xfrm>
            <a:off x="5105400" y="590729"/>
            <a:ext cx="3429000" cy="4572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7674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76800" y="2362200"/>
            <a:ext cx="3886200" cy="990600"/>
          </a:xfrm>
        </p:spPr>
        <p:txBody>
          <a:bodyPr>
            <a:noAutofit/>
          </a:bodyPr>
          <a:lstStyle/>
          <a:p>
            <a:r>
              <a:rPr lang="en-US" sz="2400" dirty="0" smtClean="0"/>
              <a:t>The Public Administration Advisory committee is our link to the community</a:t>
            </a:r>
            <a:endParaRPr lang="en-US" sz="2400" dirty="0"/>
          </a:p>
        </p:txBody>
      </p:sp>
      <p:pic>
        <p:nvPicPr>
          <p:cNvPr id="7" name="Picture 12" descr="100322 vsu awards1.jpg"/>
          <p:cNvPicPr>
            <a:picLocks noChangeAspect="1" noChangeArrowheads="1"/>
          </p:cNvPicPr>
          <p:nvPr/>
        </p:nvPicPr>
        <p:blipFill>
          <a:blip r:embed="rId2" cstate="print"/>
          <a:srcRect l="6875" r="6875"/>
          <a:stretch>
            <a:fillRect/>
          </a:stretch>
        </p:blipFill>
        <p:spPr bwMode="auto">
          <a:xfrm>
            <a:off x="990600" y="1143000"/>
            <a:ext cx="3581400" cy="3581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cSld>
  <p:clrMapOvr>
    <a:masterClrMapping/>
  </p:clrMapOvr>
  <p:transition advTm="5711">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ME Wickersham\Pictures\2011 03 22\PC150003.JPG"/>
          <p:cNvPicPr>
            <a:picLocks noGrp="1" noChangeAspect="1" noChangeArrowheads="1"/>
          </p:cNvPicPr>
          <p:nvPr>
            <p:ph type="pic" sz="quarter" idx="10"/>
          </p:nvPr>
        </p:nvPicPr>
        <p:blipFill>
          <a:blip r:embed="rId2" cstate="print"/>
          <a:srcRect l="12731" r="12731"/>
          <a:stretch>
            <a:fillRect/>
          </a:stretch>
        </p:blipFill>
        <p:spPr bwMode="auto">
          <a:xfrm>
            <a:off x="419100" y="761999"/>
            <a:ext cx="5678400" cy="5643563"/>
          </a:xfrm>
          <a:prstGeom prst="rect">
            <a:avLst/>
          </a:prstGeom>
          <a:noFill/>
        </p:spPr>
      </p:pic>
      <p:sp>
        <p:nvSpPr>
          <p:cNvPr id="9" name="TextBox 8"/>
          <p:cNvSpPr txBox="1"/>
          <p:nvPr/>
        </p:nvSpPr>
        <p:spPr>
          <a:xfrm>
            <a:off x="6400800" y="685800"/>
            <a:ext cx="2286000" cy="3416320"/>
          </a:xfrm>
          <a:prstGeom prst="rect">
            <a:avLst/>
          </a:prstGeom>
          <a:noFill/>
        </p:spPr>
        <p:txBody>
          <a:bodyPr wrap="square" rtlCol="0">
            <a:spAutoFit/>
          </a:bodyPr>
          <a:lstStyle/>
          <a:p>
            <a:r>
              <a:rPr lang="en-US" sz="2400" dirty="0" smtClean="0"/>
              <a:t>Our students benefit from the advice the PAAC offers and the opportunities for internships you help arrange.</a:t>
            </a:r>
            <a:endParaRPr lang="en-US" sz="2400" dirty="0"/>
          </a:p>
        </p:txBody>
      </p:sp>
    </p:spTree>
  </p:cSld>
  <p:clrMapOvr>
    <a:masterClrMapping/>
  </p:clrMapOvr>
  <p:transition advTm="828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Meet some of our interns</a:t>
            </a:r>
            <a:endParaRPr lang="en-US" dirty="0"/>
          </a:p>
        </p:txBody>
      </p:sp>
      <p:sp>
        <p:nvSpPr>
          <p:cNvPr id="7" name="Text Placeholder 6"/>
          <p:cNvSpPr>
            <a:spLocks noGrp="1"/>
          </p:cNvSpPr>
          <p:nvPr>
            <p:ph type="body" sz="quarter" idx="10"/>
          </p:nvPr>
        </p:nvSpPr>
        <p:spPr/>
        <p:txBody>
          <a:bodyPr/>
          <a:lstStyle/>
          <a:p>
            <a:r>
              <a:rPr lang="en-US" dirty="0" smtClean="0"/>
              <a:t>See what they have to say about the MPA Program.</a:t>
            </a:r>
            <a:endParaRPr lang="en-US" dirty="0"/>
          </a:p>
        </p:txBody>
      </p:sp>
    </p:spTree>
  </p:cSld>
  <p:clrMapOvr>
    <a:masterClrMapping/>
  </p:clrMapOvr>
  <p:transition advTm="4431">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1122</Words>
  <Application>Microsoft Office PowerPoint</Application>
  <PresentationFormat>On-screen Show (4:3)</PresentationFormat>
  <Paragraphs>95</Paragraphs>
  <Slides>49</Slides>
  <Notes>7</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ClassicPhotoAlbum</vt:lpstr>
      <vt:lpstr>VSU PUBLIC Administration advisory committee annual awards luncheon</vt:lpstr>
      <vt:lpstr>PowerPoint Presentation</vt:lpstr>
      <vt:lpstr>VSU Public administration</vt:lpstr>
      <vt:lpstr>PowerPoint Presentation</vt:lpstr>
      <vt:lpstr>PowerPoint Presentation</vt:lpstr>
      <vt:lpstr>PowerPoint Presentation</vt:lpstr>
      <vt:lpstr>The Public Administration Advisory committee is our link to the community</vt:lpstr>
      <vt:lpstr>PowerPoint Presentation</vt:lpstr>
      <vt:lpstr>Meet some of our interns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award winners</vt:lpstr>
      <vt:lpstr>PowerPoint Presentation</vt:lpstr>
      <vt:lpstr>Hugh C. Bailey outstanding MPA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Hugh C. Bailey outstanding DPA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to our award winners.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2011-03-18T14:22:21Z</dcterms:created>
  <dcterms:modified xsi:type="dcterms:W3CDTF">2011-04-05T21:12:36Z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