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62" r:id="rId5"/>
    <p:sldId id="263" r:id="rId6"/>
    <p:sldId id="264" r:id="rId7"/>
    <p:sldId id="265" r:id="rId8"/>
    <p:sldId id="259" r:id="rId9"/>
    <p:sldId id="260" r:id="rId10"/>
    <p:sldId id="267" r:id="rId11"/>
    <p:sldId id="268" r:id="rId1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7D9C4-A132-4B32-8089-060CF852E6DC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19EF2-81B2-40FE-8AAA-19952A7A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77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979B-D400-4014-BD8A-28EE9D4DE557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16C4A-E14E-409C-B5EB-10170937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06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F1A31-2318-4A86-B49E-888C3E4639F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F1A31-2318-4A86-B49E-888C3E463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F1A31-2318-4A86-B49E-888C3E463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F1A31-2318-4A86-B49E-888C3E463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F1A31-2318-4A86-B49E-888C3E4639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F1A31-2318-4A86-B49E-888C3E463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F1A31-2318-4A86-B49E-888C3E4639F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F1A31-2318-4A86-B49E-888C3E463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F1A31-2318-4A86-B49E-888C3E463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F1A31-2318-4A86-B49E-888C3E4639F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F1A31-2318-4A86-B49E-888C3E463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9/17/2012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3DF1A31-2318-4A86-B49E-888C3E4639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ldosta.edu/gradschool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thomers@valdosta.edu" TargetMode="External"/><Relationship Id="rId2" Type="http://schemas.openxmlformats.org/officeDocument/2006/relationships/hyperlink" Target="http://www.valdosta.edu/coe/aced/programs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MASTER’S IN EDUCATION DEGREE</a:t>
            </a:r>
            <a:br>
              <a:rPr lang="en-US" sz="4400" dirty="0" smtClean="0"/>
            </a:br>
            <a:r>
              <a:rPr lang="en-US" sz="4400" dirty="0" smtClean="0"/>
              <a:t>ADULT &amp; CAREER EDUCATION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BUSINESS EDUCATION AND INFORMATION TECHNOLOGY OPTION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8315f3da-cb6f-45d9-a520-33fd9c591c68@namprd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2000"/>
            <a:ext cx="7391400" cy="14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7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03"/>
    </mc:Choice>
    <mc:Fallback xmlns="">
      <p:transition spd="slow" advTm="1450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for admission to the Graduate School at Valdosta State University</a:t>
            </a:r>
          </a:p>
          <a:p>
            <a:pPr marL="320040" lvl="1" indent="0">
              <a:buNone/>
            </a:pPr>
            <a:r>
              <a:rPr lang="en-US" dirty="0" smtClean="0">
                <a:hlinkClick r:id="rId2"/>
              </a:rPr>
              <a:t>http://www.valdosta.edu/gradschool/</a:t>
            </a:r>
            <a:endParaRPr lang="en-US" dirty="0" smtClean="0"/>
          </a:p>
          <a:p>
            <a:r>
              <a:rPr lang="en-US" dirty="0" smtClean="0"/>
              <a:t>Click </a:t>
            </a:r>
            <a:r>
              <a:rPr lang="en-US" dirty="0" smtClean="0">
                <a:solidFill>
                  <a:srgbClr val="7030A0"/>
                </a:solidFill>
              </a:rPr>
              <a:t>“</a:t>
            </a:r>
            <a:r>
              <a:rPr lang="en-US" dirty="0" smtClean="0"/>
              <a:t>Apply Now” twice, then follow the steps to apply for</a:t>
            </a:r>
            <a:r>
              <a:rPr lang="en-US" dirty="0"/>
              <a:t> </a:t>
            </a:r>
            <a:r>
              <a:rPr lang="en-US" dirty="0" smtClean="0"/>
              <a:t>non-GOML programs</a:t>
            </a:r>
          </a:p>
          <a:p>
            <a:r>
              <a:rPr lang="en-US" dirty="0" smtClean="0"/>
              <a:t>Create your account, follow the instructions and you are on your way!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2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259"/>
    </mc:Choice>
    <mc:Fallback xmlns="">
      <p:transition spd="slow" advTm="2425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Conclusion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305800" cy="4648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VALDOSTA </a:t>
            </a:r>
            <a:r>
              <a:rPr lang="en-US" sz="2800" b="1" dirty="0">
                <a:solidFill>
                  <a:schemeClr val="tx1"/>
                </a:solidFill>
              </a:rPr>
              <a:t>STATE </a:t>
            </a:r>
            <a:r>
              <a:rPr lang="en-US" sz="2800" b="1" dirty="0" smtClean="0">
                <a:solidFill>
                  <a:schemeClr val="tx1"/>
                </a:solidFill>
              </a:rPr>
              <a:t>UNIVERSITY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In the Business of Education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for over 100 </a:t>
            </a:r>
            <a:r>
              <a:rPr lang="en-US" sz="2800" dirty="0">
                <a:solidFill>
                  <a:schemeClr val="tx1"/>
                </a:solidFill>
              </a:rPr>
              <a:t>years</a:t>
            </a:r>
            <a:r>
              <a:rPr lang="en-US" sz="2800" dirty="0" smtClean="0">
                <a:solidFill>
                  <a:schemeClr val="tx1"/>
                </a:solidFill>
              </a:rPr>
              <a:t>!</a:t>
            </a:r>
          </a:p>
          <a:p>
            <a:pPr marL="0" indent="0" algn="ctr"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For more information visit: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hlinkClick r:id="rId2"/>
              </a:rPr>
              <a:t>www.valdosta.edu/coe/aced/programs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/>
              <a:t>Or contact: Dr. J. D. Thomerson: </a:t>
            </a:r>
            <a:r>
              <a:rPr lang="en-US" dirty="0" smtClean="0">
                <a:hlinkClick r:id="rId3"/>
              </a:rPr>
              <a:t>jthomers@valdosta.edu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Application </a:t>
            </a:r>
            <a:r>
              <a:rPr lang="en-US" dirty="0" smtClean="0"/>
              <a:t>deadlines:  Summer Semester – April 15; Fall Semester – July 15; Spring </a:t>
            </a:r>
            <a:r>
              <a:rPr lang="en-US" dirty="0"/>
              <a:t>Semester – November 15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1524000"/>
            <a:ext cx="2581507" cy="1814431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08/04/2013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86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799"/>
    </mc:Choice>
    <mc:Fallback xmlns="">
      <p:transition spd="slow" advTm="3179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5" y="838200"/>
            <a:ext cx="7543800" cy="3886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post-secondary educators needing a Master’s degree in the field of business education for accreditation purposes and career advancement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For office administration and/or information technology professionals desiring a graduate degree for promotion or to increase their office skills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For Valdosta State alumni with a major in Office Administration and Technology or Administrative Services wishing to pursue a career in teaching at technical colleges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0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875"/>
    </mc:Choice>
    <mc:Fallback xmlns="">
      <p:transition spd="slow" advTm="4087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543800" cy="3962400"/>
          </a:xfrm>
        </p:spPr>
        <p:txBody>
          <a:bodyPr>
            <a:normAutofit fontScale="925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A Master’s Degree in Education with a Major in Adult &amp; Career Education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Option in Business Education and Information Technology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Contains 18 credit hours of technical content as required by SACS for post-secondary two-year college instructors</a:t>
            </a:r>
          </a:p>
          <a:p>
            <a:pPr>
              <a:spcBef>
                <a:spcPts val="1200"/>
              </a:spcBef>
            </a:pPr>
            <a:r>
              <a:rPr lang="en-US" dirty="0"/>
              <a:t>Advanced Coverage of: Communication, Multimedia Authoring and Design, Office Procedures, Improvement of Instruction of Business Education and Information Topics, Web Page Design &amp; Development, and Desktop </a:t>
            </a:r>
            <a:r>
              <a:rPr lang="en-US" dirty="0" smtClean="0"/>
              <a:t>Publishing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746"/>
    </mc:Choice>
    <mc:Fallback xmlns="">
      <p:transition spd="slow" advTm="4174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Admission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Undergraduate </a:t>
            </a:r>
            <a:r>
              <a:rPr lang="en-US" dirty="0"/>
              <a:t>degree from an accredited college or university in Business Education or related </a:t>
            </a:r>
            <a:r>
              <a:rPr lang="en-US" dirty="0" smtClean="0"/>
              <a:t>field such as Office Administration &amp; Technology</a:t>
            </a:r>
          </a:p>
          <a:p>
            <a:r>
              <a:rPr lang="en-US" dirty="0" smtClean="0"/>
              <a:t>Undergraduate </a:t>
            </a:r>
            <a:r>
              <a:rPr lang="en-US" dirty="0"/>
              <a:t>GPA 2.5 </a:t>
            </a:r>
            <a:r>
              <a:rPr lang="en-US" dirty="0" smtClean="0"/>
              <a:t>or above</a:t>
            </a:r>
          </a:p>
          <a:p>
            <a:r>
              <a:rPr lang="en-US" dirty="0"/>
              <a:t>M</a:t>
            </a:r>
            <a:r>
              <a:rPr lang="en-US" dirty="0" smtClean="0"/>
              <a:t>inimum GRE scores </a:t>
            </a:r>
            <a:r>
              <a:rPr lang="en-US" dirty="0"/>
              <a:t>of more than 4.0 Analytical, 147 Verbal, and 144 Quantitative, or MAT raw score of </a:t>
            </a:r>
            <a:r>
              <a:rPr lang="en-US" dirty="0" smtClean="0"/>
              <a:t>375 taken within five years of application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25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564"/>
    </mc:Choice>
    <mc:Fallback xmlns="">
      <p:transition spd="slow" advTm="3956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800600"/>
            <a:ext cx="8229600" cy="1600200"/>
          </a:xfrm>
        </p:spPr>
        <p:txBody>
          <a:bodyPr>
            <a:no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Degree Requirements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543800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A minimum of 36 hours beyond Bachelor’s degree is required.</a:t>
            </a:r>
          </a:p>
          <a:p>
            <a:pPr marL="0" indent="0">
              <a:buNone/>
            </a:pPr>
            <a:endParaRPr lang="en-US" sz="1050" dirty="0" smtClean="0"/>
          </a:p>
          <a:p>
            <a:pPr marL="0" indent="0">
              <a:buNone/>
            </a:pPr>
            <a:r>
              <a:rPr lang="en-US" b="1" dirty="0"/>
              <a:t>CORE</a:t>
            </a:r>
            <a:r>
              <a:rPr lang="en-US" dirty="0"/>
              <a:t> 	</a:t>
            </a:r>
            <a:r>
              <a:rPr lang="en-US" b="1" dirty="0" smtClean="0"/>
              <a:t>15 hours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2000" dirty="0" smtClean="0"/>
              <a:t>RSCH </a:t>
            </a:r>
            <a:r>
              <a:rPr lang="en-US" sz="2000" dirty="0"/>
              <a:t>7100	Research Methodology in Education		</a:t>
            </a:r>
            <a:r>
              <a:rPr lang="en-US" sz="2000" dirty="0" smtClean="0"/>
              <a:t>              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PSYC </a:t>
            </a:r>
            <a:r>
              <a:rPr lang="en-US" sz="2000" dirty="0"/>
              <a:t>7040 	Adult Learning and Assessment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smtClean="0"/>
              <a:t>	or</a:t>
            </a:r>
            <a:r>
              <a:rPr lang="en-US" sz="2000" dirty="0" smtClean="0"/>
              <a:t> </a:t>
            </a:r>
            <a:r>
              <a:rPr lang="en-US" sz="2000" dirty="0"/>
              <a:t>PSYC 7010 Learning and Assessment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ACED 7640	Issues and Trends in ACED	 </a:t>
            </a:r>
          </a:p>
          <a:p>
            <a:pPr marL="0" indent="0">
              <a:buNone/>
            </a:pPr>
            <a:r>
              <a:rPr lang="en-US" sz="2000" dirty="0" smtClean="0"/>
              <a:t>ACED </a:t>
            </a:r>
            <a:r>
              <a:rPr lang="en-US" sz="2000" dirty="0"/>
              <a:t>7620	Evaluation of ACED </a:t>
            </a:r>
            <a:r>
              <a:rPr lang="en-US" sz="2000" dirty="0" smtClean="0"/>
              <a:t>Programs</a:t>
            </a:r>
            <a:endParaRPr lang="en-US" sz="1400" dirty="0"/>
          </a:p>
          <a:p>
            <a:pPr marL="0" indent="0">
              <a:buNone/>
            </a:pPr>
            <a:r>
              <a:rPr lang="en-US" sz="2000" dirty="0" smtClean="0"/>
              <a:t>ACED </a:t>
            </a:r>
            <a:r>
              <a:rPr lang="en-US" sz="2000" dirty="0"/>
              <a:t>7990	Analysis of Research in ACED</a:t>
            </a:r>
          </a:p>
          <a:p>
            <a:pPr marL="0" indent="0">
              <a:buNone/>
            </a:pPr>
            <a:r>
              <a:rPr lang="en-US" sz="2000" b="1" dirty="0" smtClean="0"/>
              <a:t/>
            </a:r>
            <a:br>
              <a:rPr lang="en-US" sz="2000" b="1" dirty="0" smtClean="0"/>
            </a:b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415"/>
    </mc:Choice>
    <mc:Fallback xmlns="">
      <p:transition spd="slow" advTm="4641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AREA OF EMPHASIS - Business Education and Information Technology	         </a:t>
            </a:r>
            <a:r>
              <a:rPr lang="en-US" sz="2000" b="1" dirty="0" smtClean="0"/>
              <a:t>			21 </a:t>
            </a:r>
            <a:r>
              <a:rPr lang="en-US" sz="2000" b="1" dirty="0"/>
              <a:t>hours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ACED </a:t>
            </a:r>
            <a:r>
              <a:rPr lang="en-US" sz="2000" dirty="0"/>
              <a:t>7510 – Communication in Business </a:t>
            </a:r>
            <a:r>
              <a:rPr lang="en-US" sz="2000" dirty="0" smtClean="0"/>
              <a:t>Technology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Education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ACED 8450 – Multimedia Authoring and Design </a:t>
            </a:r>
          </a:p>
          <a:p>
            <a:pPr marL="0" indent="0">
              <a:buNone/>
            </a:pPr>
            <a:r>
              <a:rPr lang="en-US" sz="2000" dirty="0"/>
              <a:t>ACED 7070 – Advanced Office Procedures</a:t>
            </a:r>
          </a:p>
          <a:p>
            <a:pPr marL="0" indent="0">
              <a:buNone/>
            </a:pPr>
            <a:r>
              <a:rPr lang="en-US" sz="2000" dirty="0"/>
              <a:t>ACED 7220 – Improvement of Instruction in Business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Technology </a:t>
            </a:r>
            <a:r>
              <a:rPr lang="en-US" sz="2000" dirty="0"/>
              <a:t>Education</a:t>
            </a:r>
          </a:p>
          <a:p>
            <a:pPr marL="0" indent="0">
              <a:buNone/>
            </a:pPr>
            <a:r>
              <a:rPr lang="en-US" sz="2000" dirty="0"/>
              <a:t>ACED 7610 – Advanced Web Page Design &amp; Development </a:t>
            </a:r>
          </a:p>
          <a:p>
            <a:pPr marL="0" indent="0">
              <a:buNone/>
            </a:pPr>
            <a:r>
              <a:rPr lang="en-US" sz="2000" dirty="0"/>
              <a:t>ACED 7700 – Advanced Desktop Publishing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7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064"/>
    </mc:Choice>
    <mc:Fallback xmlns="">
      <p:transition spd="slow" advTm="4806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077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GUIDED ELECTIVES  (3 </a:t>
            </a:r>
            <a:r>
              <a:rPr lang="en-US" sz="2000" b="1" dirty="0"/>
              <a:t>hours)</a:t>
            </a:r>
          </a:p>
          <a:p>
            <a:pPr marL="0" indent="0">
              <a:buNone/>
            </a:pPr>
            <a:r>
              <a:rPr lang="en-US" sz="2000" dirty="0" smtClean="0"/>
              <a:t>ACED </a:t>
            </a:r>
            <a:r>
              <a:rPr lang="en-US" sz="2000" dirty="0"/>
              <a:t>7600	Applied Computer Technology</a:t>
            </a:r>
          </a:p>
          <a:p>
            <a:pPr marL="0" indent="0">
              <a:buNone/>
            </a:pPr>
            <a:r>
              <a:rPr lang="en-US" sz="2000" dirty="0" smtClean="0"/>
              <a:t>ACED </a:t>
            </a:r>
            <a:r>
              <a:rPr lang="en-US" sz="2000" dirty="0"/>
              <a:t>7810	Computer Programming for Business Technology </a:t>
            </a:r>
            <a:r>
              <a:rPr lang="en-US" sz="2000" dirty="0" smtClean="0"/>
              <a:t>		               Education</a:t>
            </a:r>
          </a:p>
          <a:p>
            <a:pPr marL="0" indent="0">
              <a:buNone/>
            </a:pPr>
            <a:r>
              <a:rPr lang="en-US" sz="2000" dirty="0" smtClean="0"/>
              <a:t>PADM </a:t>
            </a:r>
            <a:r>
              <a:rPr lang="en-US" sz="2000" dirty="0"/>
              <a:t>7000 	Human Resource Management</a:t>
            </a:r>
          </a:p>
          <a:p>
            <a:pPr marL="0" indent="0">
              <a:buNone/>
            </a:pPr>
            <a:r>
              <a:rPr lang="en-US" sz="2000" dirty="0" smtClean="0"/>
              <a:t>PADM </a:t>
            </a:r>
            <a:r>
              <a:rPr lang="en-US" sz="2000" dirty="0"/>
              <a:t>7110	Information Management</a:t>
            </a:r>
          </a:p>
          <a:p>
            <a:pPr marL="0" indent="0">
              <a:buNone/>
            </a:pPr>
            <a:r>
              <a:rPr lang="en-US" sz="2000" dirty="0" smtClean="0"/>
              <a:t>PADM </a:t>
            </a:r>
            <a:r>
              <a:rPr lang="en-US" sz="2000" dirty="0"/>
              <a:t>7170	Organizational Theory &amp; Behavior</a:t>
            </a:r>
          </a:p>
          <a:p>
            <a:pPr marL="0" indent="0">
              <a:buNone/>
            </a:pPr>
            <a:r>
              <a:rPr lang="en-US" sz="2000" dirty="0" smtClean="0"/>
              <a:t>ITED </a:t>
            </a:r>
            <a:r>
              <a:rPr lang="en-US" sz="2000" dirty="0"/>
              <a:t>7400	Network Technology</a:t>
            </a:r>
          </a:p>
          <a:p>
            <a:pPr marL="0" indent="0">
              <a:buNone/>
            </a:pPr>
            <a:r>
              <a:rPr lang="en-US" sz="2000" dirty="0" smtClean="0"/>
              <a:t>ITED </a:t>
            </a:r>
            <a:r>
              <a:rPr lang="en-US" sz="2000" dirty="0"/>
              <a:t>7500	Management &amp; Production of Multimedia Projects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*An independent Capstone Experience is required for program completion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2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215"/>
    </mc:Choice>
    <mc:Fallback xmlns="">
      <p:transition spd="slow" advTm="5221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Completely online</a:t>
            </a:r>
          </a:p>
          <a:p>
            <a:r>
              <a:rPr lang="en-US" dirty="0" smtClean="0"/>
              <a:t>Admission applications are being accepted now!</a:t>
            </a:r>
          </a:p>
          <a:p>
            <a:r>
              <a:rPr lang="en-US" dirty="0" smtClean="0"/>
              <a:t>Open entry – may start </a:t>
            </a:r>
            <a:r>
              <a:rPr lang="en-US" smtClean="0"/>
              <a:t>any term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mgprater\AppData\Local\Microsoft\Windows\Temporary Internet Files\Content.IE5\EKK9HSCL\MP90040559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063" y="3352800"/>
            <a:ext cx="2654808" cy="177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5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84"/>
    </mc:Choice>
    <mc:Fallback xmlns="">
      <p:transition spd="slow" advTm="13684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57200"/>
            <a:ext cx="7543800" cy="3886200"/>
          </a:xfrm>
        </p:spPr>
        <p:txBody>
          <a:bodyPr/>
          <a:lstStyle/>
          <a:p>
            <a:r>
              <a:rPr lang="en-US" dirty="0" smtClean="0"/>
              <a:t>Valdosta State University, Dewar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College </a:t>
            </a:r>
            <a:r>
              <a:rPr lang="en-US" dirty="0"/>
              <a:t>of </a:t>
            </a:r>
            <a:r>
              <a:rPr lang="en-US" dirty="0" smtClean="0"/>
              <a:t>Education &amp; Human Resources, Department of Adult &amp; Career Education</a:t>
            </a:r>
          </a:p>
          <a:p>
            <a:r>
              <a:rPr lang="en-US" dirty="0" smtClean="0"/>
              <a:t>Did we say 100% online?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505200"/>
            <a:ext cx="2819400" cy="2023181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204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81"/>
    </mc:Choice>
    <mc:Fallback xmlns="">
      <p:transition spd="slow" advTm="1758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0</TotalTime>
  <Words>384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NewsPrint</vt:lpstr>
      <vt:lpstr>MASTER’S IN EDUCATION DEGREE ADULT &amp; CAREER EDUCATION</vt:lpstr>
      <vt:lpstr>Who</vt:lpstr>
      <vt:lpstr>What</vt:lpstr>
      <vt:lpstr>Admission Requirements</vt:lpstr>
      <vt:lpstr>    Degree Requirements </vt:lpstr>
      <vt:lpstr>Degree Requirements</vt:lpstr>
      <vt:lpstr>Degree Requirements</vt:lpstr>
      <vt:lpstr>When</vt:lpstr>
      <vt:lpstr>Where</vt:lpstr>
      <vt:lpstr>How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2012-09-21T17:01:20Z</dcterms:created>
  <dcterms:modified xsi:type="dcterms:W3CDTF">2014-02-24T18:08:59Z</dcterms:modified>
</cp:coreProperties>
</file>