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61" r:id="rId4"/>
    <p:sldId id="269" r:id="rId5"/>
    <p:sldId id="270" r:id="rId6"/>
    <p:sldId id="258" r:id="rId7"/>
    <p:sldId id="265" r:id="rId8"/>
    <p:sldId id="262" r:id="rId9"/>
    <p:sldId id="266" r:id="rId10"/>
    <p:sldId id="263" r:id="rId11"/>
    <p:sldId id="267" r:id="rId12"/>
    <p:sldId id="264" r:id="rId13"/>
    <p:sldId id="268" r:id="rId14"/>
    <p:sldId id="259" r:id="rId15"/>
    <p:sldId id="260" r:id="rId16"/>
    <p:sldId id="271" r:id="rId17"/>
  </p:sldIdLst>
  <p:sldSz cx="18288000" cy="10287000"/>
  <p:notesSz cx="6858000" cy="9144000"/>
  <p:embeddedFontLst>
    <p:embeddedFont>
      <p:font typeface="Calibri" panose="020F0502020204030204" pitchFamily="34" charset="0"/>
      <p:regular r:id="rId18"/>
      <p:bold r:id="rId19"/>
      <p:italic r:id="rId20"/>
      <p:boldItalic r:id="rId21"/>
    </p:embeddedFont>
    <p:embeddedFont>
      <p:font typeface="Gidole" panose="020B0604020202020204" charset="0"/>
      <p:regular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3" d="100"/>
          <a:sy n="73" d="100"/>
        </p:scale>
        <p:origin x="3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8905840" cy="8549607"/>
          </a:xfrm>
          <a:prstGeom prst="rect">
            <a:avLst/>
          </a:prstGeom>
        </p:spPr>
      </p:pic>
      <p:sp>
        <p:nvSpPr>
          <p:cNvPr id="5" name="TextBox 5"/>
          <p:cNvSpPr txBox="1"/>
          <p:nvPr/>
        </p:nvSpPr>
        <p:spPr>
          <a:xfrm>
            <a:off x="7772400" y="2619844"/>
            <a:ext cx="12145056" cy="704552"/>
          </a:xfrm>
          <a:prstGeom prst="rect">
            <a:avLst/>
          </a:prstGeom>
        </p:spPr>
        <p:txBody>
          <a:bodyPr wrap="square" lIns="0" tIns="0" rIns="0" bIns="0" rtlCol="0" anchor="t">
            <a:spAutoFit/>
          </a:bodyPr>
          <a:lstStyle/>
          <a:p>
            <a:pPr>
              <a:lnSpc>
                <a:spcPts val="5908"/>
              </a:lnSpc>
            </a:pPr>
            <a:r>
              <a:rPr lang="en-US" sz="4200" spc="253" dirty="0">
                <a:solidFill>
                  <a:srgbClr val="FFFFFF"/>
                </a:solidFill>
                <a:latin typeface="+mj-lt"/>
              </a:rPr>
              <a:t>STUDENT GOVERNMENT ASSOCIATION </a:t>
            </a:r>
            <a:endParaRPr lang="en-US" dirty="0">
              <a:latin typeface="+mj-lt"/>
            </a:endParaRPr>
          </a:p>
        </p:txBody>
      </p:sp>
      <p:sp>
        <p:nvSpPr>
          <p:cNvPr id="6" name="TextBox 6"/>
          <p:cNvSpPr txBox="1"/>
          <p:nvPr/>
        </p:nvSpPr>
        <p:spPr>
          <a:xfrm>
            <a:off x="4629192" y="3183709"/>
            <a:ext cx="12630108" cy="4062456"/>
          </a:xfrm>
          <a:prstGeom prst="rect">
            <a:avLst/>
          </a:prstGeom>
        </p:spPr>
        <p:txBody>
          <a:bodyPr lIns="0" tIns="0" rIns="0" bIns="0" rtlCol="0" anchor="t">
            <a:spAutoFit/>
          </a:bodyPr>
          <a:lstStyle/>
          <a:p>
            <a:pPr algn="r">
              <a:lnSpc>
                <a:spcPts val="15730"/>
              </a:lnSpc>
            </a:pPr>
            <a:r>
              <a:rPr lang="en-US" sz="14431" spc="865" dirty="0">
                <a:solidFill>
                  <a:srgbClr val="000000"/>
                </a:solidFill>
                <a:latin typeface="+mj-lt"/>
              </a:rPr>
              <a:t>SPRING ELECTIONS</a:t>
            </a:r>
          </a:p>
        </p:txBody>
      </p:sp>
      <p:pic>
        <p:nvPicPr>
          <p:cNvPr id="8" name="Picture 8"/>
          <p:cNvPicPr>
            <a:picLocks noChangeAspect="1"/>
          </p:cNvPicPr>
          <p:nvPr/>
        </p:nvPicPr>
        <p:blipFill>
          <a:blip r:embed="rId5"/>
          <a:srcRect/>
          <a:stretch>
            <a:fillRect/>
          </a:stretch>
        </p:blipFill>
        <p:spPr>
          <a:xfrm>
            <a:off x="13289925" y="387811"/>
            <a:ext cx="3969375" cy="1281777"/>
          </a:xfrm>
          <a:prstGeom prst="rect">
            <a:avLst/>
          </a:prstGeom>
        </p:spPr>
      </p:pic>
      <p:sp>
        <p:nvSpPr>
          <p:cNvPr id="7" name="TextBox 7"/>
          <p:cNvSpPr txBox="1"/>
          <p:nvPr/>
        </p:nvSpPr>
        <p:spPr>
          <a:xfrm>
            <a:off x="2908030" y="6796467"/>
            <a:ext cx="14308781" cy="1647293"/>
          </a:xfrm>
          <a:prstGeom prst="rect">
            <a:avLst/>
          </a:prstGeom>
        </p:spPr>
        <p:txBody>
          <a:bodyPr lIns="0" tIns="0" rIns="0" bIns="0" rtlCol="0" anchor="t">
            <a:spAutoFit/>
          </a:bodyPr>
          <a:lstStyle/>
          <a:p>
            <a:pPr algn="r">
              <a:lnSpc>
                <a:spcPts val="6556"/>
              </a:lnSpc>
            </a:pPr>
            <a:r>
              <a:rPr lang="en-US" sz="5043" spc="353" dirty="0">
                <a:solidFill>
                  <a:srgbClr val="FFFFFF"/>
                </a:solidFill>
                <a:latin typeface="+mj-lt"/>
              </a:rPr>
              <a:t>SGA Senate &amp; Executive Board</a:t>
            </a:r>
          </a:p>
          <a:p>
            <a:pPr algn="r">
              <a:lnSpc>
                <a:spcPts val="6556"/>
              </a:lnSpc>
            </a:pPr>
            <a:endParaRPr lang="en-US" sz="5043" spc="353" dirty="0">
              <a:solidFill>
                <a:srgbClr val="FFFFFF"/>
              </a:solidFill>
              <a:latin typeface="Gidole"/>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30" name="TextBox 29">
            <a:extLst>
              <a:ext uri="{FF2B5EF4-FFF2-40B4-BE49-F238E27FC236}">
                <a16:creationId xmlns:a16="http://schemas.microsoft.com/office/drawing/2014/main" id="{2C646D3E-B66F-4473-B174-99050A2B376E}"/>
              </a:ext>
            </a:extLst>
          </p:cNvPr>
          <p:cNvSpPr txBox="1"/>
          <p:nvPr/>
        </p:nvSpPr>
        <p:spPr>
          <a:xfrm>
            <a:off x="251979" y="433820"/>
            <a:ext cx="45096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chemeClr val="bg1"/>
                </a:solidFill>
                <a:cs typeface="Calibri"/>
              </a:rPr>
              <a:t>Executive Duties and Responsibilities: SGA Secretary</a:t>
            </a:r>
          </a:p>
        </p:txBody>
      </p:sp>
      <p:sp>
        <p:nvSpPr>
          <p:cNvPr id="31" name="TextBox 30">
            <a:extLst>
              <a:ext uri="{FF2B5EF4-FFF2-40B4-BE49-F238E27FC236}">
                <a16:creationId xmlns:a16="http://schemas.microsoft.com/office/drawing/2014/main" id="{F3A63245-3F0A-4268-A41A-212388C07B5A}"/>
              </a:ext>
            </a:extLst>
          </p:cNvPr>
          <p:cNvSpPr txBox="1"/>
          <p:nvPr/>
        </p:nvSpPr>
        <p:spPr>
          <a:xfrm>
            <a:off x="3836844" y="2018434"/>
            <a:ext cx="13419858" cy="74174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cs typeface="Calibri"/>
              </a:rPr>
              <a:t>Constitution Article III Section 5:</a:t>
            </a:r>
            <a:endParaRPr lang="en-US" sz="2800" dirty="0">
              <a:cs typeface="Calibri"/>
            </a:endParaRPr>
          </a:p>
          <a:p>
            <a:r>
              <a:rPr lang="en-US" sz="2400" dirty="0">
                <a:ea typeface="+mn-lt"/>
                <a:cs typeface="+mn-lt"/>
              </a:rPr>
              <a:t> Duties of the SGA Secretary</a:t>
            </a:r>
          </a:p>
          <a:p>
            <a:pPr marL="285750" indent="-285750">
              <a:buFont typeface="Arial"/>
              <a:buChar char="•"/>
            </a:pPr>
            <a:r>
              <a:rPr lang="en-US" sz="2400" dirty="0">
                <a:ea typeface="+mn-lt"/>
                <a:cs typeface="+mn-lt"/>
              </a:rPr>
              <a:t>Shall be the recorder of the Senate, unless deemed otherwise by two-thirds (2/3) vote of the Senate, and will assume any other duties delegated by the presiding officer of the Senate.</a:t>
            </a:r>
          </a:p>
          <a:p>
            <a:pPr marL="285750" indent="-285750">
              <a:buFont typeface="Arial"/>
              <a:buChar char="•"/>
            </a:pPr>
            <a:r>
              <a:rPr lang="en-US" sz="2400" dirty="0">
                <a:ea typeface="+mn-lt"/>
                <a:cs typeface="+mn-lt"/>
              </a:rPr>
              <a:t>Shall oversee communication efforts of the organization. </a:t>
            </a:r>
          </a:p>
          <a:p>
            <a:pPr marL="285750" indent="-285750">
              <a:buFont typeface="Arial"/>
              <a:buChar char="•"/>
            </a:pPr>
            <a:r>
              <a:rPr lang="en-US" sz="2400" dirty="0">
                <a:ea typeface="+mn-lt"/>
                <a:cs typeface="+mn-lt"/>
              </a:rPr>
              <a:t>Shall maintain attendance records of Senate members and guests to meetings, and inform the SGA members of their official attendance related expulsion from the SGA.</a:t>
            </a:r>
          </a:p>
          <a:p>
            <a:pPr marL="285750" indent="-285750">
              <a:buFont typeface="Arial"/>
              <a:buChar char="•"/>
            </a:pPr>
            <a:r>
              <a:rPr lang="en-US" sz="2400" dirty="0">
                <a:ea typeface="+mn-lt"/>
                <a:cs typeface="+mn-lt"/>
              </a:rPr>
              <a:t>Shall organize all business to be conducted on the Senate meeting agendas and disseminate in a timely fashion.</a:t>
            </a:r>
          </a:p>
          <a:p>
            <a:pPr marL="285750" indent="-285750">
              <a:buFont typeface="Arial"/>
              <a:buChar char="•"/>
            </a:pPr>
            <a:r>
              <a:rPr lang="en-US" sz="2400" dirty="0">
                <a:ea typeface="+mn-lt"/>
                <a:cs typeface="+mn-lt"/>
              </a:rPr>
              <a:t>Shall disseminate Senate meeting minutes to all members of the Senate as well as the student body through the designated communication channels in a timely fashion.</a:t>
            </a:r>
          </a:p>
          <a:p>
            <a:pPr marL="285750" indent="-285750">
              <a:buFont typeface="Arial"/>
              <a:buChar char="•"/>
            </a:pPr>
            <a:r>
              <a:rPr lang="en-US" sz="2400" dirty="0">
                <a:ea typeface="+mn-lt"/>
                <a:cs typeface="+mn-lt"/>
              </a:rPr>
              <a:t>Shall be responsible for dispatching all legislation requiring executive action to the President of the SGA.</a:t>
            </a:r>
          </a:p>
          <a:p>
            <a:pPr marL="285750" indent="-285750">
              <a:buFont typeface="Arial"/>
              <a:buChar char="•"/>
            </a:pPr>
            <a:r>
              <a:rPr lang="en-US" sz="2400" dirty="0">
                <a:ea typeface="+mn-lt"/>
                <a:cs typeface="+mn-lt"/>
              </a:rPr>
              <a:t>Shall be responsible for establishing and maintaining all records and files that pertain to the SGA.</a:t>
            </a:r>
          </a:p>
          <a:p>
            <a:pPr marL="285750" indent="-285750">
              <a:buFont typeface="Arial"/>
              <a:buChar char="•"/>
            </a:pPr>
            <a:r>
              <a:rPr lang="en-US" sz="2400" dirty="0">
                <a:ea typeface="+mn-lt"/>
                <a:cs typeface="+mn-lt"/>
              </a:rPr>
              <a:t>Shall coordinate supply orders and event reservations on behalf of the SGA.</a:t>
            </a:r>
          </a:p>
          <a:p>
            <a:pPr marL="285750" indent="-285750">
              <a:buFont typeface="Arial"/>
              <a:buChar char="•"/>
            </a:pPr>
            <a:r>
              <a:rPr lang="en-US" sz="2400" dirty="0">
                <a:ea typeface="+mn-lt"/>
                <a:cs typeface="+mn-lt"/>
              </a:rPr>
              <a:t>Shall assume any duties that may be delegated by the President and Vice President.</a:t>
            </a:r>
          </a:p>
          <a:p>
            <a:pPr marL="285750" indent="-285750">
              <a:buFont typeface="Arial"/>
              <a:buChar char="•"/>
            </a:pPr>
            <a:r>
              <a:rPr lang="en-US" sz="2400" dirty="0">
                <a:ea typeface="+mn-lt"/>
                <a:cs typeface="+mn-lt"/>
              </a:rPr>
              <a:t>Shall oversee mandated Senator work hours in coordination with the Vice President.</a:t>
            </a:r>
          </a:p>
          <a:p>
            <a:endParaRPr lang="en-US" sz="2400" dirty="0">
              <a:ea typeface="+mn-lt"/>
              <a:cs typeface="+mn-lt"/>
            </a:endParaRPr>
          </a:p>
          <a:p>
            <a:endParaRPr lang="en-US" sz="2400" dirty="0">
              <a:ea typeface="+mn-lt"/>
              <a:cs typeface="+mn-lt"/>
            </a:endParaRPr>
          </a:p>
          <a:p>
            <a:endParaRPr lang="en-US" sz="2000" dirty="0">
              <a:cs typeface="Calibri"/>
            </a:endParaRPr>
          </a:p>
          <a:p>
            <a:endParaRPr lang="en-US" sz="2400" dirty="0">
              <a:cs typeface="Calibri"/>
            </a:endParaRPr>
          </a:p>
        </p:txBody>
      </p:sp>
    </p:spTree>
    <p:extLst>
      <p:ext uri="{BB962C8B-B14F-4D97-AF65-F5344CB8AC3E}">
        <p14:creationId xmlns:p14="http://schemas.microsoft.com/office/powerpoint/2010/main" val="42939461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30" name="TextBox 29">
            <a:extLst>
              <a:ext uri="{FF2B5EF4-FFF2-40B4-BE49-F238E27FC236}">
                <a16:creationId xmlns:a16="http://schemas.microsoft.com/office/drawing/2014/main" id="{2C646D3E-B66F-4473-B174-99050A2B376E}"/>
              </a:ext>
            </a:extLst>
          </p:cNvPr>
          <p:cNvSpPr txBox="1"/>
          <p:nvPr/>
        </p:nvSpPr>
        <p:spPr>
          <a:xfrm>
            <a:off x="251979" y="433820"/>
            <a:ext cx="45096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chemeClr val="bg1"/>
                </a:solidFill>
                <a:cs typeface="Calibri"/>
              </a:rPr>
              <a:t>Executive Duties and Responsibilities: SGA Secretary</a:t>
            </a:r>
          </a:p>
        </p:txBody>
      </p:sp>
      <p:sp>
        <p:nvSpPr>
          <p:cNvPr id="31" name="TextBox 30">
            <a:extLst>
              <a:ext uri="{FF2B5EF4-FFF2-40B4-BE49-F238E27FC236}">
                <a16:creationId xmlns:a16="http://schemas.microsoft.com/office/drawing/2014/main" id="{F3A63245-3F0A-4268-A41A-212388C07B5A}"/>
              </a:ext>
            </a:extLst>
          </p:cNvPr>
          <p:cNvSpPr txBox="1"/>
          <p:nvPr/>
        </p:nvSpPr>
        <p:spPr>
          <a:xfrm>
            <a:off x="3836844" y="2512002"/>
            <a:ext cx="13419858" cy="4462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mn-lt"/>
                <a:cs typeface="+mn-lt"/>
              </a:rPr>
              <a:t>• Agenda + Meeting Minutes</a:t>
            </a:r>
            <a:endParaRPr lang="en-US" dirty="0"/>
          </a:p>
          <a:p>
            <a:r>
              <a:rPr lang="en-US" sz="2400" dirty="0">
                <a:ea typeface="+mn-lt"/>
                <a:cs typeface="+mn-lt"/>
              </a:rPr>
              <a:t>• Maintain Attendance Records + inform SGA members of their attendance</a:t>
            </a:r>
            <a:endParaRPr lang="en-US" dirty="0"/>
          </a:p>
          <a:p>
            <a:r>
              <a:rPr lang="en-US" sz="2400" dirty="0">
                <a:ea typeface="+mn-lt"/>
                <a:cs typeface="+mn-lt"/>
              </a:rPr>
              <a:t>• Keeping up with all records of SGA (bills, resolutions, gov docs)</a:t>
            </a:r>
            <a:endParaRPr lang="en-US" dirty="0"/>
          </a:p>
          <a:p>
            <a:r>
              <a:rPr lang="en-US" sz="2400" dirty="0">
                <a:ea typeface="+mn-lt"/>
                <a:cs typeface="+mn-lt"/>
              </a:rPr>
              <a:t>• Work with SGA VP about Senate Participation (point system)</a:t>
            </a:r>
            <a:endParaRPr lang="en-US" dirty="0"/>
          </a:p>
          <a:p>
            <a:r>
              <a:rPr lang="en-US" sz="2400" dirty="0">
                <a:ea typeface="+mn-lt"/>
                <a:cs typeface="+mn-lt"/>
              </a:rPr>
              <a:t>• Engage with the Senate!</a:t>
            </a:r>
            <a:endParaRPr lang="en-US" dirty="0"/>
          </a:p>
          <a:p>
            <a:r>
              <a:rPr lang="en-US" sz="2400" dirty="0">
                <a:ea typeface="+mn-lt"/>
                <a:cs typeface="+mn-lt"/>
              </a:rPr>
              <a:t>• Setting up Monday Meetings (Microsoft TEAMS, nameplates, </a:t>
            </a:r>
            <a:r>
              <a:rPr lang="en-US" sz="2400" dirty="0" err="1">
                <a:ea typeface="+mn-lt"/>
                <a:cs typeface="+mn-lt"/>
              </a:rPr>
              <a:t>etc</a:t>
            </a:r>
            <a:r>
              <a:rPr lang="en-US" sz="2400" dirty="0">
                <a:ea typeface="+mn-lt"/>
                <a:cs typeface="+mn-lt"/>
              </a:rPr>
              <a:t>)</a:t>
            </a:r>
            <a:endParaRPr lang="en-US" dirty="0"/>
          </a:p>
          <a:p>
            <a:r>
              <a:rPr lang="en-US" sz="2400" dirty="0">
                <a:ea typeface="+mn-lt"/>
                <a:cs typeface="+mn-lt"/>
              </a:rPr>
              <a:t>• Event Reservations + Planning</a:t>
            </a:r>
            <a:endParaRPr lang="en-US" dirty="0"/>
          </a:p>
          <a:p>
            <a:endParaRPr lang="en-US" sz="2400" dirty="0">
              <a:ea typeface="+mn-lt"/>
              <a:cs typeface="+mn-lt"/>
            </a:endParaRPr>
          </a:p>
          <a:p>
            <a:endParaRPr lang="en-US" sz="2400" dirty="0">
              <a:ea typeface="+mn-lt"/>
              <a:cs typeface="+mn-lt"/>
            </a:endParaRPr>
          </a:p>
          <a:p>
            <a:endParaRPr lang="en-US" sz="2400" dirty="0">
              <a:ea typeface="+mn-lt"/>
              <a:cs typeface="+mn-lt"/>
            </a:endParaRPr>
          </a:p>
          <a:p>
            <a:endParaRPr lang="en-US" sz="2000" dirty="0">
              <a:cs typeface="Calibri"/>
            </a:endParaRPr>
          </a:p>
          <a:p>
            <a:endParaRPr lang="en-US" sz="2400" dirty="0">
              <a:cs typeface="Calibri"/>
            </a:endParaRPr>
          </a:p>
        </p:txBody>
      </p:sp>
    </p:spTree>
    <p:extLst>
      <p:ext uri="{BB962C8B-B14F-4D97-AF65-F5344CB8AC3E}">
        <p14:creationId xmlns:p14="http://schemas.microsoft.com/office/powerpoint/2010/main" val="31891054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30" name="TextBox 29">
            <a:extLst>
              <a:ext uri="{FF2B5EF4-FFF2-40B4-BE49-F238E27FC236}">
                <a16:creationId xmlns:a16="http://schemas.microsoft.com/office/drawing/2014/main" id="{2C646D3E-B66F-4473-B174-99050A2B376E}"/>
              </a:ext>
            </a:extLst>
          </p:cNvPr>
          <p:cNvSpPr txBox="1"/>
          <p:nvPr/>
        </p:nvSpPr>
        <p:spPr>
          <a:xfrm>
            <a:off x="251979" y="433820"/>
            <a:ext cx="45096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chemeClr val="bg1"/>
                </a:solidFill>
                <a:cs typeface="Calibri"/>
              </a:rPr>
              <a:t>Executive Duties and Responsibilities: SGA Treasurer</a:t>
            </a:r>
          </a:p>
        </p:txBody>
      </p:sp>
      <p:sp>
        <p:nvSpPr>
          <p:cNvPr id="31" name="TextBox 30">
            <a:extLst>
              <a:ext uri="{FF2B5EF4-FFF2-40B4-BE49-F238E27FC236}">
                <a16:creationId xmlns:a16="http://schemas.microsoft.com/office/drawing/2014/main" id="{F3A63245-3F0A-4268-A41A-212388C07B5A}"/>
              </a:ext>
            </a:extLst>
          </p:cNvPr>
          <p:cNvSpPr txBox="1"/>
          <p:nvPr/>
        </p:nvSpPr>
        <p:spPr>
          <a:xfrm>
            <a:off x="3836844" y="2018434"/>
            <a:ext cx="13419858" cy="66787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cs typeface="Calibri"/>
              </a:rPr>
              <a:t>Constitution Article III Section 6:</a:t>
            </a:r>
            <a:endParaRPr lang="en-US" sz="2800" b="1" dirty="0">
              <a:cs typeface="Calibri"/>
            </a:endParaRPr>
          </a:p>
          <a:p>
            <a:r>
              <a:rPr lang="en-US" sz="2400" dirty="0">
                <a:ea typeface="+mn-lt"/>
                <a:cs typeface="+mn-lt"/>
              </a:rPr>
              <a:t>Duties of the SGA Treasurer</a:t>
            </a:r>
          </a:p>
          <a:p>
            <a:pPr marL="285750" indent="-285750">
              <a:buFont typeface="Arial"/>
              <a:buChar char="•"/>
            </a:pPr>
            <a:r>
              <a:rPr lang="en-US" sz="2400" dirty="0">
                <a:ea typeface="+mn-lt"/>
                <a:cs typeface="+mn-lt"/>
              </a:rPr>
              <a:t>Shall lead meetings of the Blazer Allocation Committee and vote only in the instance of a tie.</a:t>
            </a:r>
          </a:p>
          <a:p>
            <a:pPr marL="285750" indent="-285750">
              <a:buFont typeface="Arial"/>
              <a:buChar char="•"/>
            </a:pPr>
            <a:r>
              <a:rPr lang="en-US" sz="2400" dirty="0">
                <a:ea typeface="+mn-lt"/>
                <a:cs typeface="+mn-lt"/>
              </a:rPr>
              <a:t>Shall supervise the proper expenditure of all monies of the SGA and shall give a monthly report on these expenditures.</a:t>
            </a:r>
          </a:p>
          <a:p>
            <a:pPr marL="285750" indent="-285750">
              <a:buFont typeface="Arial"/>
              <a:buChar char="•"/>
            </a:pPr>
            <a:r>
              <a:rPr lang="en-US" sz="2400" dirty="0">
                <a:ea typeface="+mn-lt"/>
                <a:cs typeface="+mn-lt"/>
              </a:rPr>
              <a:t>Shall maintain records of all business transactions which involve the SGA funds.</a:t>
            </a:r>
          </a:p>
          <a:p>
            <a:pPr marL="285750" indent="-285750">
              <a:buFont typeface="Arial"/>
              <a:buChar char="•"/>
            </a:pPr>
            <a:r>
              <a:rPr lang="en-US" sz="2400" dirty="0">
                <a:ea typeface="+mn-lt"/>
                <a:cs typeface="+mn-lt"/>
              </a:rPr>
              <a:t>Shall have the responsibility of informing the members of the SGA of all actions taken by the university that involve the student activity fee. </a:t>
            </a:r>
          </a:p>
          <a:p>
            <a:pPr marL="285750" indent="-285750">
              <a:buFont typeface="Arial"/>
              <a:buChar char="•"/>
            </a:pPr>
            <a:r>
              <a:rPr lang="en-US" sz="2400" dirty="0">
                <a:ea typeface="+mn-lt"/>
                <a:cs typeface="+mn-lt"/>
              </a:rPr>
              <a:t>Shall be responsible for the preparation of the budget for the SGA funds.</a:t>
            </a:r>
          </a:p>
          <a:p>
            <a:pPr marL="285750" indent="-285750">
              <a:buFont typeface="Arial"/>
              <a:buChar char="•"/>
            </a:pPr>
            <a:r>
              <a:rPr lang="en-US" sz="2400" dirty="0">
                <a:ea typeface="+mn-lt"/>
                <a:cs typeface="+mn-lt"/>
              </a:rPr>
              <a:t>Shall coordinate meetings with students and organizations wishing to gain funds from the SGA.</a:t>
            </a:r>
          </a:p>
          <a:p>
            <a:pPr marL="285750" indent="-285750">
              <a:buFont typeface="Arial"/>
              <a:buChar char="•"/>
            </a:pPr>
            <a:r>
              <a:rPr lang="en-US" sz="2400" dirty="0">
                <a:ea typeface="+mn-lt"/>
                <a:cs typeface="+mn-lt"/>
              </a:rPr>
              <a:t>Shall monitor the business conducted by the Planning and Budget Council of the University.</a:t>
            </a:r>
          </a:p>
          <a:p>
            <a:pPr marL="285750" indent="-285750">
              <a:buFont typeface="Arial"/>
              <a:buChar char="•"/>
            </a:pPr>
            <a:r>
              <a:rPr lang="en-US" sz="2400" dirty="0">
                <a:ea typeface="+mn-lt"/>
                <a:cs typeface="+mn-lt"/>
              </a:rPr>
              <a:t>Shall assume any other duties delegated by the President and Vice President.</a:t>
            </a:r>
          </a:p>
          <a:p>
            <a:endParaRPr lang="en-US" sz="2400" dirty="0">
              <a:ea typeface="+mn-lt"/>
              <a:cs typeface="+mn-lt"/>
            </a:endParaRPr>
          </a:p>
          <a:p>
            <a:endParaRPr lang="en-US" sz="2400" dirty="0">
              <a:ea typeface="+mn-lt"/>
              <a:cs typeface="+mn-lt"/>
            </a:endParaRPr>
          </a:p>
          <a:p>
            <a:endParaRPr lang="en-US" sz="2400" dirty="0">
              <a:ea typeface="+mn-lt"/>
              <a:cs typeface="+mn-lt"/>
            </a:endParaRPr>
          </a:p>
          <a:p>
            <a:endParaRPr lang="en-US" sz="2400" dirty="0">
              <a:ea typeface="+mn-lt"/>
              <a:cs typeface="+mn-lt"/>
            </a:endParaRPr>
          </a:p>
          <a:p>
            <a:endParaRPr lang="en-US" sz="2000" dirty="0">
              <a:cs typeface="Calibri"/>
            </a:endParaRPr>
          </a:p>
          <a:p>
            <a:endParaRPr lang="en-US" sz="2400" dirty="0">
              <a:cs typeface="Calibri"/>
            </a:endParaRPr>
          </a:p>
        </p:txBody>
      </p:sp>
    </p:spTree>
    <p:extLst>
      <p:ext uri="{BB962C8B-B14F-4D97-AF65-F5344CB8AC3E}">
        <p14:creationId xmlns:p14="http://schemas.microsoft.com/office/powerpoint/2010/main" val="28840665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30" name="TextBox 29">
            <a:extLst>
              <a:ext uri="{FF2B5EF4-FFF2-40B4-BE49-F238E27FC236}">
                <a16:creationId xmlns:a16="http://schemas.microsoft.com/office/drawing/2014/main" id="{2C646D3E-B66F-4473-B174-99050A2B376E}"/>
              </a:ext>
            </a:extLst>
          </p:cNvPr>
          <p:cNvSpPr txBox="1"/>
          <p:nvPr/>
        </p:nvSpPr>
        <p:spPr>
          <a:xfrm>
            <a:off x="251979" y="433820"/>
            <a:ext cx="45096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chemeClr val="bg1"/>
                </a:solidFill>
                <a:cs typeface="Calibri"/>
              </a:rPr>
              <a:t>Executive Duties and Responsibilities: SGA Treasurer</a:t>
            </a:r>
          </a:p>
        </p:txBody>
      </p:sp>
      <p:sp>
        <p:nvSpPr>
          <p:cNvPr id="31" name="TextBox 30">
            <a:extLst>
              <a:ext uri="{FF2B5EF4-FFF2-40B4-BE49-F238E27FC236}">
                <a16:creationId xmlns:a16="http://schemas.microsoft.com/office/drawing/2014/main" id="{F3A63245-3F0A-4268-A41A-212388C07B5A}"/>
              </a:ext>
            </a:extLst>
          </p:cNvPr>
          <p:cNvSpPr txBox="1"/>
          <p:nvPr/>
        </p:nvSpPr>
        <p:spPr>
          <a:xfrm>
            <a:off x="3836844" y="2018434"/>
            <a:ext cx="13419858" cy="72327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dirty="0">
                <a:ea typeface="+mn-lt"/>
                <a:cs typeface="+mn-lt"/>
              </a:rPr>
              <a:t>•On a weekly basis, the SGA Treasurer ‘wears’ two main hats. </a:t>
            </a:r>
            <a:endParaRPr lang="en-US" dirty="0">
              <a:cs typeface="Calibri"/>
            </a:endParaRPr>
          </a:p>
          <a:p>
            <a:pPr>
              <a:lnSpc>
                <a:spcPct val="150000"/>
              </a:lnSpc>
            </a:pPr>
            <a:r>
              <a:rPr lang="en-US" sz="2400" dirty="0">
                <a:ea typeface="+mn-lt"/>
                <a:cs typeface="+mn-lt"/>
              </a:rPr>
              <a:t>•Executor of SGA budget, and delegated purchaser on behalf of Student Government Activities</a:t>
            </a:r>
            <a:endParaRPr lang="en-US" dirty="0">
              <a:cs typeface="Calibri"/>
            </a:endParaRPr>
          </a:p>
          <a:p>
            <a:pPr>
              <a:lnSpc>
                <a:spcPct val="150000"/>
              </a:lnSpc>
            </a:pPr>
            <a:r>
              <a:rPr lang="en-US" sz="2400" dirty="0">
                <a:ea typeface="+mn-lt"/>
                <a:cs typeface="+mn-lt"/>
              </a:rPr>
              <a:t>•Ex-Officio member and director of Blazer Allocation Process</a:t>
            </a:r>
            <a:endParaRPr lang="en-US" dirty="0">
              <a:cs typeface="Calibri"/>
            </a:endParaRPr>
          </a:p>
          <a:p>
            <a:pPr>
              <a:lnSpc>
                <a:spcPct val="150000"/>
              </a:lnSpc>
            </a:pPr>
            <a:r>
              <a:rPr lang="en-US" sz="2400" dirty="0">
                <a:ea typeface="+mn-lt"/>
                <a:cs typeface="+mn-lt"/>
              </a:rPr>
              <a:t>•The position also includes smaller duties such as:</a:t>
            </a:r>
            <a:endParaRPr lang="en-US" dirty="0">
              <a:cs typeface="Calibri"/>
            </a:endParaRPr>
          </a:p>
          <a:p>
            <a:pPr>
              <a:lnSpc>
                <a:spcPct val="150000"/>
              </a:lnSpc>
            </a:pPr>
            <a:r>
              <a:rPr lang="en-US" sz="2400" dirty="0">
                <a:ea typeface="+mn-lt"/>
                <a:cs typeface="+mn-lt"/>
              </a:rPr>
              <a:t>•Recording SGA expenditures, contacting vendors, working with Procurement and Accounts Payable departments, advising the Executive team on financial decisions, being a student representative on SAFAC, and working with absolute cooperation in coordinating and participating in SGA events. </a:t>
            </a:r>
            <a:endParaRPr lang="en-US" dirty="0">
              <a:cs typeface="Calibri"/>
            </a:endParaRPr>
          </a:p>
          <a:p>
            <a:pPr>
              <a:lnSpc>
                <a:spcPct val="150000"/>
              </a:lnSpc>
            </a:pPr>
            <a:r>
              <a:rPr lang="en-US" sz="2400" dirty="0">
                <a:ea typeface="+mn-lt"/>
                <a:cs typeface="+mn-lt"/>
              </a:rPr>
              <a:t>•Overall, the SGA Treasurer position holds many responsibilities, and is rewarding for those who value organization, discipline, and can practice adaptability. </a:t>
            </a:r>
            <a:endParaRPr lang="en-US" dirty="0">
              <a:cs typeface="Calibri"/>
            </a:endParaRPr>
          </a:p>
          <a:p>
            <a:endParaRPr lang="en-US" sz="2400" dirty="0">
              <a:ea typeface="+mn-lt"/>
              <a:cs typeface="+mn-lt"/>
            </a:endParaRPr>
          </a:p>
          <a:p>
            <a:endParaRPr lang="en-US" sz="2400" dirty="0">
              <a:ea typeface="+mn-lt"/>
              <a:cs typeface="+mn-lt"/>
            </a:endParaRPr>
          </a:p>
          <a:p>
            <a:endParaRPr lang="en-US" sz="2400" dirty="0">
              <a:ea typeface="+mn-lt"/>
              <a:cs typeface="+mn-lt"/>
            </a:endParaRPr>
          </a:p>
          <a:p>
            <a:endParaRPr lang="en-US" sz="2400" dirty="0">
              <a:ea typeface="+mn-lt"/>
              <a:cs typeface="+mn-lt"/>
            </a:endParaRPr>
          </a:p>
          <a:p>
            <a:endParaRPr lang="en-US" sz="2000" dirty="0">
              <a:cs typeface="Calibri"/>
            </a:endParaRPr>
          </a:p>
          <a:p>
            <a:endParaRPr lang="en-US" sz="2400" dirty="0">
              <a:cs typeface="Calibri"/>
            </a:endParaRPr>
          </a:p>
        </p:txBody>
      </p:sp>
    </p:spTree>
    <p:extLst>
      <p:ext uri="{BB962C8B-B14F-4D97-AF65-F5344CB8AC3E}">
        <p14:creationId xmlns:p14="http://schemas.microsoft.com/office/powerpoint/2010/main" val="7388315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7" y="-252885"/>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7" name="TextBox 7"/>
          <p:cNvSpPr txBox="1"/>
          <p:nvPr/>
        </p:nvSpPr>
        <p:spPr>
          <a:xfrm>
            <a:off x="-4557963" y="70310"/>
            <a:ext cx="9105420" cy="1364669"/>
          </a:xfrm>
          <a:prstGeom prst="rect">
            <a:avLst/>
          </a:prstGeom>
        </p:spPr>
        <p:txBody>
          <a:bodyPr lIns="0" tIns="0" rIns="0" bIns="0" rtlCol="0" anchor="t">
            <a:spAutoFit/>
          </a:bodyPr>
          <a:lstStyle/>
          <a:p>
            <a:pPr algn="r">
              <a:lnSpc>
                <a:spcPts val="5456"/>
              </a:lnSpc>
            </a:pPr>
            <a:r>
              <a:rPr lang="en-US" sz="3850" spc="233" dirty="0">
                <a:solidFill>
                  <a:srgbClr val="FFFFFF"/>
                </a:solidFill>
              </a:rPr>
              <a:t>More</a:t>
            </a:r>
            <a:r>
              <a:rPr lang="en-US" sz="3850" spc="233" dirty="0">
                <a:solidFill>
                  <a:srgbClr val="FFFFFF"/>
                </a:solidFill>
                <a:latin typeface="Calibri" panose="020F0502020204030204" pitchFamily="34" charset="0"/>
              </a:rPr>
              <a:t> </a:t>
            </a:r>
            <a:r>
              <a:rPr lang="en-US" sz="3850" spc="233" dirty="0">
                <a:solidFill>
                  <a:srgbClr val="FFFFFF"/>
                </a:solidFill>
                <a:latin typeface="+mj-lt"/>
              </a:rPr>
              <a:t>Info</a:t>
            </a:r>
            <a:r>
              <a:rPr lang="en-US" sz="3850" spc="233" dirty="0">
                <a:solidFill>
                  <a:srgbClr val="FFFFFF"/>
                </a:solidFill>
              </a:rPr>
              <a:t>:</a:t>
            </a:r>
            <a:endParaRPr lang="en-US" sz="3897" spc="233" dirty="0">
              <a:solidFill>
                <a:srgbClr val="FFFFFF"/>
              </a:solidFill>
            </a:endParaRPr>
          </a:p>
          <a:p>
            <a:pPr algn="r">
              <a:lnSpc>
                <a:spcPts val="5456"/>
              </a:lnSpc>
            </a:pPr>
            <a:endParaRPr lang="en-US" sz="3850" spc="233" dirty="0">
              <a:solidFill>
                <a:srgbClr val="FFFFFF"/>
              </a:solidFill>
              <a:latin typeface="Calibri" panose="020F0502020204030204" pitchFamily="34" charset="0"/>
            </a:endParaRPr>
          </a:p>
        </p:txBody>
      </p:sp>
      <p:sp>
        <p:nvSpPr>
          <p:cNvPr id="8" name="TextBox 8"/>
          <p:cNvSpPr txBox="1"/>
          <p:nvPr/>
        </p:nvSpPr>
        <p:spPr>
          <a:xfrm>
            <a:off x="3966395" y="2208694"/>
            <a:ext cx="12808694" cy="3149388"/>
          </a:xfrm>
          <a:prstGeom prst="rect">
            <a:avLst/>
          </a:prstGeom>
        </p:spPr>
        <p:txBody>
          <a:bodyPr lIns="0" tIns="0" rIns="0" bIns="0" rtlCol="0" anchor="t">
            <a:spAutoFit/>
          </a:bodyPr>
          <a:lstStyle/>
          <a:p>
            <a:pPr marL="782320" lvl="1" indent="-342900">
              <a:lnSpc>
                <a:spcPts val="4780"/>
              </a:lnSpc>
              <a:buFont typeface="Arial"/>
              <a:buChar char="•"/>
            </a:pPr>
            <a:r>
              <a:rPr lang="en-US" sz="2400" spc="273" dirty="0">
                <a:ea typeface="+mn-lt"/>
                <a:cs typeface="+mn-lt"/>
              </a:rPr>
              <a:t>President and Vice President candidates shall be elected together </a:t>
            </a:r>
          </a:p>
          <a:p>
            <a:pPr marL="666115" lvl="1" indent="-342900">
              <a:lnSpc>
                <a:spcPts val="5088"/>
              </a:lnSpc>
              <a:buFont typeface="Arial"/>
              <a:buChar char="•"/>
            </a:pPr>
            <a:r>
              <a:rPr lang="en-US" sz="2400" spc="273" dirty="0">
                <a:cs typeface="Calibri"/>
              </a:rPr>
              <a:t>Senate Candidates must receive at least fifty votes to be certified.</a:t>
            </a:r>
            <a:r>
              <a:rPr lang="en-US" sz="2400" spc="273" dirty="0"/>
              <a:t> </a:t>
            </a:r>
            <a:r>
              <a:rPr lang="en" sz="2400" spc="273" dirty="0">
                <a:ea typeface="+mn-lt"/>
                <a:cs typeface="+mn-lt"/>
              </a:rPr>
              <a:t>The top thirty Senate candidates shall be allowed into the Senate. </a:t>
            </a:r>
          </a:p>
          <a:p>
            <a:pPr marL="666115" lvl="1" indent="-342900">
              <a:lnSpc>
                <a:spcPts val="5088"/>
              </a:lnSpc>
              <a:buFont typeface="Arial"/>
              <a:buChar char="•"/>
            </a:pPr>
            <a:r>
              <a:rPr lang="en" sz="2400" spc="273" dirty="0">
                <a:ea typeface="+mn-lt"/>
                <a:cs typeface="+mn-lt"/>
              </a:rPr>
              <a:t>Executive positions are paid, and it is recommended that you do not hold another university job due to max hours (20).</a:t>
            </a:r>
          </a:p>
        </p:txBody>
      </p:sp>
      <p:sp>
        <p:nvSpPr>
          <p:cNvPr id="10" name="TextBox 10"/>
          <p:cNvSpPr txBox="1"/>
          <p:nvPr/>
        </p:nvSpPr>
        <p:spPr>
          <a:xfrm>
            <a:off x="3745588" y="7067812"/>
            <a:ext cx="12808694" cy="551433"/>
          </a:xfrm>
          <a:prstGeom prst="rect">
            <a:avLst/>
          </a:prstGeom>
        </p:spPr>
        <p:txBody>
          <a:bodyPr lIns="0" tIns="0" rIns="0" bIns="0" rtlCol="0" anchor="t">
            <a:spAutoFit/>
          </a:bodyPr>
          <a:lstStyle/>
          <a:p>
            <a:pPr marL="645795" lvl="1" indent="-322580">
              <a:lnSpc>
                <a:spcPts val="5088"/>
              </a:lnSpc>
              <a:buFont typeface="Arial"/>
              <a:buChar char="•"/>
            </a:pPr>
            <a:endParaRPr lang="en-US"/>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nodePh="1">
                                  <p:stCondLst>
                                    <p:cond delay="0"/>
                                  </p:stCondLst>
                                  <p:endCondLst>
                                    <p:cond evt="begin" delay="0">
                                      <p:tn val="12"/>
                                    </p:cond>
                                  </p:end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49663" y="-416722"/>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6" name="TextBox 6"/>
          <p:cNvSpPr txBox="1"/>
          <p:nvPr/>
        </p:nvSpPr>
        <p:spPr>
          <a:xfrm>
            <a:off x="3526048" y="3866558"/>
            <a:ext cx="12808694" cy="2372908"/>
          </a:xfrm>
          <a:prstGeom prst="rect">
            <a:avLst/>
          </a:prstGeom>
        </p:spPr>
        <p:txBody>
          <a:bodyPr lIns="0" tIns="0" rIns="0" bIns="0" rtlCol="0" anchor="t">
            <a:spAutoFit/>
          </a:bodyPr>
          <a:lstStyle/>
          <a:p>
            <a:pPr algn="ctr">
              <a:lnSpc>
                <a:spcPts val="18720"/>
              </a:lnSpc>
            </a:pPr>
            <a:r>
              <a:rPr lang="en-US" sz="14400" spc="1008" dirty="0">
                <a:solidFill>
                  <a:srgbClr val="FFFFFF"/>
                </a:solidFill>
              </a:rPr>
              <a:t>QUESTIONS?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7" y="-266700"/>
            <a:ext cx="7560644" cy="7258218"/>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14" name="TextBox 13">
            <a:extLst>
              <a:ext uri="{FF2B5EF4-FFF2-40B4-BE49-F238E27FC236}">
                <a16:creationId xmlns:a16="http://schemas.microsoft.com/office/drawing/2014/main" id="{BB9D172B-34F8-4B8B-8B9E-CB826E313B9A}"/>
              </a:ext>
            </a:extLst>
          </p:cNvPr>
          <p:cNvSpPr txBox="1"/>
          <p:nvPr/>
        </p:nvSpPr>
        <p:spPr>
          <a:xfrm>
            <a:off x="511752" y="654627"/>
            <a:ext cx="549679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rgbClr val="FFFFFF"/>
                </a:solidFill>
                <a:cs typeface="Calibri"/>
              </a:rPr>
              <a:t>Spring 2023 Elections Timeline:</a:t>
            </a:r>
          </a:p>
        </p:txBody>
      </p:sp>
      <p:sp>
        <p:nvSpPr>
          <p:cNvPr id="15" name="TextBox 14">
            <a:extLst>
              <a:ext uri="{FF2B5EF4-FFF2-40B4-BE49-F238E27FC236}">
                <a16:creationId xmlns:a16="http://schemas.microsoft.com/office/drawing/2014/main" id="{82B942A8-883C-4D4E-AADB-0754803C0554}"/>
              </a:ext>
            </a:extLst>
          </p:cNvPr>
          <p:cNvSpPr txBox="1"/>
          <p:nvPr/>
        </p:nvSpPr>
        <p:spPr>
          <a:xfrm>
            <a:off x="7772400" y="49149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sp>
        <p:nvSpPr>
          <p:cNvPr id="19" name="TextBox 18">
            <a:extLst>
              <a:ext uri="{FF2B5EF4-FFF2-40B4-BE49-F238E27FC236}">
                <a16:creationId xmlns:a16="http://schemas.microsoft.com/office/drawing/2014/main" id="{0EA9CFD6-845F-4FF1-94BA-8AFEDBCD1E3E}"/>
              </a:ext>
            </a:extLst>
          </p:cNvPr>
          <p:cNvSpPr txBox="1"/>
          <p:nvPr/>
        </p:nvSpPr>
        <p:spPr>
          <a:xfrm>
            <a:off x="7772400" y="49149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graphicFrame>
        <p:nvGraphicFramePr>
          <p:cNvPr id="21" name="Table 20">
            <a:extLst>
              <a:ext uri="{FF2B5EF4-FFF2-40B4-BE49-F238E27FC236}">
                <a16:creationId xmlns:a16="http://schemas.microsoft.com/office/drawing/2014/main" id="{2F46EC15-EE1A-4EA0-914A-62D587514BD4}"/>
              </a:ext>
            </a:extLst>
          </p:cNvPr>
          <p:cNvGraphicFramePr>
            <a:graphicFrameLocks noGrp="1"/>
          </p:cNvGraphicFramePr>
          <p:nvPr>
            <p:extLst>
              <p:ext uri="{D42A27DB-BD31-4B8C-83A1-F6EECF244321}">
                <p14:modId xmlns:p14="http://schemas.microsoft.com/office/powerpoint/2010/main" val="999464463"/>
              </p:ext>
            </p:extLst>
          </p:nvPr>
        </p:nvGraphicFramePr>
        <p:xfrm>
          <a:off x="5182961" y="2019300"/>
          <a:ext cx="10591100" cy="7012209"/>
        </p:xfrm>
        <a:graphic>
          <a:graphicData uri="http://schemas.openxmlformats.org/drawingml/2006/table">
            <a:tbl>
              <a:tblPr firstRow="1" firstCol="1" bandRow="1">
                <a:tableStyleId>{9D7B26C5-4107-4FEC-AEDC-1716B250A1EF}</a:tableStyleId>
              </a:tblPr>
              <a:tblGrid>
                <a:gridCol w="5295550">
                  <a:extLst>
                    <a:ext uri="{9D8B030D-6E8A-4147-A177-3AD203B41FA5}">
                      <a16:colId xmlns:a16="http://schemas.microsoft.com/office/drawing/2014/main" val="1517982383"/>
                    </a:ext>
                  </a:extLst>
                </a:gridCol>
                <a:gridCol w="5295550">
                  <a:extLst>
                    <a:ext uri="{9D8B030D-6E8A-4147-A177-3AD203B41FA5}">
                      <a16:colId xmlns:a16="http://schemas.microsoft.com/office/drawing/2014/main" val="1013214984"/>
                    </a:ext>
                  </a:extLst>
                </a:gridCol>
              </a:tblGrid>
              <a:tr h="1059519">
                <a:tc>
                  <a:txBody>
                    <a:bodyPr/>
                    <a:lstStyle/>
                    <a:p>
                      <a:pPr algn="ctr" fontAlgn="base"/>
                      <a:r>
                        <a:rPr lang="en-US" sz="2400" dirty="0">
                          <a:solidFill>
                            <a:schemeClr val="bg1"/>
                          </a:solidFill>
                          <a:effectLst/>
                        </a:rPr>
                        <a:t>Elections Paperwork Released </a:t>
                      </a:r>
                    </a:p>
                  </a:txBody>
                  <a:tcPr marL="0" marR="0" marT="0" marB="0"/>
                </a:tc>
                <a:tc>
                  <a:txBody>
                    <a:bodyPr/>
                    <a:lstStyle/>
                    <a:p>
                      <a:pPr algn="ctr" fontAlgn="base"/>
                      <a:r>
                        <a:rPr lang="en-US" sz="2400" b="0" dirty="0">
                          <a:solidFill>
                            <a:schemeClr val="bg1"/>
                          </a:solidFill>
                          <a:effectLst/>
                        </a:rPr>
                        <a:t>03/09/2023 11:00 A.M. </a:t>
                      </a:r>
                    </a:p>
                  </a:txBody>
                  <a:tcPr marL="0" marR="0" marT="0" marB="0"/>
                </a:tc>
                <a:extLst>
                  <a:ext uri="{0D108BD9-81ED-4DB2-BD59-A6C34878D82A}">
                    <a16:rowId xmlns:a16="http://schemas.microsoft.com/office/drawing/2014/main" val="1020437799"/>
                  </a:ext>
                </a:extLst>
              </a:tr>
              <a:tr h="716406">
                <a:tc>
                  <a:txBody>
                    <a:bodyPr/>
                    <a:lstStyle/>
                    <a:p>
                      <a:pPr algn="ctr" fontAlgn="base"/>
                      <a:r>
                        <a:rPr lang="en-US" sz="2400" dirty="0">
                          <a:solidFill>
                            <a:schemeClr val="bg1"/>
                          </a:solidFill>
                          <a:effectLst/>
                        </a:rPr>
                        <a:t>Completed Elections Packets Due </a:t>
                      </a:r>
                    </a:p>
                  </a:txBody>
                  <a:tcPr marL="0" marR="0" marT="0" marB="0"/>
                </a:tc>
                <a:tc>
                  <a:txBody>
                    <a:bodyPr/>
                    <a:lstStyle/>
                    <a:p>
                      <a:pPr algn="ctr" fontAlgn="base"/>
                      <a:r>
                        <a:rPr lang="en-US" sz="2400" b="0" dirty="0">
                          <a:solidFill>
                            <a:schemeClr val="bg1"/>
                          </a:solidFill>
                          <a:effectLst/>
                        </a:rPr>
                        <a:t>03/22/2023 by 3:00 P.M. </a:t>
                      </a:r>
                    </a:p>
                  </a:txBody>
                  <a:tcPr marL="0" marR="0" marT="0" marB="0"/>
                </a:tc>
                <a:extLst>
                  <a:ext uri="{0D108BD9-81ED-4DB2-BD59-A6C34878D82A}">
                    <a16:rowId xmlns:a16="http://schemas.microsoft.com/office/drawing/2014/main" val="281873385"/>
                  </a:ext>
                </a:extLst>
              </a:tr>
              <a:tr h="960635">
                <a:tc>
                  <a:txBody>
                    <a:bodyPr/>
                    <a:lstStyle/>
                    <a:p>
                      <a:pPr algn="ctr" fontAlgn="base"/>
                      <a:r>
                        <a:rPr lang="en-US" sz="2400" dirty="0">
                          <a:solidFill>
                            <a:schemeClr val="bg1"/>
                          </a:solidFill>
                          <a:effectLst/>
                        </a:rPr>
                        <a:t>Campaign Materials Approval </a:t>
                      </a:r>
                    </a:p>
                    <a:p>
                      <a:pPr algn="ctr" fontAlgn="base"/>
                      <a:r>
                        <a:rPr lang="en-US" sz="2400" dirty="0">
                          <a:solidFill>
                            <a:schemeClr val="bg1"/>
                          </a:solidFill>
                          <a:effectLst/>
                        </a:rPr>
                        <a:t>Deadline </a:t>
                      </a:r>
                    </a:p>
                  </a:txBody>
                  <a:tcPr marL="0" marR="0" marT="0" marB="0"/>
                </a:tc>
                <a:tc>
                  <a:txBody>
                    <a:bodyPr/>
                    <a:lstStyle/>
                    <a:p>
                      <a:pPr algn="ctr" fontAlgn="base"/>
                      <a:r>
                        <a:rPr lang="en-US" sz="2400" b="0" dirty="0">
                          <a:solidFill>
                            <a:schemeClr val="bg1"/>
                          </a:solidFill>
                          <a:effectLst/>
                        </a:rPr>
                        <a:t>04/02/2023 by 3:00 P.M. </a:t>
                      </a:r>
                    </a:p>
                  </a:txBody>
                  <a:tcPr marL="0" marR="0" marT="0" marB="0"/>
                </a:tc>
                <a:extLst>
                  <a:ext uri="{0D108BD9-81ED-4DB2-BD59-A6C34878D82A}">
                    <a16:rowId xmlns:a16="http://schemas.microsoft.com/office/drawing/2014/main" val="4054335941"/>
                  </a:ext>
                </a:extLst>
              </a:tr>
              <a:tr h="781534">
                <a:tc>
                  <a:txBody>
                    <a:bodyPr/>
                    <a:lstStyle/>
                    <a:p>
                      <a:pPr algn="ctr" fontAlgn="base"/>
                      <a:r>
                        <a:rPr lang="en-US" sz="2400" dirty="0">
                          <a:solidFill>
                            <a:schemeClr val="bg1"/>
                          </a:solidFill>
                          <a:effectLst/>
                        </a:rPr>
                        <a:t>Campaigning Begins </a:t>
                      </a:r>
                    </a:p>
                  </a:txBody>
                  <a:tcPr marL="0" marR="0" marT="0" marB="0"/>
                </a:tc>
                <a:tc>
                  <a:txBody>
                    <a:bodyPr/>
                    <a:lstStyle/>
                    <a:p>
                      <a:pPr algn="ctr" fontAlgn="base"/>
                      <a:r>
                        <a:rPr lang="en-US" sz="2400" b="0" dirty="0">
                          <a:solidFill>
                            <a:schemeClr val="bg1"/>
                          </a:solidFill>
                          <a:effectLst/>
                        </a:rPr>
                        <a:t>04/02/2023 at 12:00 A.M. </a:t>
                      </a:r>
                    </a:p>
                  </a:txBody>
                  <a:tcPr marL="0" marR="0" marT="0" marB="0"/>
                </a:tc>
                <a:extLst>
                  <a:ext uri="{0D108BD9-81ED-4DB2-BD59-A6C34878D82A}">
                    <a16:rowId xmlns:a16="http://schemas.microsoft.com/office/drawing/2014/main" val="554204620"/>
                  </a:ext>
                </a:extLst>
              </a:tr>
              <a:tr h="964023">
                <a:tc>
                  <a:txBody>
                    <a:bodyPr/>
                    <a:lstStyle/>
                    <a:p>
                      <a:pPr algn="ctr" fontAlgn="base"/>
                      <a:r>
                        <a:rPr lang="en-US" sz="2400" dirty="0">
                          <a:solidFill>
                            <a:schemeClr val="bg1"/>
                          </a:solidFill>
                          <a:effectLst/>
                        </a:rPr>
                        <a:t>Voting Begins </a:t>
                      </a:r>
                    </a:p>
                    <a:p>
                      <a:pPr algn="ctr" fontAlgn="base"/>
                      <a:r>
                        <a:rPr lang="en-US" sz="2400" dirty="0">
                          <a:solidFill>
                            <a:schemeClr val="bg1"/>
                          </a:solidFill>
                          <a:effectLst/>
                        </a:rPr>
                        <a:t>via VSU Blazer Link </a:t>
                      </a:r>
                    </a:p>
                  </a:txBody>
                  <a:tcPr marL="0" marR="0" marT="0" marB="0"/>
                </a:tc>
                <a:tc>
                  <a:txBody>
                    <a:bodyPr/>
                    <a:lstStyle/>
                    <a:p>
                      <a:pPr algn="ctr" fontAlgn="base"/>
                      <a:r>
                        <a:rPr lang="en-US" sz="2400" b="0" dirty="0">
                          <a:solidFill>
                            <a:schemeClr val="bg1"/>
                          </a:solidFill>
                          <a:effectLst/>
                        </a:rPr>
                        <a:t>04/12/2023 at 9:00 A.M. </a:t>
                      </a:r>
                    </a:p>
                  </a:txBody>
                  <a:tcPr marL="0" marR="0" marT="0" marB="0"/>
                </a:tc>
                <a:extLst>
                  <a:ext uri="{0D108BD9-81ED-4DB2-BD59-A6C34878D82A}">
                    <a16:rowId xmlns:a16="http://schemas.microsoft.com/office/drawing/2014/main" val="2870016446"/>
                  </a:ext>
                </a:extLst>
              </a:tr>
              <a:tr h="716406">
                <a:tc>
                  <a:txBody>
                    <a:bodyPr/>
                    <a:lstStyle/>
                    <a:p>
                      <a:pPr algn="ctr" fontAlgn="base"/>
                      <a:r>
                        <a:rPr lang="en-US" sz="2400" dirty="0">
                          <a:solidFill>
                            <a:schemeClr val="bg1"/>
                          </a:solidFill>
                          <a:effectLst/>
                        </a:rPr>
                        <a:t>Voting Ends </a:t>
                      </a:r>
                    </a:p>
                  </a:txBody>
                  <a:tcPr marL="0" marR="0" marT="0" marB="0"/>
                </a:tc>
                <a:tc>
                  <a:txBody>
                    <a:bodyPr/>
                    <a:lstStyle/>
                    <a:p>
                      <a:pPr algn="ctr" fontAlgn="base"/>
                      <a:r>
                        <a:rPr lang="en-US" sz="2400" b="0" dirty="0">
                          <a:solidFill>
                            <a:schemeClr val="bg1"/>
                          </a:solidFill>
                          <a:effectLst/>
                        </a:rPr>
                        <a:t>04/13/2023 at 9:00 P.M. </a:t>
                      </a:r>
                    </a:p>
                  </a:txBody>
                  <a:tcPr marL="0" marR="0" marT="0" marB="0"/>
                </a:tc>
                <a:extLst>
                  <a:ext uri="{0D108BD9-81ED-4DB2-BD59-A6C34878D82A}">
                    <a16:rowId xmlns:a16="http://schemas.microsoft.com/office/drawing/2014/main" val="2939289491"/>
                  </a:ext>
                </a:extLst>
              </a:tr>
              <a:tr h="716406">
                <a:tc>
                  <a:txBody>
                    <a:bodyPr/>
                    <a:lstStyle/>
                    <a:p>
                      <a:pPr algn="ctr" fontAlgn="base"/>
                      <a:r>
                        <a:rPr lang="en-US" sz="2400" dirty="0">
                          <a:solidFill>
                            <a:schemeClr val="bg1"/>
                          </a:solidFill>
                          <a:effectLst/>
                        </a:rPr>
                        <a:t>Results Announced </a:t>
                      </a:r>
                    </a:p>
                  </a:txBody>
                  <a:tcPr marL="0" marR="0" marT="0" marB="0"/>
                </a:tc>
                <a:tc>
                  <a:txBody>
                    <a:bodyPr/>
                    <a:lstStyle/>
                    <a:p>
                      <a:pPr algn="ctr" fontAlgn="base"/>
                      <a:r>
                        <a:rPr lang="en-US" sz="2400" b="0" dirty="0">
                          <a:solidFill>
                            <a:schemeClr val="bg1"/>
                          </a:solidFill>
                          <a:effectLst/>
                        </a:rPr>
                        <a:t>04/14/2023 by 12:00 P.M.* </a:t>
                      </a:r>
                    </a:p>
                  </a:txBody>
                  <a:tcPr marL="0" marR="0" marT="0" marB="0"/>
                </a:tc>
                <a:extLst>
                  <a:ext uri="{0D108BD9-81ED-4DB2-BD59-A6C34878D82A}">
                    <a16:rowId xmlns:a16="http://schemas.microsoft.com/office/drawing/2014/main" val="83684043"/>
                  </a:ext>
                </a:extLst>
              </a:tr>
              <a:tr h="1058327">
                <a:tc>
                  <a:txBody>
                    <a:bodyPr/>
                    <a:lstStyle/>
                    <a:p>
                      <a:pPr algn="ctr" fontAlgn="base"/>
                      <a:r>
                        <a:rPr lang="en-US" sz="2400" dirty="0">
                          <a:solidFill>
                            <a:schemeClr val="bg1"/>
                          </a:solidFill>
                          <a:effectLst/>
                        </a:rPr>
                        <a:t>Candidate Seminar </a:t>
                      </a:r>
                    </a:p>
                  </a:txBody>
                  <a:tcPr marL="0" marR="0" marT="0" marB="0"/>
                </a:tc>
                <a:tc>
                  <a:txBody>
                    <a:bodyPr/>
                    <a:lstStyle/>
                    <a:p>
                      <a:pPr algn="ctr" fontAlgn="base"/>
                      <a:r>
                        <a:rPr lang="en-US" sz="1800" dirty="0">
                          <a:solidFill>
                            <a:schemeClr val="bg1"/>
                          </a:solidFill>
                          <a:effectLst/>
                        </a:rPr>
                        <a:t>The elections committee will determine if a candidate seminar will be held after </a:t>
                      </a:r>
                    </a:p>
                    <a:p>
                      <a:pPr algn="ctr" fontAlgn="base"/>
                      <a:endParaRPr lang="en-US" sz="1800" dirty="0">
                        <a:solidFill>
                          <a:schemeClr val="bg1"/>
                        </a:solidFill>
                        <a:effectLst/>
                      </a:endParaRPr>
                    </a:p>
                    <a:p>
                      <a:pPr algn="ctr" fontAlgn="base"/>
                      <a:r>
                        <a:rPr lang="en-US" sz="1800" dirty="0">
                          <a:solidFill>
                            <a:schemeClr val="bg1"/>
                          </a:solidFill>
                          <a:effectLst/>
                        </a:rPr>
                        <a:t>reviewing all packets </a:t>
                      </a:r>
                    </a:p>
                  </a:txBody>
                  <a:tcPr marL="0" marR="0" marT="0" marB="0"/>
                </a:tc>
                <a:extLst>
                  <a:ext uri="{0D108BD9-81ED-4DB2-BD59-A6C34878D82A}">
                    <a16:rowId xmlns:a16="http://schemas.microsoft.com/office/drawing/2014/main" val="1173597427"/>
                  </a:ext>
                </a:extLst>
              </a:tr>
            </a:tbl>
          </a:graphicData>
        </a:graphic>
      </p:graphicFrame>
    </p:spTree>
    <p:extLst>
      <p:ext uri="{BB962C8B-B14F-4D97-AF65-F5344CB8AC3E}">
        <p14:creationId xmlns:p14="http://schemas.microsoft.com/office/powerpoint/2010/main" val="24058842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7560644" cy="7258218"/>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14" name="TextBox 13">
            <a:extLst>
              <a:ext uri="{FF2B5EF4-FFF2-40B4-BE49-F238E27FC236}">
                <a16:creationId xmlns:a16="http://schemas.microsoft.com/office/drawing/2014/main" id="{BB9D172B-34F8-4B8B-8B9E-CB826E313B9A}"/>
              </a:ext>
            </a:extLst>
          </p:cNvPr>
          <p:cNvSpPr txBox="1"/>
          <p:nvPr/>
        </p:nvSpPr>
        <p:spPr>
          <a:xfrm>
            <a:off x="511752" y="654627"/>
            <a:ext cx="549679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rgbClr val="FFFFFF"/>
                </a:solidFill>
                <a:cs typeface="Calibri"/>
              </a:rPr>
              <a:t>Spring 2023 Elections Timeline:</a:t>
            </a:r>
          </a:p>
        </p:txBody>
      </p:sp>
      <p:sp>
        <p:nvSpPr>
          <p:cNvPr id="15" name="TextBox 14">
            <a:extLst>
              <a:ext uri="{FF2B5EF4-FFF2-40B4-BE49-F238E27FC236}">
                <a16:creationId xmlns:a16="http://schemas.microsoft.com/office/drawing/2014/main" id="{82B942A8-883C-4D4E-AADB-0754803C0554}"/>
              </a:ext>
            </a:extLst>
          </p:cNvPr>
          <p:cNvSpPr txBox="1"/>
          <p:nvPr/>
        </p:nvSpPr>
        <p:spPr>
          <a:xfrm>
            <a:off x="7772400" y="49149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sp>
        <p:nvSpPr>
          <p:cNvPr id="19" name="TextBox 18">
            <a:extLst>
              <a:ext uri="{FF2B5EF4-FFF2-40B4-BE49-F238E27FC236}">
                <a16:creationId xmlns:a16="http://schemas.microsoft.com/office/drawing/2014/main" id="{0EA9CFD6-845F-4FF1-94BA-8AFEDBCD1E3E}"/>
              </a:ext>
            </a:extLst>
          </p:cNvPr>
          <p:cNvSpPr txBox="1"/>
          <p:nvPr/>
        </p:nvSpPr>
        <p:spPr>
          <a:xfrm>
            <a:off x="7772400" y="49149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graphicFrame>
        <p:nvGraphicFramePr>
          <p:cNvPr id="21" name="Table 20">
            <a:extLst>
              <a:ext uri="{FF2B5EF4-FFF2-40B4-BE49-F238E27FC236}">
                <a16:creationId xmlns:a16="http://schemas.microsoft.com/office/drawing/2014/main" id="{2F46EC15-EE1A-4EA0-914A-62D587514BD4}"/>
              </a:ext>
            </a:extLst>
          </p:cNvPr>
          <p:cNvGraphicFramePr>
            <a:graphicFrameLocks noGrp="1"/>
          </p:cNvGraphicFramePr>
          <p:nvPr>
            <p:extLst>
              <p:ext uri="{D42A27DB-BD31-4B8C-83A1-F6EECF244321}">
                <p14:modId xmlns:p14="http://schemas.microsoft.com/office/powerpoint/2010/main" val="3777493072"/>
              </p:ext>
            </p:extLst>
          </p:nvPr>
        </p:nvGraphicFramePr>
        <p:xfrm>
          <a:off x="5220050" y="2026581"/>
          <a:ext cx="10591100" cy="6631209"/>
        </p:xfrm>
        <a:graphic>
          <a:graphicData uri="http://schemas.openxmlformats.org/drawingml/2006/table">
            <a:tbl>
              <a:tblPr firstRow="1" firstCol="1" bandRow="1">
                <a:tableStyleId>{9D7B26C5-4107-4FEC-AEDC-1716B250A1EF}</a:tableStyleId>
              </a:tblPr>
              <a:tblGrid>
                <a:gridCol w="5295550">
                  <a:extLst>
                    <a:ext uri="{9D8B030D-6E8A-4147-A177-3AD203B41FA5}">
                      <a16:colId xmlns:a16="http://schemas.microsoft.com/office/drawing/2014/main" val="1517982383"/>
                    </a:ext>
                  </a:extLst>
                </a:gridCol>
                <a:gridCol w="5295550">
                  <a:extLst>
                    <a:ext uri="{9D8B030D-6E8A-4147-A177-3AD203B41FA5}">
                      <a16:colId xmlns:a16="http://schemas.microsoft.com/office/drawing/2014/main" val="1013214984"/>
                    </a:ext>
                  </a:extLst>
                </a:gridCol>
              </a:tblGrid>
              <a:tr h="678519">
                <a:tc>
                  <a:txBody>
                    <a:bodyPr/>
                    <a:lstStyle/>
                    <a:p>
                      <a:pPr algn="ctr" fontAlgn="base"/>
                      <a:r>
                        <a:rPr lang="en-US" sz="2400" dirty="0">
                          <a:solidFill>
                            <a:schemeClr val="bg1"/>
                          </a:solidFill>
                          <a:effectLst/>
                        </a:rPr>
                        <a:t>Elections Paperwork Released </a:t>
                      </a:r>
                    </a:p>
                  </a:txBody>
                  <a:tcPr marL="0" marR="0" marT="0" marB="0"/>
                </a:tc>
                <a:tc>
                  <a:txBody>
                    <a:bodyPr/>
                    <a:lstStyle/>
                    <a:p>
                      <a:pPr algn="ctr" fontAlgn="base"/>
                      <a:r>
                        <a:rPr lang="en-US" sz="2400" b="0" dirty="0">
                          <a:solidFill>
                            <a:schemeClr val="bg1"/>
                          </a:solidFill>
                          <a:effectLst/>
                        </a:rPr>
                        <a:t>03/09/2023 11:00 A.M. </a:t>
                      </a:r>
                    </a:p>
                  </a:txBody>
                  <a:tcPr marL="0" marR="0" marT="0" marB="0"/>
                </a:tc>
                <a:extLst>
                  <a:ext uri="{0D108BD9-81ED-4DB2-BD59-A6C34878D82A}">
                    <a16:rowId xmlns:a16="http://schemas.microsoft.com/office/drawing/2014/main" val="1020437799"/>
                  </a:ext>
                </a:extLst>
              </a:tr>
              <a:tr h="716406">
                <a:tc>
                  <a:txBody>
                    <a:bodyPr/>
                    <a:lstStyle/>
                    <a:p>
                      <a:pPr algn="ctr" fontAlgn="base"/>
                      <a:r>
                        <a:rPr lang="en-US" sz="2400" dirty="0">
                          <a:solidFill>
                            <a:schemeClr val="bg1"/>
                          </a:solidFill>
                          <a:effectLst/>
                        </a:rPr>
                        <a:t>Completed Elections Packets Due </a:t>
                      </a:r>
                    </a:p>
                  </a:txBody>
                  <a:tcPr marL="0" marR="0" marT="0" marB="0"/>
                </a:tc>
                <a:tc>
                  <a:txBody>
                    <a:bodyPr/>
                    <a:lstStyle/>
                    <a:p>
                      <a:pPr algn="ctr" fontAlgn="base"/>
                      <a:r>
                        <a:rPr lang="en-US" sz="2400" b="0" dirty="0">
                          <a:solidFill>
                            <a:schemeClr val="bg1"/>
                          </a:solidFill>
                          <a:effectLst/>
                        </a:rPr>
                        <a:t>03/22/2023 by 3:00 P.M. </a:t>
                      </a:r>
                    </a:p>
                  </a:txBody>
                  <a:tcPr marL="0" marR="0" marT="0" marB="0"/>
                </a:tc>
                <a:extLst>
                  <a:ext uri="{0D108BD9-81ED-4DB2-BD59-A6C34878D82A}">
                    <a16:rowId xmlns:a16="http://schemas.microsoft.com/office/drawing/2014/main" val="281873385"/>
                  </a:ext>
                </a:extLst>
              </a:tr>
              <a:tr h="960635">
                <a:tc>
                  <a:txBody>
                    <a:bodyPr/>
                    <a:lstStyle/>
                    <a:p>
                      <a:pPr algn="ctr" fontAlgn="base"/>
                      <a:r>
                        <a:rPr lang="en-US" sz="2400" dirty="0">
                          <a:solidFill>
                            <a:schemeClr val="bg1"/>
                          </a:solidFill>
                          <a:effectLst/>
                        </a:rPr>
                        <a:t>Campaign Materials Approval </a:t>
                      </a:r>
                    </a:p>
                    <a:p>
                      <a:pPr algn="ctr" fontAlgn="base"/>
                      <a:r>
                        <a:rPr lang="en-US" sz="2400" dirty="0">
                          <a:solidFill>
                            <a:schemeClr val="bg1"/>
                          </a:solidFill>
                          <a:effectLst/>
                        </a:rPr>
                        <a:t>Deadline </a:t>
                      </a:r>
                    </a:p>
                  </a:txBody>
                  <a:tcPr marL="0" marR="0" marT="0" marB="0"/>
                </a:tc>
                <a:tc>
                  <a:txBody>
                    <a:bodyPr/>
                    <a:lstStyle/>
                    <a:p>
                      <a:pPr algn="ctr" fontAlgn="base"/>
                      <a:r>
                        <a:rPr lang="en-US" sz="2400" b="0" dirty="0">
                          <a:solidFill>
                            <a:schemeClr val="bg1"/>
                          </a:solidFill>
                          <a:effectLst/>
                        </a:rPr>
                        <a:t>04/02/2023 by 3:00 P.M. </a:t>
                      </a:r>
                    </a:p>
                  </a:txBody>
                  <a:tcPr marL="0" marR="0" marT="0" marB="0"/>
                </a:tc>
                <a:extLst>
                  <a:ext uri="{0D108BD9-81ED-4DB2-BD59-A6C34878D82A}">
                    <a16:rowId xmlns:a16="http://schemas.microsoft.com/office/drawing/2014/main" val="4054335941"/>
                  </a:ext>
                </a:extLst>
              </a:tr>
              <a:tr h="781534">
                <a:tc>
                  <a:txBody>
                    <a:bodyPr/>
                    <a:lstStyle/>
                    <a:p>
                      <a:pPr algn="ctr" fontAlgn="base"/>
                      <a:r>
                        <a:rPr lang="en-US" sz="2400" dirty="0">
                          <a:solidFill>
                            <a:schemeClr val="bg1"/>
                          </a:solidFill>
                          <a:effectLst/>
                        </a:rPr>
                        <a:t>Campaigning Begins </a:t>
                      </a:r>
                    </a:p>
                  </a:txBody>
                  <a:tcPr marL="0" marR="0" marT="0" marB="0"/>
                </a:tc>
                <a:tc>
                  <a:txBody>
                    <a:bodyPr/>
                    <a:lstStyle/>
                    <a:p>
                      <a:pPr algn="ctr" fontAlgn="base"/>
                      <a:r>
                        <a:rPr lang="en-US" sz="2400" b="0" dirty="0">
                          <a:solidFill>
                            <a:schemeClr val="bg1"/>
                          </a:solidFill>
                          <a:effectLst/>
                        </a:rPr>
                        <a:t>04/02/2023 at 12:00 A.M. </a:t>
                      </a:r>
                    </a:p>
                  </a:txBody>
                  <a:tcPr marL="0" marR="0" marT="0" marB="0"/>
                </a:tc>
                <a:extLst>
                  <a:ext uri="{0D108BD9-81ED-4DB2-BD59-A6C34878D82A}">
                    <a16:rowId xmlns:a16="http://schemas.microsoft.com/office/drawing/2014/main" val="554204620"/>
                  </a:ext>
                </a:extLst>
              </a:tr>
              <a:tr h="964023">
                <a:tc>
                  <a:txBody>
                    <a:bodyPr/>
                    <a:lstStyle/>
                    <a:p>
                      <a:pPr algn="ctr" fontAlgn="base"/>
                      <a:r>
                        <a:rPr lang="en-US" sz="2400" dirty="0">
                          <a:solidFill>
                            <a:schemeClr val="bg1"/>
                          </a:solidFill>
                          <a:effectLst/>
                        </a:rPr>
                        <a:t>Voting Begins </a:t>
                      </a:r>
                    </a:p>
                    <a:p>
                      <a:pPr algn="ctr" fontAlgn="base"/>
                      <a:r>
                        <a:rPr lang="en-US" sz="2400" dirty="0">
                          <a:solidFill>
                            <a:schemeClr val="bg1"/>
                          </a:solidFill>
                          <a:effectLst/>
                        </a:rPr>
                        <a:t>via VSU Blazer Link </a:t>
                      </a:r>
                    </a:p>
                  </a:txBody>
                  <a:tcPr marL="0" marR="0" marT="0" marB="0"/>
                </a:tc>
                <a:tc>
                  <a:txBody>
                    <a:bodyPr/>
                    <a:lstStyle/>
                    <a:p>
                      <a:pPr algn="ctr" fontAlgn="base"/>
                      <a:r>
                        <a:rPr lang="en-US" sz="2400" b="0" dirty="0">
                          <a:solidFill>
                            <a:schemeClr val="bg1"/>
                          </a:solidFill>
                          <a:effectLst/>
                        </a:rPr>
                        <a:t>04/12/2023 at 9:00 A.M. </a:t>
                      </a:r>
                    </a:p>
                  </a:txBody>
                  <a:tcPr marL="0" marR="0" marT="0" marB="0"/>
                </a:tc>
                <a:extLst>
                  <a:ext uri="{0D108BD9-81ED-4DB2-BD59-A6C34878D82A}">
                    <a16:rowId xmlns:a16="http://schemas.microsoft.com/office/drawing/2014/main" val="2870016446"/>
                  </a:ext>
                </a:extLst>
              </a:tr>
              <a:tr h="716406">
                <a:tc>
                  <a:txBody>
                    <a:bodyPr/>
                    <a:lstStyle/>
                    <a:p>
                      <a:pPr algn="ctr" fontAlgn="base"/>
                      <a:r>
                        <a:rPr lang="en-US" sz="2400" dirty="0">
                          <a:solidFill>
                            <a:schemeClr val="bg1"/>
                          </a:solidFill>
                          <a:effectLst/>
                        </a:rPr>
                        <a:t>Voting Ends </a:t>
                      </a:r>
                    </a:p>
                  </a:txBody>
                  <a:tcPr marL="0" marR="0" marT="0" marB="0"/>
                </a:tc>
                <a:tc>
                  <a:txBody>
                    <a:bodyPr/>
                    <a:lstStyle/>
                    <a:p>
                      <a:pPr algn="ctr" fontAlgn="base"/>
                      <a:r>
                        <a:rPr lang="en-US" sz="2400" b="0" dirty="0">
                          <a:solidFill>
                            <a:schemeClr val="bg1"/>
                          </a:solidFill>
                          <a:effectLst/>
                        </a:rPr>
                        <a:t>04/13/2023 at 9:00 P.M. </a:t>
                      </a:r>
                    </a:p>
                  </a:txBody>
                  <a:tcPr marL="0" marR="0" marT="0" marB="0"/>
                </a:tc>
                <a:extLst>
                  <a:ext uri="{0D108BD9-81ED-4DB2-BD59-A6C34878D82A}">
                    <a16:rowId xmlns:a16="http://schemas.microsoft.com/office/drawing/2014/main" val="2939289491"/>
                  </a:ext>
                </a:extLst>
              </a:tr>
              <a:tr h="716406">
                <a:tc>
                  <a:txBody>
                    <a:bodyPr/>
                    <a:lstStyle/>
                    <a:p>
                      <a:pPr algn="ctr" fontAlgn="base"/>
                      <a:r>
                        <a:rPr lang="en-US" sz="2400" dirty="0">
                          <a:solidFill>
                            <a:schemeClr val="bg1"/>
                          </a:solidFill>
                          <a:effectLst/>
                        </a:rPr>
                        <a:t>Results Announced </a:t>
                      </a:r>
                    </a:p>
                  </a:txBody>
                  <a:tcPr marL="0" marR="0" marT="0" marB="0"/>
                </a:tc>
                <a:tc>
                  <a:txBody>
                    <a:bodyPr/>
                    <a:lstStyle/>
                    <a:p>
                      <a:pPr algn="ctr" fontAlgn="base"/>
                      <a:r>
                        <a:rPr lang="en-US" sz="2400" b="0" dirty="0">
                          <a:solidFill>
                            <a:schemeClr val="bg1"/>
                          </a:solidFill>
                          <a:effectLst/>
                        </a:rPr>
                        <a:t>04/14/2023 by 12:00 P.M.* </a:t>
                      </a:r>
                    </a:p>
                  </a:txBody>
                  <a:tcPr marL="0" marR="0" marT="0" marB="0"/>
                </a:tc>
                <a:extLst>
                  <a:ext uri="{0D108BD9-81ED-4DB2-BD59-A6C34878D82A}">
                    <a16:rowId xmlns:a16="http://schemas.microsoft.com/office/drawing/2014/main" val="83684043"/>
                  </a:ext>
                </a:extLst>
              </a:tr>
              <a:tr h="1058327">
                <a:tc>
                  <a:txBody>
                    <a:bodyPr/>
                    <a:lstStyle/>
                    <a:p>
                      <a:pPr algn="ctr" fontAlgn="base"/>
                      <a:r>
                        <a:rPr lang="en-US" sz="2400" dirty="0">
                          <a:solidFill>
                            <a:schemeClr val="bg1"/>
                          </a:solidFill>
                          <a:effectLst/>
                        </a:rPr>
                        <a:t>Candidate Seminar </a:t>
                      </a:r>
                    </a:p>
                  </a:txBody>
                  <a:tcPr marL="0" marR="0" marT="0" marB="0"/>
                </a:tc>
                <a:tc>
                  <a:txBody>
                    <a:bodyPr/>
                    <a:lstStyle/>
                    <a:p>
                      <a:pPr algn="ctr" fontAlgn="base"/>
                      <a:r>
                        <a:rPr lang="en-US" sz="1800" dirty="0">
                          <a:solidFill>
                            <a:schemeClr val="bg1"/>
                          </a:solidFill>
                          <a:effectLst/>
                        </a:rPr>
                        <a:t>The elections committee will determine if a candidate seminar will be held after </a:t>
                      </a:r>
                    </a:p>
                    <a:p>
                      <a:pPr algn="ctr" fontAlgn="base"/>
                      <a:endParaRPr lang="en-US" sz="1800" dirty="0">
                        <a:solidFill>
                          <a:schemeClr val="bg1"/>
                        </a:solidFill>
                        <a:effectLst/>
                      </a:endParaRPr>
                    </a:p>
                    <a:p>
                      <a:pPr algn="ctr" fontAlgn="base"/>
                      <a:r>
                        <a:rPr lang="en-US" sz="1800" dirty="0">
                          <a:solidFill>
                            <a:schemeClr val="bg1"/>
                          </a:solidFill>
                          <a:effectLst/>
                        </a:rPr>
                        <a:t>reviewing all packets </a:t>
                      </a:r>
                    </a:p>
                  </a:txBody>
                  <a:tcPr marL="0" marR="0" marT="0" marB="0"/>
                </a:tc>
                <a:extLst>
                  <a:ext uri="{0D108BD9-81ED-4DB2-BD59-A6C34878D82A}">
                    <a16:rowId xmlns:a16="http://schemas.microsoft.com/office/drawing/2014/main" val="1173597427"/>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7560644" cy="7258218"/>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9" name="TextBox 9"/>
          <p:cNvSpPr txBox="1"/>
          <p:nvPr/>
        </p:nvSpPr>
        <p:spPr>
          <a:xfrm>
            <a:off x="-275129" y="612084"/>
            <a:ext cx="5563961" cy="553998"/>
          </a:xfrm>
          <a:prstGeom prst="rect">
            <a:avLst/>
          </a:prstGeom>
        </p:spPr>
        <p:txBody>
          <a:bodyPr wrap="square" lIns="0" tIns="0" rIns="0" bIns="0" rtlCol="0" anchor="t">
            <a:spAutoFit/>
          </a:bodyPr>
          <a:lstStyle/>
          <a:p>
            <a:pPr algn="r"/>
            <a:r>
              <a:rPr lang="en-US" sz="3600" spc="253" dirty="0">
                <a:solidFill>
                  <a:srgbClr val="FFFFFF"/>
                </a:solidFill>
                <a:latin typeface="+mj-lt"/>
                <a:cs typeface="Calibri"/>
              </a:rPr>
              <a:t>Timeline Passage Info:</a:t>
            </a:r>
          </a:p>
        </p:txBody>
      </p:sp>
      <p:sp>
        <p:nvSpPr>
          <p:cNvPr id="13" name="TextBox 12">
            <a:extLst>
              <a:ext uri="{FF2B5EF4-FFF2-40B4-BE49-F238E27FC236}">
                <a16:creationId xmlns:a16="http://schemas.microsoft.com/office/drawing/2014/main" id="{30E60330-5629-40D3-B7CB-850E36BFA2FA}"/>
              </a:ext>
            </a:extLst>
          </p:cNvPr>
          <p:cNvSpPr txBox="1"/>
          <p:nvPr/>
        </p:nvSpPr>
        <p:spPr>
          <a:xfrm>
            <a:off x="5590310" y="2486025"/>
            <a:ext cx="10237642" cy="64888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 sz="2800" b="1" dirty="0">
                <a:ea typeface="+mn-lt"/>
                <a:cs typeface="+mn-lt"/>
              </a:rPr>
              <a:t>Code Of Elections Section 3, Subsection A:</a:t>
            </a:r>
          </a:p>
          <a:p>
            <a:pPr marL="285750" indent="-285750">
              <a:lnSpc>
                <a:spcPct val="150000"/>
              </a:lnSpc>
              <a:buFont typeface="Arial"/>
              <a:buChar char="•"/>
            </a:pPr>
            <a:r>
              <a:rPr lang="en" sz="2800" dirty="0">
                <a:ea typeface="+mn-lt"/>
                <a:cs typeface="+mn-lt"/>
              </a:rPr>
              <a:t>The date of the spring election shall be approved by Senate thirty days prior to the election date, but shall occur before the third week of April </a:t>
            </a:r>
            <a:endParaRPr lang="en-US" sz="2800" dirty="0">
              <a:cs typeface="Calibri"/>
            </a:endParaRPr>
          </a:p>
          <a:p>
            <a:pPr marL="742950" lvl="1" indent="-285750">
              <a:lnSpc>
                <a:spcPct val="150000"/>
              </a:lnSpc>
              <a:buFont typeface="Arial"/>
              <a:buChar char="•"/>
            </a:pPr>
            <a:r>
              <a:rPr lang="en" sz="2800" dirty="0">
                <a:ea typeface="+mn-lt"/>
                <a:cs typeface="+mn-lt"/>
              </a:rPr>
              <a:t>Exactly 30 days would be Sunday March 23th, 2023</a:t>
            </a:r>
          </a:p>
          <a:p>
            <a:pPr marL="285750" indent="-285750">
              <a:lnSpc>
                <a:spcPct val="150000"/>
              </a:lnSpc>
              <a:buFont typeface="Arial"/>
              <a:buChar char="•"/>
            </a:pPr>
            <a:r>
              <a:rPr lang="en" sz="2800" dirty="0">
                <a:ea typeface="+mn-lt"/>
                <a:cs typeface="+mn-lt"/>
              </a:rPr>
              <a:t>The Senate may, in the essence of timeliness, pass the elections timeline without consultation with the elections committee, but the elections committee may adjust the timeline when necessary by majority vote of the committee. Changes must be immediately communicated to all candidates and all members of SGA.</a:t>
            </a:r>
            <a:r>
              <a:rPr lang="en" sz="2800" dirty="0">
                <a:solidFill>
                  <a:schemeClr val="bg1"/>
                </a:solidFill>
                <a:ea typeface="+mn-lt"/>
                <a:cs typeface="+mn-lt"/>
              </a:rPr>
              <a:t> </a:t>
            </a:r>
          </a:p>
        </p:txBody>
      </p:sp>
    </p:spTree>
    <p:extLst>
      <p:ext uri="{BB962C8B-B14F-4D97-AF65-F5344CB8AC3E}">
        <p14:creationId xmlns:p14="http://schemas.microsoft.com/office/powerpoint/2010/main" val="13501463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7560644" cy="7258218"/>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9" name="TextBox 9"/>
          <p:cNvSpPr txBox="1"/>
          <p:nvPr/>
        </p:nvSpPr>
        <p:spPr>
          <a:xfrm>
            <a:off x="-98397" y="536256"/>
            <a:ext cx="5289464" cy="984885"/>
          </a:xfrm>
          <a:prstGeom prst="rect">
            <a:avLst/>
          </a:prstGeom>
        </p:spPr>
        <p:txBody>
          <a:bodyPr wrap="square" lIns="0" tIns="0" rIns="0" bIns="0" rtlCol="0" anchor="t">
            <a:spAutoFit/>
          </a:bodyPr>
          <a:lstStyle/>
          <a:p>
            <a:pPr algn="r"/>
            <a:r>
              <a:rPr lang="en-US" sz="3200" spc="253" dirty="0">
                <a:solidFill>
                  <a:srgbClr val="FFFFFF"/>
                </a:solidFill>
                <a:latin typeface="+mj-lt"/>
                <a:cs typeface="Calibri"/>
              </a:rPr>
              <a:t>Candidate Eligibility Info: Executive Candidates</a:t>
            </a:r>
          </a:p>
        </p:txBody>
      </p:sp>
      <p:sp>
        <p:nvSpPr>
          <p:cNvPr id="13" name="TextBox 12">
            <a:extLst>
              <a:ext uri="{FF2B5EF4-FFF2-40B4-BE49-F238E27FC236}">
                <a16:creationId xmlns:a16="http://schemas.microsoft.com/office/drawing/2014/main" id="{30E60330-5629-40D3-B7CB-850E36BFA2FA}"/>
              </a:ext>
            </a:extLst>
          </p:cNvPr>
          <p:cNvSpPr txBox="1"/>
          <p:nvPr/>
        </p:nvSpPr>
        <p:spPr>
          <a:xfrm>
            <a:off x="5630415" y="1292893"/>
            <a:ext cx="11497539" cy="945303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sz="2400" b="1" dirty="0">
                <a:ea typeface="+mn-lt"/>
                <a:cs typeface="+mn-lt"/>
              </a:rPr>
              <a:t>Code of Elections Section 3, Subsection A:</a:t>
            </a:r>
          </a:p>
          <a:p>
            <a:pPr marL="285750" indent="-285750">
              <a:buFont typeface="Arial"/>
              <a:buChar char="•"/>
            </a:pPr>
            <a:r>
              <a:rPr lang="en" sz="2400" b="1" dirty="0">
                <a:ea typeface="+mn-lt"/>
                <a:cs typeface="+mn-lt"/>
              </a:rPr>
              <a:t>Executive Candidates </a:t>
            </a:r>
            <a:endParaRPr lang="en" sz="2400" b="1" dirty="0">
              <a:cs typeface="Calibri"/>
            </a:endParaRPr>
          </a:p>
          <a:p>
            <a:pPr marL="742950" lvl="1" indent="-285750">
              <a:buFont typeface="Arial"/>
              <a:buChar char="•"/>
            </a:pPr>
            <a:r>
              <a:rPr lang="en" sz="2400" dirty="0">
                <a:ea typeface="+mn-lt"/>
                <a:cs typeface="+mn-lt"/>
              </a:rPr>
              <a:t>Must be registered as a full-time student in good standing with the university and must have a minimum cumulative grade point average of 2.7 on a 4.0 scale prior to the start of the campaign period and throughout the elected term.</a:t>
            </a:r>
          </a:p>
          <a:p>
            <a:pPr marL="742950" lvl="1" indent="-285750">
              <a:buFont typeface="Arial"/>
              <a:buChar char="•"/>
            </a:pPr>
            <a:r>
              <a:rPr lang="en" sz="2400" dirty="0">
                <a:ea typeface="+mn-lt"/>
                <a:cs typeface="+mn-lt"/>
              </a:rPr>
              <a:t>Candidates for President and Vice President must serve a year in SGA to be eligible for candidacy. This includes all individuals added to the SGA before midterm of the Fall Semester. </a:t>
            </a:r>
          </a:p>
          <a:p>
            <a:pPr marL="742950" lvl="1" indent="-285750">
              <a:buFont typeface="Arial"/>
              <a:buChar char="•"/>
            </a:pPr>
            <a:r>
              <a:rPr lang="en" sz="2400" dirty="0">
                <a:ea typeface="+mn-lt"/>
                <a:cs typeface="+mn-lt"/>
              </a:rPr>
              <a:t>Candidates for Treasurer and Secretary must have served at least one semester in SGA to be eligible for candidacy. This includes individuals who began their tenure in January and will complete the current semester in SGA </a:t>
            </a:r>
          </a:p>
          <a:p>
            <a:pPr marL="742950" lvl="1" indent="-285750">
              <a:buFont typeface="Arial"/>
              <a:buChar char="•"/>
            </a:pPr>
            <a:r>
              <a:rPr lang="en" sz="2400" dirty="0">
                <a:ea typeface="+mn-lt"/>
                <a:cs typeface="+mn-lt"/>
              </a:rPr>
              <a:t>Must be able to fulfill the obligations of the position during the term as listed in the SGA Constitution. </a:t>
            </a:r>
          </a:p>
          <a:p>
            <a:pPr marL="742950" lvl="1" indent="-285750">
              <a:buFont typeface="Arial"/>
              <a:buChar char="•"/>
            </a:pPr>
            <a:r>
              <a:rPr lang="en" sz="2400" dirty="0">
                <a:ea typeface="+mn-lt"/>
                <a:cs typeface="+mn-lt"/>
              </a:rPr>
              <a:t>Must submit one letter of recommendation from VSU Faculty/Staff to be eligible for candidacy. </a:t>
            </a:r>
          </a:p>
          <a:p>
            <a:pPr marL="742950" lvl="1" indent="-285750">
              <a:buFont typeface="Arial"/>
              <a:buChar char="•"/>
            </a:pPr>
            <a:r>
              <a:rPr lang="en" sz="2400" dirty="0">
                <a:ea typeface="+mn-lt"/>
                <a:cs typeface="+mn-lt"/>
              </a:rPr>
              <a:t>Each candidate shall file an elections packet including a statement of intent and grade release statement.</a:t>
            </a:r>
          </a:p>
          <a:p>
            <a:pPr marL="742950" lvl="1" indent="-285750">
              <a:buFont typeface="Arial"/>
              <a:buChar char="•"/>
            </a:pPr>
            <a:r>
              <a:rPr lang="en" sz="2400" dirty="0">
                <a:ea typeface="+mn-lt"/>
                <a:cs typeface="+mn-lt"/>
              </a:rPr>
              <a:t>Any person elected as a part of the Executive Branch may not hold more than two Executive Board positions in other student organization, including SGA on campus during their term. This excludes appointed members of the executive branch.</a:t>
            </a:r>
          </a:p>
          <a:p>
            <a:pPr marL="742950" lvl="1" indent="-285750">
              <a:buFont typeface="Arial"/>
              <a:buChar char="•"/>
            </a:pPr>
            <a:r>
              <a:rPr lang="en" sz="2400" dirty="0">
                <a:ea typeface="+mn-lt"/>
                <a:cs typeface="+mn-lt"/>
              </a:rPr>
              <a:t>Must meet all requirements for VSU Student Employment and may not hold other on campus jobs that will interfere with one’s ability to complete mandatory office hour requirements.  Current on campus jobs candidates plan to maintain should be disclosed in the elections packet. </a:t>
            </a:r>
          </a:p>
          <a:p>
            <a:pPr>
              <a:lnSpc>
                <a:spcPct val="150000"/>
              </a:lnSpc>
            </a:pPr>
            <a:endParaRPr lang="en" sz="2400" b="1" dirty="0">
              <a:solidFill>
                <a:srgbClr val="000000"/>
              </a:solidFill>
              <a:ea typeface="+mn-lt"/>
              <a:cs typeface="+mn-lt"/>
            </a:endParaRPr>
          </a:p>
        </p:txBody>
      </p:sp>
    </p:spTree>
    <p:extLst>
      <p:ext uri="{BB962C8B-B14F-4D97-AF65-F5344CB8AC3E}">
        <p14:creationId xmlns:p14="http://schemas.microsoft.com/office/powerpoint/2010/main" val="41512131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7560644" cy="7258218"/>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9" name="TextBox 9"/>
          <p:cNvSpPr txBox="1"/>
          <p:nvPr/>
        </p:nvSpPr>
        <p:spPr>
          <a:xfrm>
            <a:off x="-169257" y="443565"/>
            <a:ext cx="5704500" cy="1107996"/>
          </a:xfrm>
          <a:prstGeom prst="rect">
            <a:avLst/>
          </a:prstGeom>
        </p:spPr>
        <p:txBody>
          <a:bodyPr wrap="square" lIns="0" tIns="0" rIns="0" bIns="0" rtlCol="0" anchor="t">
            <a:spAutoFit/>
          </a:bodyPr>
          <a:lstStyle/>
          <a:p>
            <a:pPr algn="r"/>
            <a:r>
              <a:rPr lang="en-US" sz="3600" spc="253" dirty="0">
                <a:solidFill>
                  <a:srgbClr val="FFFFFF"/>
                </a:solidFill>
                <a:latin typeface="+mj-lt"/>
                <a:cs typeface="Calibri"/>
              </a:rPr>
              <a:t>Candidate Eligibility Info: Senate Candidates</a:t>
            </a:r>
          </a:p>
        </p:txBody>
      </p:sp>
      <p:sp>
        <p:nvSpPr>
          <p:cNvPr id="13" name="TextBox 12">
            <a:extLst>
              <a:ext uri="{FF2B5EF4-FFF2-40B4-BE49-F238E27FC236}">
                <a16:creationId xmlns:a16="http://schemas.microsoft.com/office/drawing/2014/main" id="{30E60330-5629-40D3-B7CB-850E36BFA2FA}"/>
              </a:ext>
            </a:extLst>
          </p:cNvPr>
          <p:cNvSpPr txBox="1"/>
          <p:nvPr/>
        </p:nvSpPr>
        <p:spPr>
          <a:xfrm>
            <a:off x="5449942" y="2315578"/>
            <a:ext cx="11497539" cy="52672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sz="2800" b="1" dirty="0">
                <a:ea typeface="+mn-lt"/>
                <a:cs typeface="+mn-lt"/>
              </a:rPr>
              <a:t>Code of Elections Section 3, Subsection B:</a:t>
            </a:r>
            <a:endParaRPr lang="en-US" sz="2800" b="1" dirty="0">
              <a:ea typeface="+mn-lt"/>
              <a:cs typeface="+mn-lt"/>
            </a:endParaRPr>
          </a:p>
          <a:p>
            <a:pPr marL="285750" indent="-285750">
              <a:buFont typeface="Arial"/>
              <a:buChar char="•"/>
            </a:pPr>
            <a:r>
              <a:rPr lang="en" sz="2800" dirty="0">
                <a:ea typeface="+mn-lt"/>
                <a:cs typeface="+mn-lt"/>
              </a:rPr>
              <a:t>Senate Candidates</a:t>
            </a:r>
          </a:p>
          <a:p>
            <a:pPr marL="742950" lvl="1" indent="-285750">
              <a:buFont typeface="Arial"/>
              <a:buChar char="•"/>
            </a:pPr>
            <a:r>
              <a:rPr lang="en" sz="2800" dirty="0">
                <a:ea typeface="+mn-lt"/>
                <a:cs typeface="+mn-lt"/>
              </a:rPr>
              <a:t>Must be registered as a full-time, VSU student in good standing with the university and must have a minimum cumulative grade point average of 2.5 on a 4.0 scale prior to the start of the campaign period and throughout the elected term.</a:t>
            </a:r>
          </a:p>
          <a:p>
            <a:pPr marL="742950" lvl="1" indent="-285750">
              <a:buFont typeface="Arial"/>
              <a:buChar char="•"/>
            </a:pPr>
            <a:r>
              <a:rPr lang="en" sz="2800" dirty="0">
                <a:ea typeface="+mn-lt"/>
                <a:cs typeface="+mn-lt"/>
              </a:rPr>
              <a:t>Must be able to fulfill the obligations of the office during the term as listed in the SGA Constitution</a:t>
            </a:r>
          </a:p>
          <a:p>
            <a:pPr marL="742950" lvl="1" indent="-285750">
              <a:buFont typeface="Arial"/>
              <a:buChar char="•"/>
            </a:pPr>
            <a:r>
              <a:rPr lang="en" sz="2800" dirty="0">
                <a:ea typeface="+mn-lt"/>
                <a:cs typeface="+mn-lt"/>
              </a:rPr>
              <a:t>Each candidate shall file an elections packet including a statement of intent and grade release statement.</a:t>
            </a:r>
          </a:p>
          <a:p>
            <a:endParaRPr lang="en" sz="2400" dirty="0">
              <a:cs typeface="Calibri"/>
            </a:endParaRPr>
          </a:p>
          <a:p>
            <a:pPr>
              <a:lnSpc>
                <a:spcPct val="150000"/>
              </a:lnSpc>
            </a:pPr>
            <a:endParaRPr lang="en" sz="2400" b="1" dirty="0">
              <a:solidFill>
                <a:srgbClr val="000000"/>
              </a:solidFill>
              <a:ea typeface="+mn-lt"/>
              <a:cs typeface="+mn-lt"/>
            </a:endParaRPr>
          </a:p>
        </p:txBody>
      </p:sp>
    </p:spTree>
    <p:extLst>
      <p:ext uri="{BB962C8B-B14F-4D97-AF65-F5344CB8AC3E}">
        <p14:creationId xmlns:p14="http://schemas.microsoft.com/office/powerpoint/2010/main" val="23637719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30" name="TextBox 29">
            <a:extLst>
              <a:ext uri="{FF2B5EF4-FFF2-40B4-BE49-F238E27FC236}">
                <a16:creationId xmlns:a16="http://schemas.microsoft.com/office/drawing/2014/main" id="{2C646D3E-B66F-4473-B174-99050A2B376E}"/>
              </a:ext>
            </a:extLst>
          </p:cNvPr>
          <p:cNvSpPr txBox="1"/>
          <p:nvPr/>
        </p:nvSpPr>
        <p:spPr>
          <a:xfrm>
            <a:off x="0" y="243869"/>
            <a:ext cx="45096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chemeClr val="bg1"/>
                </a:solidFill>
                <a:cs typeface="Calibri"/>
              </a:rPr>
              <a:t>Executive Duties and Responsibilities: Student Body </a:t>
            </a:r>
            <a:r>
              <a:rPr lang="en-US" sz="3200" dirty="0">
                <a:solidFill>
                  <a:schemeClr val="bg1"/>
                </a:solidFill>
                <a:ea typeface="+mn-lt"/>
                <a:cs typeface="+mn-lt"/>
              </a:rPr>
              <a:t>President</a:t>
            </a:r>
            <a:endParaRPr lang="en-US" sz="3200" dirty="0">
              <a:solidFill>
                <a:schemeClr val="bg1"/>
              </a:solidFill>
              <a:cs typeface="Calibri"/>
            </a:endParaRPr>
          </a:p>
        </p:txBody>
      </p:sp>
      <p:sp>
        <p:nvSpPr>
          <p:cNvPr id="31" name="TextBox 30">
            <a:extLst>
              <a:ext uri="{FF2B5EF4-FFF2-40B4-BE49-F238E27FC236}">
                <a16:creationId xmlns:a16="http://schemas.microsoft.com/office/drawing/2014/main" id="{F3A63245-3F0A-4268-A41A-212388C07B5A}"/>
              </a:ext>
            </a:extLst>
          </p:cNvPr>
          <p:cNvSpPr txBox="1"/>
          <p:nvPr/>
        </p:nvSpPr>
        <p:spPr>
          <a:xfrm>
            <a:off x="4177739" y="1497066"/>
            <a:ext cx="13419858" cy="821763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cs typeface="Calibri"/>
              </a:rPr>
              <a:t>Constitution Article III Section 3:</a:t>
            </a:r>
          </a:p>
          <a:p>
            <a:r>
              <a:rPr lang="en-US" sz="2400" dirty="0">
                <a:ea typeface="+mn-lt"/>
                <a:cs typeface="+mn-lt"/>
              </a:rPr>
              <a:t>Duties of the SGA President or Student Body President</a:t>
            </a:r>
          </a:p>
          <a:p>
            <a:pPr marL="285750" indent="-285750">
              <a:buFont typeface="Arial"/>
              <a:buChar char="•"/>
            </a:pPr>
            <a:r>
              <a:rPr lang="en-US" sz="2400" dirty="0">
                <a:ea typeface="+mn-lt"/>
                <a:cs typeface="+mn-lt"/>
              </a:rPr>
              <a:t>Shall serve as the liaison between students, faculty, staff, administration, and the community. </a:t>
            </a:r>
          </a:p>
          <a:p>
            <a:pPr marL="285750" indent="-285750">
              <a:buFont typeface="Arial"/>
              <a:buChar char="•"/>
            </a:pPr>
            <a:r>
              <a:rPr lang="en-US" sz="2400" dirty="0">
                <a:ea typeface="+mn-lt"/>
                <a:cs typeface="+mn-lt"/>
              </a:rPr>
              <a:t>Shall execute, supervise, and maintain all such policies, regulations, and recommendations as formulated by the Legislative Branch.</a:t>
            </a:r>
          </a:p>
          <a:p>
            <a:pPr marL="285750" indent="-285750">
              <a:buFont typeface="Arial"/>
              <a:buChar char="•"/>
            </a:pPr>
            <a:r>
              <a:rPr lang="en-US" sz="2400" dirty="0">
                <a:ea typeface="+mn-lt"/>
                <a:cs typeface="+mn-lt"/>
              </a:rPr>
              <a:t>Shall represent the students of VSU at official university functions.</a:t>
            </a:r>
          </a:p>
          <a:p>
            <a:pPr marL="285750" indent="-285750">
              <a:buFont typeface="Arial"/>
              <a:buChar char="•"/>
            </a:pPr>
            <a:r>
              <a:rPr lang="en-US" sz="2400" dirty="0">
                <a:ea typeface="+mn-lt"/>
                <a:cs typeface="+mn-lt"/>
              </a:rPr>
              <a:t>Shall have full discretion to appoint members to committees and councils of the university as requested by the Faculty, Staff, and Administration.</a:t>
            </a:r>
          </a:p>
          <a:p>
            <a:pPr marL="285750" indent="-285750">
              <a:buFont typeface="Arial"/>
              <a:buChar char="•"/>
            </a:pPr>
            <a:r>
              <a:rPr lang="en-US" sz="2400" dirty="0">
                <a:ea typeface="+mn-lt"/>
                <a:cs typeface="+mn-lt"/>
              </a:rPr>
              <a:t>Shall have the power to call a special session of the Senate, shall be an ex-officio member of all boards and committees of the SGA, and shall see that all actions taken by the Senate are executed if at all possible.</a:t>
            </a:r>
          </a:p>
          <a:p>
            <a:pPr marL="285750" indent="-285750">
              <a:buFont typeface="Arial"/>
              <a:buChar char="•"/>
            </a:pPr>
            <a:r>
              <a:rPr lang="en-US" sz="2400" dirty="0">
                <a:ea typeface="+mn-lt"/>
                <a:cs typeface="+mn-lt"/>
              </a:rPr>
              <a:t>Shall serve as the University delegate to the Student Advisory Council of the Board of Regents of the University System of Georgia and shall have the authority to appoint Student Advisory Council delegate.</a:t>
            </a:r>
          </a:p>
          <a:p>
            <a:pPr marL="285750" indent="-285750">
              <a:buFont typeface="Arial"/>
              <a:buChar char="•"/>
            </a:pPr>
            <a:r>
              <a:rPr lang="en-US" sz="2400" dirty="0">
                <a:ea typeface="+mn-lt"/>
                <a:cs typeface="+mn-lt"/>
              </a:rPr>
              <a:t>May be appointed to any standing university committee or board other than those of the SGA or may appoint a representative to serve in such capacity.</a:t>
            </a:r>
          </a:p>
          <a:p>
            <a:pPr marL="285750" indent="-285750">
              <a:buFont typeface="Arial"/>
              <a:buChar char="•"/>
            </a:pPr>
            <a:r>
              <a:rPr lang="en-US" sz="2400" dirty="0">
                <a:ea typeface="+mn-lt"/>
                <a:cs typeface="+mn-lt"/>
              </a:rPr>
              <a:t>May create positions, fill positions, and remove appointees from positions within the executive branch. </a:t>
            </a:r>
          </a:p>
          <a:p>
            <a:pPr marL="285750" indent="-285750">
              <a:buFont typeface="Arial"/>
              <a:buChar char="•"/>
            </a:pPr>
            <a:r>
              <a:rPr lang="en-US" sz="2400" dirty="0">
                <a:ea typeface="+mn-lt"/>
                <a:cs typeface="+mn-lt"/>
              </a:rPr>
              <a:t>The power of vetoing any measure, legislation or otherwise, by the SGA Senate before its passage and before its acceptance by the student body, in part or as a whole, is solely vested in the Office of the SGA President. The President has ten days to issue a veto.</a:t>
            </a:r>
          </a:p>
          <a:p>
            <a:pPr marL="285750" indent="-285750">
              <a:buFont typeface="Arial"/>
              <a:buChar char="•"/>
            </a:pPr>
            <a:r>
              <a:rPr lang="en-US" sz="2400" dirty="0">
                <a:ea typeface="+mn-lt"/>
                <a:cs typeface="+mn-lt"/>
              </a:rPr>
              <a:t>Shall set the hours and supervise all members of the executive board as it relates to the execution of their duties and fulfillment of work requirements.</a:t>
            </a:r>
          </a:p>
          <a:p>
            <a:endParaRPr lang="en-US" sz="2400" dirty="0">
              <a:cs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30" name="TextBox 29">
            <a:extLst>
              <a:ext uri="{FF2B5EF4-FFF2-40B4-BE49-F238E27FC236}">
                <a16:creationId xmlns:a16="http://schemas.microsoft.com/office/drawing/2014/main" id="{2C646D3E-B66F-4473-B174-99050A2B376E}"/>
              </a:ext>
            </a:extLst>
          </p:cNvPr>
          <p:cNvSpPr txBox="1"/>
          <p:nvPr/>
        </p:nvSpPr>
        <p:spPr>
          <a:xfrm>
            <a:off x="252025" y="243869"/>
            <a:ext cx="45096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chemeClr val="bg1"/>
                </a:solidFill>
                <a:cs typeface="Calibri"/>
              </a:rPr>
              <a:t>Executive Duties and Responsibilities: Student Body </a:t>
            </a:r>
            <a:r>
              <a:rPr lang="en-US" sz="3200" dirty="0">
                <a:solidFill>
                  <a:schemeClr val="bg1"/>
                </a:solidFill>
                <a:ea typeface="+mn-lt"/>
                <a:cs typeface="+mn-lt"/>
              </a:rPr>
              <a:t>President</a:t>
            </a:r>
            <a:endParaRPr lang="en-US" sz="3200" dirty="0">
              <a:solidFill>
                <a:schemeClr val="bg1"/>
              </a:solidFill>
              <a:cs typeface="Calibri"/>
            </a:endParaRPr>
          </a:p>
        </p:txBody>
      </p:sp>
      <p:sp>
        <p:nvSpPr>
          <p:cNvPr id="31" name="TextBox 30">
            <a:extLst>
              <a:ext uri="{FF2B5EF4-FFF2-40B4-BE49-F238E27FC236}">
                <a16:creationId xmlns:a16="http://schemas.microsoft.com/office/drawing/2014/main" id="{F3A63245-3F0A-4268-A41A-212388C07B5A}"/>
              </a:ext>
            </a:extLst>
          </p:cNvPr>
          <p:cNvSpPr txBox="1"/>
          <p:nvPr/>
        </p:nvSpPr>
        <p:spPr>
          <a:xfrm>
            <a:off x="4498581" y="1456960"/>
            <a:ext cx="13419858" cy="87100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ea typeface="+mn-lt"/>
                <a:cs typeface="+mn-lt"/>
              </a:rPr>
              <a:t>Responsibilities</a:t>
            </a:r>
            <a:endParaRPr lang="en-US" sz="2800" b="1" dirty="0"/>
          </a:p>
          <a:p>
            <a:r>
              <a:rPr lang="en-US" sz="2400" dirty="0">
                <a:ea typeface="+mn-lt"/>
                <a:cs typeface="+mn-lt"/>
              </a:rPr>
              <a:t>• Represent students at official university functions</a:t>
            </a:r>
            <a:endParaRPr lang="en-US" dirty="0">
              <a:cs typeface="Calibri"/>
            </a:endParaRPr>
          </a:p>
          <a:p>
            <a:r>
              <a:rPr lang="en-US" sz="2400" dirty="0">
                <a:ea typeface="+mn-lt"/>
                <a:cs typeface="+mn-lt"/>
              </a:rPr>
              <a:t>• Serve on a variety of committees</a:t>
            </a:r>
            <a:endParaRPr lang="en-US" dirty="0">
              <a:cs typeface="Calibri"/>
            </a:endParaRPr>
          </a:p>
          <a:p>
            <a:r>
              <a:rPr lang="en-US" sz="2400" dirty="0">
                <a:ea typeface="+mn-lt"/>
                <a:cs typeface="+mn-lt"/>
              </a:rPr>
              <a:t>• Maintain relationships with students, faculty, staff, and administration</a:t>
            </a:r>
            <a:endParaRPr lang="en-US" dirty="0">
              <a:cs typeface="Calibri"/>
            </a:endParaRPr>
          </a:p>
          <a:p>
            <a:r>
              <a:rPr lang="en-US" sz="2400" dirty="0">
                <a:ea typeface="+mn-lt"/>
                <a:cs typeface="+mn-lt"/>
              </a:rPr>
              <a:t>• Constant communication</a:t>
            </a:r>
            <a:endParaRPr lang="en-US" dirty="0">
              <a:cs typeface="Calibri"/>
            </a:endParaRPr>
          </a:p>
          <a:p>
            <a:r>
              <a:rPr lang="en-US" sz="2400" dirty="0">
                <a:ea typeface="+mn-lt"/>
                <a:cs typeface="+mn-lt"/>
              </a:rPr>
              <a:t>• External Communications</a:t>
            </a:r>
            <a:endParaRPr lang="en-US" dirty="0">
              <a:cs typeface="Calibri"/>
            </a:endParaRPr>
          </a:p>
          <a:p>
            <a:r>
              <a:rPr lang="en-US" sz="2400" dirty="0">
                <a:ea typeface="+mn-lt"/>
                <a:cs typeface="+mn-lt"/>
              </a:rPr>
              <a:t>• Interviews, public remarks, delivering resolutions</a:t>
            </a:r>
            <a:endParaRPr lang="en-US" dirty="0">
              <a:cs typeface="Calibri"/>
            </a:endParaRPr>
          </a:p>
          <a:p>
            <a:r>
              <a:rPr lang="en-US" sz="2400" dirty="0">
                <a:ea typeface="+mn-lt"/>
                <a:cs typeface="+mn-lt"/>
              </a:rPr>
              <a:t>• Execute, supervise, and maintain all such policies, regulations, and recommendations as formulated by the Legislative Branch</a:t>
            </a:r>
            <a:endParaRPr lang="en-US" dirty="0">
              <a:cs typeface="Calibri"/>
            </a:endParaRPr>
          </a:p>
          <a:p>
            <a:r>
              <a:rPr lang="en-US" sz="2400" dirty="0">
                <a:ea typeface="+mn-lt"/>
                <a:cs typeface="+mn-lt"/>
              </a:rPr>
              <a:t>• Serve as the university delegate to the Student Advisory Council of the Board of Regents of the University System of Georgia</a:t>
            </a:r>
            <a:endParaRPr lang="en-US" dirty="0">
              <a:cs typeface="Calibri"/>
            </a:endParaRPr>
          </a:p>
          <a:p>
            <a:r>
              <a:rPr lang="en-US" sz="2800" b="1" dirty="0">
                <a:ea typeface="+mn-lt"/>
                <a:cs typeface="+mn-lt"/>
              </a:rPr>
              <a:t>You might be a good candidate for this position if…</a:t>
            </a:r>
            <a:endParaRPr lang="en-US" b="1" dirty="0">
              <a:cs typeface="Calibri"/>
            </a:endParaRPr>
          </a:p>
          <a:p>
            <a:r>
              <a:rPr lang="en-US" sz="2400" dirty="0">
                <a:ea typeface="+mn-lt"/>
                <a:cs typeface="+mn-lt"/>
              </a:rPr>
              <a:t>• Willingness to take advice and learn from your mistakes</a:t>
            </a:r>
            <a:endParaRPr lang="en-US" dirty="0">
              <a:cs typeface="Calibri"/>
            </a:endParaRPr>
          </a:p>
          <a:p>
            <a:r>
              <a:rPr lang="en-US" sz="2400" dirty="0">
                <a:ea typeface="+mn-lt"/>
                <a:cs typeface="+mn-lt"/>
              </a:rPr>
              <a:t>• Confident, yet humble</a:t>
            </a:r>
            <a:endParaRPr lang="en-US" dirty="0">
              <a:cs typeface="Calibri"/>
            </a:endParaRPr>
          </a:p>
          <a:p>
            <a:r>
              <a:rPr lang="en-US" sz="2400" dirty="0">
                <a:ea typeface="+mn-lt"/>
                <a:cs typeface="+mn-lt"/>
              </a:rPr>
              <a:t>• Leadership</a:t>
            </a:r>
            <a:endParaRPr lang="en-US" dirty="0">
              <a:cs typeface="Calibri"/>
            </a:endParaRPr>
          </a:p>
          <a:p>
            <a:r>
              <a:rPr lang="en-US" sz="2400" dirty="0">
                <a:ea typeface="+mn-lt"/>
                <a:cs typeface="+mn-lt"/>
              </a:rPr>
              <a:t>• Committed and dedicated to the position</a:t>
            </a:r>
            <a:endParaRPr lang="en-US" dirty="0">
              <a:cs typeface="Calibri"/>
            </a:endParaRPr>
          </a:p>
          <a:p>
            <a:r>
              <a:rPr lang="en-US" sz="2400" dirty="0">
                <a:ea typeface="+mn-lt"/>
                <a:cs typeface="+mn-lt"/>
              </a:rPr>
              <a:t>• People skills</a:t>
            </a:r>
            <a:endParaRPr lang="en-US" dirty="0">
              <a:cs typeface="Calibri"/>
            </a:endParaRPr>
          </a:p>
          <a:p>
            <a:r>
              <a:rPr lang="en-US" sz="2400" dirty="0">
                <a:ea typeface="+mn-lt"/>
                <a:cs typeface="+mn-lt"/>
              </a:rPr>
              <a:t>• Maintain existing relationships, make new ones</a:t>
            </a:r>
            <a:endParaRPr lang="en-US" dirty="0">
              <a:cs typeface="Calibri"/>
            </a:endParaRPr>
          </a:p>
          <a:p>
            <a:r>
              <a:rPr lang="en-US" sz="2400" dirty="0">
                <a:ea typeface="+mn-lt"/>
                <a:cs typeface="+mn-lt"/>
              </a:rPr>
              <a:t>• Ability to balance academics with the responsibilities of SGA</a:t>
            </a:r>
            <a:endParaRPr lang="en-US" dirty="0">
              <a:cs typeface="Calibri"/>
            </a:endParaRPr>
          </a:p>
          <a:p>
            <a:r>
              <a:rPr lang="en-US" sz="2400" dirty="0">
                <a:ea typeface="+mn-lt"/>
                <a:cs typeface="+mn-lt"/>
              </a:rPr>
              <a:t>• Time Management</a:t>
            </a:r>
            <a:endParaRPr lang="en-US" dirty="0">
              <a:cs typeface="Calibri"/>
            </a:endParaRPr>
          </a:p>
          <a:p>
            <a:r>
              <a:rPr lang="en-US" sz="2400" dirty="0">
                <a:ea typeface="+mn-lt"/>
                <a:cs typeface="+mn-lt"/>
              </a:rPr>
              <a:t>• Adaptability</a:t>
            </a:r>
            <a:endParaRPr lang="en-US" dirty="0">
              <a:cs typeface="Calibri"/>
            </a:endParaRPr>
          </a:p>
          <a:p>
            <a:r>
              <a:rPr lang="en-US" sz="2400" dirty="0">
                <a:ea typeface="+mn-lt"/>
                <a:cs typeface="+mn-lt"/>
              </a:rPr>
              <a:t>• Communication skills</a:t>
            </a:r>
            <a:endParaRPr lang="en-US" dirty="0">
              <a:cs typeface="Calibri"/>
            </a:endParaRPr>
          </a:p>
          <a:p>
            <a:endParaRPr lang="en-US" sz="2400" dirty="0">
              <a:cs typeface="Calibri"/>
            </a:endParaRPr>
          </a:p>
        </p:txBody>
      </p:sp>
    </p:spTree>
    <p:extLst>
      <p:ext uri="{BB962C8B-B14F-4D97-AF65-F5344CB8AC3E}">
        <p14:creationId xmlns:p14="http://schemas.microsoft.com/office/powerpoint/2010/main" val="9562079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30" name="TextBox 29">
            <a:extLst>
              <a:ext uri="{FF2B5EF4-FFF2-40B4-BE49-F238E27FC236}">
                <a16:creationId xmlns:a16="http://schemas.microsoft.com/office/drawing/2014/main" id="{2C646D3E-B66F-4473-B174-99050A2B376E}"/>
              </a:ext>
            </a:extLst>
          </p:cNvPr>
          <p:cNvSpPr txBox="1"/>
          <p:nvPr/>
        </p:nvSpPr>
        <p:spPr>
          <a:xfrm>
            <a:off x="252025" y="274351"/>
            <a:ext cx="45096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chemeClr val="bg1"/>
                </a:solidFill>
                <a:cs typeface="Calibri"/>
              </a:rPr>
              <a:t>Executive Duties and Responsibilities: Student Body Vice President</a:t>
            </a:r>
          </a:p>
        </p:txBody>
      </p:sp>
      <p:sp>
        <p:nvSpPr>
          <p:cNvPr id="31" name="TextBox 30">
            <a:extLst>
              <a:ext uri="{FF2B5EF4-FFF2-40B4-BE49-F238E27FC236}">
                <a16:creationId xmlns:a16="http://schemas.microsoft.com/office/drawing/2014/main" id="{F3A63245-3F0A-4268-A41A-212388C07B5A}"/>
              </a:ext>
            </a:extLst>
          </p:cNvPr>
          <p:cNvSpPr txBox="1"/>
          <p:nvPr/>
        </p:nvSpPr>
        <p:spPr>
          <a:xfrm>
            <a:off x="3836844" y="2018434"/>
            <a:ext cx="13419858" cy="66787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cs typeface="Calibri"/>
              </a:rPr>
              <a:t>Constitution Article III Section 4:</a:t>
            </a:r>
          </a:p>
          <a:p>
            <a:r>
              <a:rPr lang="en-US" sz="2400" dirty="0">
                <a:ea typeface="+mn-lt"/>
                <a:cs typeface="+mn-lt"/>
              </a:rPr>
              <a:t>Duties of the Vice President or Student Body Vice-President</a:t>
            </a:r>
          </a:p>
          <a:p>
            <a:pPr marL="285750" indent="-285750">
              <a:buFont typeface="Arial"/>
              <a:buChar char="•"/>
            </a:pPr>
            <a:r>
              <a:rPr lang="en-US" sz="2400" dirty="0">
                <a:ea typeface="+mn-lt"/>
                <a:cs typeface="+mn-lt"/>
              </a:rPr>
              <a:t>Shall preside over meetings of the entire Senate.</a:t>
            </a:r>
          </a:p>
          <a:p>
            <a:pPr marL="285750" indent="-285750">
              <a:buFont typeface="Arial"/>
              <a:buChar char="•"/>
            </a:pPr>
            <a:r>
              <a:rPr lang="en-US" sz="2400" dirty="0">
                <a:ea typeface="+mn-lt"/>
                <a:cs typeface="+mn-lt"/>
              </a:rPr>
              <a:t>Shall assist in the coordination of meetings between senators and university personnel. </a:t>
            </a:r>
          </a:p>
          <a:p>
            <a:pPr marL="285750" indent="-285750">
              <a:buFont typeface="Arial"/>
              <a:buChar char="•"/>
            </a:pPr>
            <a:r>
              <a:rPr lang="en-US" sz="2400" dirty="0">
                <a:ea typeface="+mn-lt"/>
                <a:cs typeface="+mn-lt"/>
              </a:rPr>
              <a:t>Shall coordinate with university committee appointees to ensure efficiency and fulfillment of duties.</a:t>
            </a:r>
          </a:p>
          <a:p>
            <a:pPr marL="285750" indent="-285750">
              <a:buFont typeface="Arial"/>
              <a:buChar char="•"/>
            </a:pPr>
            <a:r>
              <a:rPr lang="en-US" sz="2400" dirty="0">
                <a:ea typeface="+mn-lt"/>
                <a:cs typeface="+mn-lt"/>
              </a:rPr>
              <a:t>Shall communicate information and concerns of the President to the Senate outside of Senate meetings in coordination with the Director of Communication.</a:t>
            </a:r>
          </a:p>
          <a:p>
            <a:pPr marL="285750" indent="-285750">
              <a:buFont typeface="Arial"/>
              <a:buChar char="•"/>
            </a:pPr>
            <a:r>
              <a:rPr lang="en-US" sz="2400" dirty="0">
                <a:ea typeface="+mn-lt"/>
                <a:cs typeface="+mn-lt"/>
              </a:rPr>
              <a:t>Shall serve in any capacity that will assist the SGA President in the execution of actions taken by the SGA.</a:t>
            </a:r>
          </a:p>
          <a:p>
            <a:pPr marL="285750" indent="-285750">
              <a:buFont typeface="Arial"/>
              <a:buChar char="•"/>
            </a:pPr>
            <a:r>
              <a:rPr lang="en-US" sz="2400" dirty="0">
                <a:ea typeface="+mn-lt"/>
                <a:cs typeface="+mn-lt"/>
              </a:rPr>
              <a:t>Shall assume the duties and responsibilities of the President in the event that the President of the SGA is vacated for any reason.</a:t>
            </a:r>
          </a:p>
          <a:p>
            <a:pPr marL="285750" indent="-285750">
              <a:buFont typeface="Arial"/>
              <a:buChar char="•"/>
            </a:pPr>
            <a:r>
              <a:rPr lang="en-US" sz="2400" dirty="0">
                <a:ea typeface="+mn-lt"/>
                <a:cs typeface="+mn-lt"/>
              </a:rPr>
              <a:t>Shall assume any duties that may be delegated by the President.</a:t>
            </a:r>
          </a:p>
          <a:p>
            <a:pPr marL="285750" indent="-285750">
              <a:buFont typeface="Arial"/>
              <a:buChar char="•"/>
            </a:pPr>
            <a:r>
              <a:rPr lang="en-US" sz="2400" dirty="0">
                <a:ea typeface="+mn-lt"/>
                <a:cs typeface="+mn-lt"/>
              </a:rPr>
              <a:t>Shall ensure that academic verifications of grade point averages of all of the members of SGA are conducted at the beginning of each semester to ensure all individuals are qualified.</a:t>
            </a:r>
          </a:p>
          <a:p>
            <a:pPr marL="285750" indent="-285750">
              <a:buFont typeface="Arial"/>
              <a:buChar char="•"/>
            </a:pPr>
            <a:r>
              <a:rPr lang="en-US" sz="2400" dirty="0">
                <a:ea typeface="+mn-lt"/>
                <a:cs typeface="+mn-lt"/>
              </a:rPr>
              <a:t>Shall work in conjunction with the SGA Secretary and Senate Officers to ensure Senators fulfill their duties. </a:t>
            </a:r>
          </a:p>
          <a:p>
            <a:endParaRPr lang="en-US" sz="2400" dirty="0">
              <a:ea typeface="+mn-lt"/>
              <a:cs typeface="+mn-lt"/>
            </a:endParaRPr>
          </a:p>
          <a:p>
            <a:endParaRPr lang="en-US" sz="2000" dirty="0">
              <a:cs typeface="Calibri"/>
            </a:endParaRPr>
          </a:p>
          <a:p>
            <a:endParaRPr lang="en-US" sz="2400" dirty="0">
              <a:cs typeface="Calibri"/>
            </a:endParaRPr>
          </a:p>
        </p:txBody>
      </p:sp>
    </p:spTree>
    <p:extLst>
      <p:ext uri="{BB962C8B-B14F-4D97-AF65-F5344CB8AC3E}">
        <p14:creationId xmlns:p14="http://schemas.microsoft.com/office/powerpoint/2010/main" val="27288848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37373"/>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rot="5399999">
            <a:off x="-287072" y="5064687"/>
            <a:ext cx="5587848" cy="5352216"/>
          </a:xfrm>
          <a:prstGeom prst="rect">
            <a:avLst/>
          </a:prstGeom>
        </p:spPr>
      </p:pic>
      <p:pic>
        <p:nvPicPr>
          <p:cNvPr id="3" name="Picture 3"/>
          <p:cNvPicPr>
            <a:picLocks noChangeAspect="1"/>
          </p:cNvPicPr>
          <p:nvPr/>
        </p:nvPicPr>
        <p:blipFill>
          <a:blip r:embed="rId3"/>
          <a:srcRect/>
          <a:stretch>
            <a:fillRect/>
          </a:stretch>
        </p:blipFill>
        <p:spPr>
          <a:xfrm rot="-5400000">
            <a:off x="8876109" y="6402586"/>
            <a:ext cx="1044462" cy="16260191"/>
          </a:xfrm>
          <a:prstGeom prst="rect">
            <a:avLst/>
          </a:prstGeom>
        </p:spPr>
      </p:pic>
      <p:pic>
        <p:nvPicPr>
          <p:cNvPr id="4" name="Picture 4"/>
          <p:cNvPicPr>
            <a:picLocks noChangeAspect="1"/>
          </p:cNvPicPr>
          <p:nvPr/>
        </p:nvPicPr>
        <p:blipFill>
          <a:blip r:embed="rId4"/>
          <a:srcRect/>
          <a:stretch>
            <a:fillRect/>
          </a:stretch>
        </p:blipFill>
        <p:spPr>
          <a:xfrm rot="-10800000">
            <a:off x="-169256" y="-231027"/>
            <a:ext cx="6238569" cy="5989026"/>
          </a:xfrm>
          <a:prstGeom prst="rect">
            <a:avLst/>
          </a:prstGeom>
        </p:spPr>
      </p:pic>
      <p:pic>
        <p:nvPicPr>
          <p:cNvPr id="5" name="Picture 5"/>
          <p:cNvPicPr>
            <a:picLocks noChangeAspect="1"/>
          </p:cNvPicPr>
          <p:nvPr/>
        </p:nvPicPr>
        <p:blipFill>
          <a:blip r:embed="rId5"/>
          <a:srcRect/>
          <a:stretch>
            <a:fillRect/>
          </a:stretch>
        </p:blipFill>
        <p:spPr>
          <a:xfrm>
            <a:off x="13289925" y="387811"/>
            <a:ext cx="3969375" cy="1281777"/>
          </a:xfrm>
          <a:prstGeom prst="rect">
            <a:avLst/>
          </a:prstGeom>
        </p:spPr>
      </p:pic>
      <p:sp>
        <p:nvSpPr>
          <p:cNvPr id="30" name="TextBox 29">
            <a:extLst>
              <a:ext uri="{FF2B5EF4-FFF2-40B4-BE49-F238E27FC236}">
                <a16:creationId xmlns:a16="http://schemas.microsoft.com/office/drawing/2014/main" id="{2C646D3E-B66F-4473-B174-99050A2B376E}"/>
              </a:ext>
            </a:extLst>
          </p:cNvPr>
          <p:cNvSpPr txBox="1"/>
          <p:nvPr/>
        </p:nvSpPr>
        <p:spPr>
          <a:xfrm>
            <a:off x="252025" y="274351"/>
            <a:ext cx="45096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chemeClr val="bg1"/>
                </a:solidFill>
                <a:cs typeface="Calibri"/>
              </a:rPr>
              <a:t>Executive Duties and Responsibilities: Student Body Vice </a:t>
            </a:r>
            <a:r>
              <a:rPr lang="en-US" sz="3200" dirty="0">
                <a:solidFill>
                  <a:schemeClr val="bg1"/>
                </a:solidFill>
                <a:ea typeface="+mn-lt"/>
                <a:cs typeface="+mn-lt"/>
              </a:rPr>
              <a:t>President</a:t>
            </a:r>
            <a:endParaRPr lang="en-US" sz="3200" dirty="0">
              <a:solidFill>
                <a:schemeClr val="bg1"/>
              </a:solidFill>
              <a:cs typeface="Calibri"/>
            </a:endParaRPr>
          </a:p>
        </p:txBody>
      </p:sp>
      <p:sp>
        <p:nvSpPr>
          <p:cNvPr id="31" name="TextBox 30">
            <a:extLst>
              <a:ext uri="{FF2B5EF4-FFF2-40B4-BE49-F238E27FC236}">
                <a16:creationId xmlns:a16="http://schemas.microsoft.com/office/drawing/2014/main" id="{F3A63245-3F0A-4268-A41A-212388C07B5A}"/>
              </a:ext>
            </a:extLst>
          </p:cNvPr>
          <p:cNvSpPr txBox="1"/>
          <p:nvPr/>
        </p:nvSpPr>
        <p:spPr>
          <a:xfrm>
            <a:off x="3836844" y="2018434"/>
            <a:ext cx="13419858"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400" dirty="0">
                <a:cs typeface="Calibri"/>
              </a:rPr>
              <a:t>Presiding Officer: President of the Senate</a:t>
            </a:r>
          </a:p>
          <a:p>
            <a:pPr marL="342900" indent="-342900">
              <a:buFont typeface="Arial"/>
              <a:buChar char="•"/>
            </a:pPr>
            <a:r>
              <a:rPr lang="en-US" sz="2400" dirty="0">
                <a:cs typeface="Calibri"/>
              </a:rPr>
              <a:t>Coordinate all Senate activities (Events, tabling, meetings,  etc....)</a:t>
            </a:r>
            <a:endParaRPr lang="en-US" dirty="0"/>
          </a:p>
          <a:p>
            <a:pPr marL="342900" indent="-342900">
              <a:buFont typeface="Arial"/>
              <a:buChar char="•"/>
            </a:pPr>
            <a:r>
              <a:rPr lang="en-US" sz="2400" dirty="0">
                <a:cs typeface="Calibri"/>
              </a:rPr>
              <a:t>Appoint Committee Chairs and place Senators into Committees</a:t>
            </a:r>
          </a:p>
          <a:p>
            <a:pPr marL="342900" indent="-342900">
              <a:buFont typeface="Arial"/>
              <a:buChar char="•"/>
            </a:pPr>
            <a:r>
              <a:rPr lang="en-US" sz="2400" dirty="0">
                <a:cs typeface="Calibri"/>
              </a:rPr>
              <a:t>Maintain FYS Program by conducting interviews and selecting First Year Senators with Executive Team</a:t>
            </a:r>
          </a:p>
          <a:p>
            <a:pPr marL="342900" indent="-342900">
              <a:buFont typeface="Arial"/>
              <a:buChar char="•"/>
            </a:pPr>
            <a:r>
              <a:rPr lang="en-US" sz="2400" dirty="0">
                <a:cs typeface="Calibri"/>
              </a:rPr>
              <a:t>Serve on and make appointments to University Committees within the University structure</a:t>
            </a:r>
          </a:p>
          <a:p>
            <a:pPr marL="342900" indent="-342900">
              <a:buFont typeface="Arial"/>
              <a:buChar char="•"/>
            </a:pPr>
            <a:r>
              <a:rPr lang="en-US" sz="2400" dirty="0">
                <a:cs typeface="Calibri"/>
              </a:rPr>
              <a:t>Oversee academic grade verification each semester and new "probation" (Bill to be proposed soon)</a:t>
            </a:r>
          </a:p>
          <a:p>
            <a:pPr marL="342900" indent="-342900">
              <a:buFont typeface="Arial"/>
              <a:buChar char="•"/>
            </a:pPr>
            <a:r>
              <a:rPr lang="en-US" sz="2400" dirty="0">
                <a:cs typeface="Calibri"/>
              </a:rPr>
              <a:t>Meet with Senators as needed to discuss membership and other needs</a:t>
            </a:r>
          </a:p>
          <a:p>
            <a:pPr marL="342900" indent="-342900">
              <a:buFont typeface="Arial"/>
              <a:buChar char="•"/>
            </a:pPr>
            <a:r>
              <a:rPr lang="en-US" sz="2400" dirty="0">
                <a:cs typeface="Calibri"/>
              </a:rPr>
              <a:t>Attend official university events with President when possible</a:t>
            </a:r>
          </a:p>
          <a:p>
            <a:pPr marL="342900" indent="-342900">
              <a:buFont typeface="Arial"/>
              <a:buChar char="•"/>
            </a:pPr>
            <a:endParaRPr lang="en-US" sz="2400" dirty="0">
              <a:cs typeface="Calibri"/>
            </a:endParaRPr>
          </a:p>
          <a:p>
            <a:pPr marL="342900" indent="-342900">
              <a:buFont typeface="Arial"/>
              <a:buChar char="•"/>
            </a:pPr>
            <a:endParaRPr lang="en-US" sz="2400" dirty="0">
              <a:cs typeface="Calibri"/>
            </a:endParaRPr>
          </a:p>
          <a:p>
            <a:pPr marL="342900" indent="-342900">
              <a:buFont typeface="Arial"/>
              <a:buChar char="•"/>
            </a:pPr>
            <a:endParaRPr lang="en-US" sz="2400" dirty="0">
              <a:cs typeface="Calibri"/>
            </a:endParaRPr>
          </a:p>
          <a:p>
            <a:pPr marL="342900" indent="-342900">
              <a:buFont typeface="Arial"/>
              <a:buChar char="•"/>
            </a:pPr>
            <a:endParaRPr lang="en-US" sz="2400" dirty="0">
              <a:cs typeface="Calibri"/>
            </a:endParaRPr>
          </a:p>
        </p:txBody>
      </p:sp>
    </p:spTree>
    <p:extLst>
      <p:ext uri="{BB962C8B-B14F-4D97-AF65-F5344CB8AC3E}">
        <p14:creationId xmlns:p14="http://schemas.microsoft.com/office/powerpoint/2010/main" val="7536026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2151</Words>
  <Application>Microsoft Office PowerPoint</Application>
  <PresentationFormat>Custom</PresentationFormat>
  <Paragraphs>182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Arial</vt:lpstr>
      <vt:lpstr>Gidole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Government Association</dc:title>
  <dc:creator>Amea J Thompson</dc:creator>
  <cp:lastModifiedBy>Jalen D Smith</cp:lastModifiedBy>
  <cp:revision>351</cp:revision>
  <dcterms:created xsi:type="dcterms:W3CDTF">2006-08-16T00:00:00Z</dcterms:created>
  <dcterms:modified xsi:type="dcterms:W3CDTF">2023-02-27T21:40:42Z</dcterms:modified>
  <dc:identifier>DADWsvv-gkc</dc:identifier>
</cp:coreProperties>
</file>