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5149850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3" d="100"/>
          <a:sy n="143" d="100"/>
        </p:scale>
        <p:origin x="68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38835" cy="51318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51450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9227" y="207159"/>
            <a:ext cx="7165545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93035" y="2408529"/>
            <a:ext cx="6299200" cy="1836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aldosta.edu/administration/it/procurement/" TargetMode="External"/><Relationship Id="rId3" Type="http://schemas.openxmlformats.org/officeDocument/2006/relationships/hyperlink" Target="mailto:itpurchasing@valdosta.edu" TargetMode="External"/><Relationship Id="rId7" Type="http://schemas.openxmlformats.org/officeDocument/2006/relationships/hyperlink" Target="http://www.valdosta.edu/administration/finance-admin/financial-services/procurement/" TargetMode="External"/><Relationship Id="rId2" Type="http://schemas.openxmlformats.org/officeDocument/2006/relationships/hyperlink" Target="mailto:procurement@valdosta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fuelcard@valdosta.edu" TargetMode="External"/><Relationship Id="rId5" Type="http://schemas.openxmlformats.org/officeDocument/2006/relationships/hyperlink" Target="mailto:pcard@valdosta.edu" TargetMode="External"/><Relationship Id="rId4" Type="http://schemas.openxmlformats.org/officeDocument/2006/relationships/hyperlink" Target="mailto:contracts@valdosta.edu" TargetMode="External"/><Relationship Id="rId9" Type="http://schemas.openxmlformats.org/officeDocument/2006/relationships/hyperlink" Target="https://www.valdosta.edu/administration/finance-admin/financial-services/forms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tquotes@valdosta.edu" TargetMode="External"/><Relationship Id="rId2" Type="http://schemas.openxmlformats.org/officeDocument/2006/relationships/hyperlink" Target="mailto:itpurchasing@valdosta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aldosta.edu/administration/finance-admin/financial-services/procurement/find-a-buyer.php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aldosta.edu/administration/finance-admin/financial-services/procurement/purchasing/documents/vsu-purchasing-card-procedures-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ldosta.edu/administration/finance-admin/financial-services/procurement/purchasing/documents/fuel-card-agreement-and-application-form-03082019.pdf" TargetMode="External"/><Relationship Id="rId2" Type="http://schemas.openxmlformats.org/officeDocument/2006/relationships/hyperlink" Target="mailto:fuelcard@valdosta.ed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vsucopiers@valdosta.edu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contracts@valdosta.edu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procurement@valdosta.edu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ccountspayable@Valdosta.edu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aldosta.edu/administration/legal/documents/delegationofcontractsigningauthority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itpurchasing@valdosta.edu" TargetMode="External"/><Relationship Id="rId3" Type="http://schemas.openxmlformats.org/officeDocument/2006/relationships/hyperlink" Target="mailto:contracts@valdosta.edu" TargetMode="External"/><Relationship Id="rId7" Type="http://schemas.openxmlformats.org/officeDocument/2006/relationships/hyperlink" Target="mailto:fuelcard@Valdosta.edu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card@valdosta.edu" TargetMode="External"/><Relationship Id="rId5" Type="http://schemas.openxmlformats.org/officeDocument/2006/relationships/hyperlink" Target="mailto:supplier@valdosta.edu" TargetMode="External"/><Relationship Id="rId4" Type="http://schemas.openxmlformats.org/officeDocument/2006/relationships/hyperlink" Target="mailto:procurement@valdosta.edu" TargetMode="External"/><Relationship Id="rId9" Type="http://schemas.openxmlformats.org/officeDocument/2006/relationships/hyperlink" Target="mailto:itquotes@valdosta.edu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vsuindependentcontractor@valdosta.edu" TargetMode="External"/><Relationship Id="rId7" Type="http://schemas.openxmlformats.org/officeDocument/2006/relationships/hyperlink" Target="mailto:itquotes@valdosta.edu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fuelcard@Valdosta.edu" TargetMode="External"/><Relationship Id="rId5" Type="http://schemas.openxmlformats.org/officeDocument/2006/relationships/hyperlink" Target="mailto:accountspayable@valdosta.edu" TargetMode="External"/><Relationship Id="rId4" Type="http://schemas.openxmlformats.org/officeDocument/2006/relationships/hyperlink" Target="mailto:travel@valdost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6169" y="656259"/>
            <a:ext cx="2670175" cy="1165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690" marR="5080" indent="-301625">
              <a:lnSpc>
                <a:spcPct val="129000"/>
              </a:lnSpc>
              <a:spcBef>
                <a:spcPts val="100"/>
              </a:spcBef>
            </a:pPr>
            <a:r>
              <a:rPr sz="2900" spc="125" dirty="0">
                <a:solidFill>
                  <a:srgbClr val="F9F9F9"/>
                </a:solidFill>
                <a:latin typeface="Times New Roman"/>
                <a:cs typeface="Times New Roman"/>
              </a:rPr>
              <a:t>PURCHASING  </a:t>
            </a:r>
            <a:r>
              <a:rPr sz="2900" dirty="0">
                <a:solidFill>
                  <a:srgbClr val="F9F9F9"/>
                </a:solidFill>
                <a:latin typeface="Times New Roman"/>
                <a:cs typeface="Times New Roman"/>
              </a:rPr>
              <a:t>GUIDELINES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2722" y="1800149"/>
            <a:ext cx="3362325" cy="23094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029585" algn="r">
              <a:lnSpc>
                <a:spcPct val="129299"/>
              </a:lnSpc>
              <a:spcBef>
                <a:spcPts val="90"/>
              </a:spcBef>
            </a:pPr>
            <a:r>
              <a:rPr sz="2900" b="1" dirty="0">
                <a:solidFill>
                  <a:srgbClr val="F9F9F9"/>
                </a:solidFill>
                <a:latin typeface="Times New Roman"/>
                <a:cs typeface="Times New Roman"/>
              </a:rPr>
              <a:t>&amp;  </a:t>
            </a:r>
            <a:r>
              <a:rPr sz="2900" b="1" spc="135" dirty="0">
                <a:solidFill>
                  <a:srgbClr val="F9F9F9"/>
                </a:solidFill>
                <a:latin typeface="Times New Roman"/>
                <a:cs typeface="Times New Roman"/>
              </a:rPr>
              <a:t>ePROCUREMENT  </a:t>
            </a:r>
            <a:r>
              <a:rPr sz="2900" b="1" spc="155" dirty="0">
                <a:solidFill>
                  <a:srgbClr val="F9F9F9"/>
                </a:solidFill>
                <a:latin typeface="Times New Roman"/>
                <a:cs typeface="Times New Roman"/>
              </a:rPr>
              <a:t>REQUESTOR  </a:t>
            </a:r>
            <a:r>
              <a:rPr sz="2900" b="1" spc="140" dirty="0">
                <a:solidFill>
                  <a:srgbClr val="F9F9F9"/>
                </a:solidFill>
                <a:latin typeface="Times New Roman"/>
                <a:cs typeface="Times New Roman"/>
              </a:rPr>
              <a:t>TRAINING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3898" y="4664227"/>
            <a:ext cx="12992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0" dirty="0">
                <a:solidFill>
                  <a:srgbClr val="DEDCDC"/>
                </a:solidFill>
                <a:latin typeface="Times New Roman"/>
                <a:cs typeface="Times New Roman"/>
              </a:rPr>
              <a:t>REVISED</a:t>
            </a:r>
            <a:r>
              <a:rPr sz="1000" b="1" spc="140" dirty="0">
                <a:solidFill>
                  <a:srgbClr val="DEDCDC"/>
                </a:solidFill>
                <a:latin typeface="Times New Roman"/>
                <a:cs typeface="Times New Roman"/>
              </a:rPr>
              <a:t> </a:t>
            </a:r>
            <a:r>
              <a:rPr lang="en-US" sz="1000" spc="-15" dirty="0">
                <a:solidFill>
                  <a:srgbClr val="DEDCDC"/>
                </a:solidFill>
                <a:latin typeface="Cambria"/>
                <a:cs typeface="Times New Roman"/>
              </a:rPr>
              <a:t>12</a:t>
            </a:r>
            <a:r>
              <a:rPr lang="en-US" sz="1000" spc="-15" dirty="0">
                <a:solidFill>
                  <a:srgbClr val="DEDCDC"/>
                </a:solidFill>
                <a:latin typeface="Cambria"/>
                <a:cs typeface="Cambria"/>
              </a:rPr>
              <a:t>/15/2021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35573" y="2220772"/>
            <a:ext cx="31362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35" dirty="0">
                <a:solidFill>
                  <a:srgbClr val="ACACAC"/>
                </a:solidFill>
                <a:latin typeface="Palatino Linotype"/>
                <a:cs typeface="Palatino Linotype"/>
              </a:rPr>
              <a:t>DISCOVER YOUR</a:t>
            </a:r>
            <a:r>
              <a:rPr sz="1500" spc="140" dirty="0">
                <a:solidFill>
                  <a:srgbClr val="ACACAC"/>
                </a:solidFill>
                <a:latin typeface="Palatino Linotype"/>
                <a:cs typeface="Palatino Linotype"/>
              </a:rPr>
              <a:t> </a:t>
            </a:r>
            <a:r>
              <a:rPr sz="1450" spc="25" dirty="0">
                <a:solidFill>
                  <a:srgbClr val="AB0417"/>
                </a:solidFill>
                <a:latin typeface="Times New Roman"/>
                <a:cs typeface="Times New Roman"/>
              </a:rPr>
              <a:t>OPPORTUNITIES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29986" y="4565574"/>
            <a:ext cx="3726179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0660">
              <a:lnSpc>
                <a:spcPct val="107000"/>
              </a:lnSpc>
              <a:spcBef>
                <a:spcPts val="100"/>
              </a:spcBef>
            </a:pPr>
            <a:r>
              <a:rPr sz="1650" b="1" spc="0" baseline="2525" dirty="0">
                <a:solidFill>
                  <a:srgbClr val="941D28"/>
                </a:solidFill>
                <a:latin typeface="Times New Roman"/>
                <a:cs typeface="Times New Roman"/>
              </a:rPr>
              <a:t>Information </a:t>
            </a:r>
            <a:r>
              <a:rPr sz="1650" b="1" spc="15" baseline="2525" dirty="0">
                <a:solidFill>
                  <a:srgbClr val="941D28"/>
                </a:solidFill>
                <a:latin typeface="Times New Roman"/>
                <a:cs typeface="Times New Roman"/>
              </a:rPr>
              <a:t>contained </a:t>
            </a:r>
            <a:r>
              <a:rPr sz="1650" b="1" spc="-44" baseline="2525" dirty="0">
                <a:solidFill>
                  <a:srgbClr val="941D28"/>
                </a:solidFill>
                <a:latin typeface="Times New Roman"/>
                <a:cs typeface="Times New Roman"/>
              </a:rPr>
              <a:t>in </a:t>
            </a:r>
            <a:r>
              <a:rPr sz="1100" b="1" spc="-25" dirty="0">
                <a:solidFill>
                  <a:srgbClr val="941D28"/>
                </a:solidFill>
                <a:latin typeface="Times New Roman"/>
                <a:cs typeface="Times New Roman"/>
              </a:rPr>
              <a:t>this </a:t>
            </a:r>
            <a:r>
              <a:rPr sz="1650" b="1" spc="-15" baseline="2525" dirty="0">
                <a:solidFill>
                  <a:srgbClr val="941D28"/>
                </a:solidFill>
                <a:latin typeface="Times New Roman"/>
                <a:cs typeface="Times New Roman"/>
              </a:rPr>
              <a:t>training </a:t>
            </a:r>
            <a:r>
              <a:rPr sz="1100" b="1" spc="-15" dirty="0">
                <a:solidFill>
                  <a:srgbClr val="941D28"/>
                </a:solidFill>
                <a:latin typeface="Times New Roman"/>
                <a:cs typeface="Times New Roman"/>
              </a:rPr>
              <a:t>was </a:t>
            </a:r>
            <a:r>
              <a:rPr sz="1100" b="1" spc="0" dirty="0">
                <a:solidFill>
                  <a:srgbClr val="941D28"/>
                </a:solidFill>
                <a:latin typeface="Times New Roman"/>
                <a:cs typeface="Times New Roman"/>
              </a:rPr>
              <a:t>provided </a:t>
            </a:r>
            <a:r>
              <a:rPr sz="1100" b="1" spc="-55" dirty="0">
                <a:solidFill>
                  <a:srgbClr val="941D28"/>
                </a:solidFill>
                <a:latin typeface="Times New Roman"/>
                <a:cs typeface="Times New Roman"/>
              </a:rPr>
              <a:t>by:  </a:t>
            </a:r>
            <a:r>
              <a:rPr sz="1100" b="1" spc="35" dirty="0">
                <a:solidFill>
                  <a:srgbClr val="951A2D"/>
                </a:solidFill>
                <a:latin typeface="Times New Roman"/>
                <a:cs typeface="Times New Roman"/>
              </a:rPr>
              <a:t>The </a:t>
            </a:r>
            <a:r>
              <a:rPr sz="1100" b="1" spc="-10" dirty="0">
                <a:solidFill>
                  <a:srgbClr val="951A2D"/>
                </a:solidFill>
                <a:latin typeface="Times New Roman"/>
                <a:cs typeface="Times New Roman"/>
              </a:rPr>
              <a:t>Valdosta State </a:t>
            </a:r>
            <a:r>
              <a:rPr sz="1100" b="1" spc="5" dirty="0">
                <a:solidFill>
                  <a:srgbClr val="951A2D"/>
                </a:solidFill>
                <a:latin typeface="Times New Roman"/>
                <a:cs typeface="Times New Roman"/>
              </a:rPr>
              <a:t>University </a:t>
            </a:r>
            <a:r>
              <a:rPr sz="1100" b="1" spc="15" dirty="0">
                <a:solidFill>
                  <a:srgbClr val="951A2D"/>
                </a:solidFill>
                <a:latin typeface="Times New Roman"/>
                <a:cs typeface="Times New Roman"/>
              </a:rPr>
              <a:t>Department </a:t>
            </a:r>
            <a:r>
              <a:rPr sz="1100" b="1" spc="114" dirty="0">
                <a:solidFill>
                  <a:srgbClr val="951A2D"/>
                </a:solidFill>
                <a:latin typeface="Times New Roman"/>
                <a:cs typeface="Times New Roman"/>
              </a:rPr>
              <a:t>of</a:t>
            </a:r>
            <a:r>
              <a:rPr sz="1100" b="1" spc="10" dirty="0">
                <a:solidFill>
                  <a:srgbClr val="951A2D"/>
                </a:solidFill>
                <a:latin typeface="Times New Roman"/>
                <a:cs typeface="Times New Roman"/>
              </a:rPr>
              <a:t> </a:t>
            </a:r>
            <a:r>
              <a:rPr sz="1100" b="1" spc="5" dirty="0">
                <a:solidFill>
                  <a:srgbClr val="951A2D"/>
                </a:solidFill>
                <a:latin typeface="Times New Roman"/>
                <a:cs typeface="Times New Roman"/>
              </a:rPr>
              <a:t>Procurement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84662" y="1923254"/>
            <a:ext cx="987889" cy="861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4889" y="335391"/>
            <a:ext cx="3559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5" dirty="0"/>
              <a:t>Today’s</a:t>
            </a:r>
            <a:r>
              <a:rPr sz="3600" spc="-140" dirty="0"/>
              <a:t> </a:t>
            </a:r>
            <a:r>
              <a:rPr sz="3600" spc="-10" dirty="0"/>
              <a:t>Objectives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092519" y="1254832"/>
            <a:ext cx="6772909" cy="3701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06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mbria Math"/>
                <a:cs typeface="Cambria Math"/>
              </a:rPr>
              <a:t>At the </a:t>
            </a:r>
            <a:r>
              <a:rPr sz="1800" dirty="0">
                <a:latin typeface="Cambria Math"/>
                <a:cs typeface="Cambria Math"/>
              </a:rPr>
              <a:t>end of </a:t>
            </a:r>
            <a:r>
              <a:rPr sz="1800" spc="-5" dirty="0">
                <a:latin typeface="Cambria Math"/>
                <a:cs typeface="Cambria Math"/>
              </a:rPr>
              <a:t>today’s training, </a:t>
            </a:r>
            <a:r>
              <a:rPr sz="1800" spc="-10" dirty="0">
                <a:latin typeface="Cambria Math"/>
                <a:cs typeface="Cambria Math"/>
              </a:rPr>
              <a:t>Requesters </a:t>
            </a:r>
            <a:r>
              <a:rPr sz="1800" spc="-5" dirty="0">
                <a:latin typeface="Cambria Math"/>
                <a:cs typeface="Cambria Math"/>
              </a:rPr>
              <a:t>will </a:t>
            </a:r>
            <a:r>
              <a:rPr sz="1800" spc="-15" dirty="0">
                <a:latin typeface="Cambria Math"/>
                <a:cs typeface="Cambria Math"/>
              </a:rPr>
              <a:t>have </a:t>
            </a:r>
            <a:r>
              <a:rPr sz="1800" dirty="0">
                <a:latin typeface="Cambria Math"/>
                <a:cs typeface="Cambria Math"/>
              </a:rPr>
              <a:t>a </a:t>
            </a:r>
            <a:r>
              <a:rPr sz="1800" spc="-10" dirty="0">
                <a:latin typeface="Cambria Math"/>
                <a:cs typeface="Cambria Math"/>
              </a:rPr>
              <a:t>high level </a:t>
            </a:r>
            <a:r>
              <a:rPr sz="1800" dirty="0">
                <a:latin typeface="Cambria Math"/>
                <a:cs typeface="Cambria Math"/>
              </a:rPr>
              <a:t>of  </a:t>
            </a:r>
            <a:r>
              <a:rPr sz="1800" spc="-5" dirty="0">
                <a:latin typeface="Cambria Math"/>
                <a:cs typeface="Cambria Math"/>
              </a:rPr>
              <a:t>understanding</a:t>
            </a:r>
            <a:r>
              <a:rPr sz="1800" spc="-4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of:</a:t>
            </a:r>
            <a:endParaRPr sz="18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5" dirty="0">
                <a:latin typeface="Cambria Math"/>
                <a:cs typeface="Cambria Math"/>
              </a:rPr>
              <a:t>Federal, </a:t>
            </a:r>
            <a:r>
              <a:rPr sz="1800" spc="-10" dirty="0">
                <a:latin typeface="Cambria Math"/>
                <a:cs typeface="Cambria Math"/>
              </a:rPr>
              <a:t>State, </a:t>
            </a:r>
            <a:r>
              <a:rPr sz="1800" spc="-5" dirty="0">
                <a:latin typeface="Cambria Math"/>
                <a:cs typeface="Cambria Math"/>
              </a:rPr>
              <a:t>USG, </a:t>
            </a:r>
            <a:r>
              <a:rPr sz="1800" dirty="0">
                <a:latin typeface="Cambria Math"/>
                <a:cs typeface="Cambria Math"/>
              </a:rPr>
              <a:t>&amp; </a:t>
            </a:r>
            <a:r>
              <a:rPr sz="1800" spc="-15" dirty="0">
                <a:latin typeface="Cambria Math"/>
                <a:cs typeface="Cambria Math"/>
              </a:rPr>
              <a:t>VSU </a:t>
            </a:r>
            <a:r>
              <a:rPr sz="1800" spc="-10" dirty="0">
                <a:latin typeface="Cambria Math"/>
                <a:cs typeface="Cambria Math"/>
              </a:rPr>
              <a:t>Procurement </a:t>
            </a:r>
            <a:r>
              <a:rPr sz="1800" spc="-5" dirty="0">
                <a:latin typeface="Cambria Math"/>
                <a:cs typeface="Cambria Math"/>
              </a:rPr>
              <a:t>Policies </a:t>
            </a:r>
            <a:r>
              <a:rPr sz="1800" dirty="0">
                <a:latin typeface="Cambria Math"/>
                <a:cs typeface="Cambria Math"/>
              </a:rPr>
              <a:t>&amp; </a:t>
            </a:r>
            <a:r>
              <a:rPr sz="1800" spc="-10" dirty="0">
                <a:latin typeface="Cambria Math"/>
                <a:cs typeface="Cambria Math"/>
              </a:rPr>
              <a:t>Procedures</a:t>
            </a:r>
            <a:r>
              <a:rPr sz="1800" spc="55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for:</a:t>
            </a:r>
            <a:endParaRPr sz="18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5650" algn="l"/>
                <a:tab pos="756920" algn="l"/>
              </a:tabLst>
            </a:pPr>
            <a:r>
              <a:rPr sz="1800" spc="-5" dirty="0">
                <a:latin typeface="Cambria Math"/>
                <a:cs typeface="Cambria Math"/>
              </a:rPr>
              <a:t>Making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purchases</a:t>
            </a:r>
            <a:endParaRPr sz="18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Cambria Math"/>
                <a:cs typeface="Cambria Math"/>
              </a:rPr>
              <a:t>Contract </a:t>
            </a:r>
            <a:r>
              <a:rPr sz="1800" spc="-5" dirty="0">
                <a:latin typeface="Cambria Math"/>
                <a:cs typeface="Cambria Math"/>
              </a:rPr>
              <a:t>Review </a:t>
            </a:r>
            <a:r>
              <a:rPr sz="1800" dirty="0">
                <a:latin typeface="Cambria Math"/>
                <a:cs typeface="Cambria Math"/>
              </a:rPr>
              <a:t>and</a:t>
            </a:r>
            <a:r>
              <a:rPr sz="1800" spc="-6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Execution</a:t>
            </a:r>
            <a:endParaRPr sz="18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Cambria Math"/>
                <a:cs typeface="Cambria Math"/>
              </a:rPr>
              <a:t>Conducting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Solicitations</a:t>
            </a:r>
            <a:endParaRPr sz="18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Cambria Math"/>
                <a:cs typeface="Cambria Math"/>
              </a:rPr>
              <a:t>Submitting </a:t>
            </a:r>
            <a:r>
              <a:rPr sz="1800" spc="-5" dirty="0">
                <a:latin typeface="Cambria Math"/>
                <a:cs typeface="Cambria Math"/>
              </a:rPr>
              <a:t>requisitions </a:t>
            </a:r>
            <a:r>
              <a:rPr sz="1800" dirty="0">
                <a:latin typeface="Cambria Math"/>
                <a:cs typeface="Cambria Math"/>
              </a:rPr>
              <a:t>in</a:t>
            </a:r>
            <a:r>
              <a:rPr sz="1800" spc="35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eProcurement</a:t>
            </a:r>
            <a:endParaRPr sz="180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22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0" dirty="0">
                <a:latin typeface="Cambria Math"/>
                <a:cs typeface="Cambria Math"/>
              </a:rPr>
              <a:t>Requester </a:t>
            </a:r>
            <a:r>
              <a:rPr sz="1800" dirty="0">
                <a:latin typeface="Cambria Math"/>
                <a:cs typeface="Cambria Math"/>
              </a:rPr>
              <a:t>and </a:t>
            </a:r>
            <a:r>
              <a:rPr sz="1800" spc="-5" dirty="0">
                <a:latin typeface="Cambria Math"/>
                <a:cs typeface="Cambria Math"/>
              </a:rPr>
              <a:t>Departmental</a:t>
            </a:r>
            <a:r>
              <a:rPr sz="1800" spc="-6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Responsibilities</a:t>
            </a:r>
            <a:endParaRPr sz="18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0" dirty="0">
                <a:latin typeface="Cambria Math"/>
                <a:cs typeface="Cambria Math"/>
              </a:rPr>
              <a:t>Procurement </a:t>
            </a:r>
            <a:r>
              <a:rPr sz="1800" spc="-5" dirty="0">
                <a:latin typeface="Cambria Math"/>
                <a:cs typeface="Cambria Math"/>
              </a:rPr>
              <a:t>Tips </a:t>
            </a:r>
            <a:r>
              <a:rPr sz="1800" dirty="0">
                <a:latin typeface="Cambria Math"/>
                <a:cs typeface="Cambria Math"/>
              </a:rPr>
              <a:t>&amp;</a:t>
            </a:r>
            <a:r>
              <a:rPr sz="1800" spc="-15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Resources</a:t>
            </a:r>
            <a:endParaRPr sz="18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0480" y="335391"/>
            <a:ext cx="2461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0" dirty="0"/>
              <a:t>I</a:t>
            </a:r>
            <a:r>
              <a:rPr sz="3600" spc="35" dirty="0"/>
              <a:t>n</a:t>
            </a:r>
            <a:r>
              <a:rPr sz="3600" dirty="0"/>
              <a:t>t</a:t>
            </a:r>
            <a:r>
              <a:rPr sz="3600" spc="-50" dirty="0"/>
              <a:t>r</a:t>
            </a:r>
            <a:r>
              <a:rPr sz="3600" spc="-5" dirty="0"/>
              <a:t>o</a:t>
            </a:r>
            <a:r>
              <a:rPr sz="3600" spc="0" dirty="0"/>
              <a:t>d</a:t>
            </a:r>
            <a:r>
              <a:rPr sz="3600" spc="-10" dirty="0"/>
              <a:t>u</a:t>
            </a:r>
            <a:r>
              <a:rPr sz="3600" spc="-5" dirty="0"/>
              <a:t>c</a:t>
            </a:r>
            <a:r>
              <a:rPr sz="3600" dirty="0"/>
              <a:t>t</a:t>
            </a:r>
            <a:r>
              <a:rPr sz="3600" spc="-5" dirty="0"/>
              <a:t>ion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835693" y="1217297"/>
            <a:ext cx="931544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0" dirty="0">
                <a:latin typeface="Cambria Math"/>
                <a:cs typeface="Cambria Math"/>
              </a:rPr>
              <a:t>Contact</a:t>
            </a:r>
            <a:r>
              <a:rPr sz="1400" b="1" spc="-140" dirty="0">
                <a:latin typeface="Cambria Math"/>
                <a:cs typeface="Cambria Math"/>
              </a:rPr>
              <a:t> </a:t>
            </a:r>
            <a:r>
              <a:rPr sz="1400" b="1" dirty="0">
                <a:latin typeface="Cambria Math"/>
                <a:cs typeface="Cambria Math"/>
              </a:rPr>
              <a:t>Info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2893" y="1429438"/>
            <a:ext cx="2915285" cy="79375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299085" algn="l"/>
              </a:tabLst>
            </a:pPr>
            <a:r>
              <a:rPr sz="1400" spc="-5" dirty="0">
                <a:latin typeface="Arial"/>
                <a:cs typeface="Arial"/>
              </a:rPr>
              <a:t>–	</a:t>
            </a:r>
            <a:r>
              <a:rPr sz="1400" b="1" spc="0" dirty="0">
                <a:latin typeface="Cambria Math"/>
                <a:cs typeface="Cambria Math"/>
              </a:rPr>
              <a:t>Phone:</a:t>
            </a:r>
            <a:r>
              <a:rPr sz="1400" b="1" spc="-8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229-333-5708</a:t>
            </a:r>
            <a:endParaRPr sz="14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299085" algn="l"/>
              </a:tabLst>
            </a:pPr>
            <a:r>
              <a:rPr sz="1400" spc="-5" dirty="0">
                <a:latin typeface="Arial"/>
                <a:cs typeface="Arial"/>
              </a:rPr>
              <a:t>–	</a:t>
            </a:r>
            <a:r>
              <a:rPr sz="1400" b="1" spc="-5" dirty="0">
                <a:latin typeface="Cambria Math"/>
                <a:cs typeface="Cambria Math"/>
              </a:rPr>
              <a:t>Fax</a:t>
            </a:r>
            <a:r>
              <a:rPr sz="1400" spc="-5" dirty="0">
                <a:latin typeface="Cambria Math"/>
                <a:cs typeface="Cambria Math"/>
              </a:rPr>
              <a:t>:</a:t>
            </a:r>
            <a:r>
              <a:rPr sz="1400" spc="-6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229-333-7408</a:t>
            </a:r>
            <a:endParaRPr sz="14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  <a:tabLst>
                <a:tab pos="299085" algn="l"/>
              </a:tabLst>
            </a:pPr>
            <a:r>
              <a:rPr sz="1400" spc="-5" dirty="0">
                <a:latin typeface="Arial"/>
                <a:cs typeface="Arial"/>
              </a:rPr>
              <a:t>–	</a:t>
            </a:r>
            <a:r>
              <a:rPr sz="1400" b="1" spc="0" dirty="0">
                <a:latin typeface="Cambria Math"/>
                <a:cs typeface="Cambria Math"/>
              </a:rPr>
              <a:t>Email:</a:t>
            </a:r>
            <a:r>
              <a:rPr sz="1400" b="1" spc="-40" dirty="0">
                <a:solidFill>
                  <a:srgbClr val="0000FF"/>
                </a:solidFill>
                <a:latin typeface="Cambria Math"/>
                <a:cs typeface="Cambria Math"/>
              </a:rPr>
              <a:t> </a:t>
            </a: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procurement@valdosta.edu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0093" y="2197534"/>
            <a:ext cx="2308860" cy="104965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34"/>
              </a:spcBef>
              <a:buClr>
                <a:srgbClr val="0000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itpurchasing@valdosta.edu</a:t>
            </a:r>
            <a:endParaRPr sz="1400">
              <a:latin typeface="Cambria Math"/>
              <a:cs typeface="Cambria Math"/>
            </a:endParaRPr>
          </a:p>
          <a:p>
            <a:pPr marL="240665" indent="-227965">
              <a:lnSpc>
                <a:spcPct val="100000"/>
              </a:lnSpc>
              <a:spcBef>
                <a:spcPts val="335"/>
              </a:spcBef>
              <a:buClr>
                <a:srgbClr val="0000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4"/>
              </a:rPr>
              <a:t>contracts@valdosta.edu</a:t>
            </a:r>
            <a:endParaRPr sz="1400">
              <a:latin typeface="Cambria Math"/>
              <a:cs typeface="Cambria Math"/>
            </a:endParaRPr>
          </a:p>
          <a:p>
            <a:pPr marL="240665" indent="-227965">
              <a:lnSpc>
                <a:spcPct val="10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5"/>
              </a:rPr>
              <a:t>pcard@valdosta.edu</a:t>
            </a:r>
            <a:endParaRPr sz="1400">
              <a:latin typeface="Cambria Math"/>
              <a:cs typeface="Cambria Math"/>
            </a:endParaRPr>
          </a:p>
          <a:p>
            <a:pPr marL="240665" indent="-227965">
              <a:lnSpc>
                <a:spcPct val="100000"/>
              </a:lnSpc>
              <a:spcBef>
                <a:spcPts val="335"/>
              </a:spcBef>
              <a:buClr>
                <a:srgbClr val="00000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6"/>
              </a:rPr>
              <a:t>fuelcard@valdosta.edu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5693" y="3435022"/>
            <a:ext cx="3482975" cy="126301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400" b="1" dirty="0">
                <a:latin typeface="Cambria Math"/>
                <a:cs typeface="Cambria Math"/>
              </a:rPr>
              <a:t>Location</a:t>
            </a:r>
            <a:endParaRPr sz="1400">
              <a:latin typeface="Cambria Math"/>
              <a:cs typeface="Cambria Math"/>
            </a:endParaRPr>
          </a:p>
          <a:p>
            <a:pPr marL="756285" indent="-286385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5" dirty="0">
                <a:latin typeface="Cambria Math"/>
                <a:cs typeface="Cambria Math"/>
              </a:rPr>
              <a:t>University </a:t>
            </a:r>
            <a:r>
              <a:rPr sz="1400" spc="-35" dirty="0">
                <a:latin typeface="Cambria Math"/>
                <a:cs typeface="Cambria Math"/>
              </a:rPr>
              <a:t>Center, </a:t>
            </a:r>
            <a:r>
              <a:rPr sz="1400" spc="-15" dirty="0">
                <a:latin typeface="Cambria Math"/>
                <a:cs typeface="Cambria Math"/>
              </a:rPr>
              <a:t>Entrance</a:t>
            </a:r>
            <a:r>
              <a:rPr sz="1400" spc="-60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7</a:t>
            </a:r>
            <a:endParaRPr sz="1400">
              <a:latin typeface="Cambria Math"/>
              <a:cs typeface="Cambria Math"/>
            </a:endParaRPr>
          </a:p>
          <a:p>
            <a:pPr marL="756285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5" dirty="0">
                <a:latin typeface="Cambria Math"/>
                <a:cs typeface="Cambria Math"/>
              </a:rPr>
              <a:t>Office </a:t>
            </a:r>
            <a:r>
              <a:rPr sz="1400" spc="-10" dirty="0">
                <a:latin typeface="Cambria Math"/>
                <a:cs typeface="Cambria Math"/>
              </a:rPr>
              <a:t>Suite</a:t>
            </a:r>
            <a:r>
              <a:rPr sz="1400" spc="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1200</a:t>
            </a:r>
            <a:endParaRPr sz="1400">
              <a:latin typeface="Cambria Math"/>
              <a:cs typeface="Cambria Math"/>
            </a:endParaRPr>
          </a:p>
          <a:p>
            <a:pPr marL="756285" marR="5080" indent="-286385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0" dirty="0">
                <a:latin typeface="Cambria Math"/>
                <a:cs typeface="Cambria Math"/>
              </a:rPr>
              <a:t>Location that </a:t>
            </a:r>
            <a:r>
              <a:rPr sz="1400" spc="-15" dirty="0">
                <a:latin typeface="Cambria Math"/>
                <a:cs typeface="Cambria Math"/>
              </a:rPr>
              <a:t>previously </a:t>
            </a:r>
            <a:r>
              <a:rPr sz="1400" spc="-10" dirty="0">
                <a:latin typeface="Cambria Math"/>
                <a:cs typeface="Cambria Math"/>
              </a:rPr>
              <a:t>housed </a:t>
            </a:r>
            <a:r>
              <a:rPr sz="1400" spc="-5" dirty="0">
                <a:latin typeface="Cambria Math"/>
                <a:cs typeface="Cambria Math"/>
              </a:rPr>
              <a:t>the  Office of </a:t>
            </a:r>
            <a:r>
              <a:rPr sz="1400" spc="-15" dirty="0">
                <a:latin typeface="Cambria Math"/>
                <a:cs typeface="Cambria Math"/>
              </a:rPr>
              <a:t>Centralized</a:t>
            </a:r>
            <a:r>
              <a:rPr sz="1400" spc="75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Advising.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9643" y="1217297"/>
            <a:ext cx="20294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latin typeface="Cambria Math"/>
                <a:cs typeface="Cambria Math"/>
              </a:rPr>
              <a:t>VSU </a:t>
            </a:r>
            <a:r>
              <a:rPr sz="1400" b="1" spc="-5" dirty="0">
                <a:latin typeface="Cambria Math"/>
                <a:cs typeface="Cambria Math"/>
              </a:rPr>
              <a:t>Procurement</a:t>
            </a:r>
            <a:r>
              <a:rPr sz="1400" b="1" spc="-150" dirty="0">
                <a:latin typeface="Cambria Math"/>
                <a:cs typeface="Cambria Math"/>
              </a:rPr>
              <a:t> </a:t>
            </a:r>
            <a:r>
              <a:rPr sz="1400" b="1" spc="-5" dirty="0">
                <a:latin typeface="Cambria Math"/>
                <a:cs typeface="Cambria Math"/>
              </a:rPr>
              <a:t>Website: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9643" y="1430658"/>
            <a:ext cx="2916555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http://www.valdosta.edu/administrat </a:t>
            </a:r>
            <a:r>
              <a:rPr sz="1400" spc="-15" dirty="0">
                <a:solidFill>
                  <a:srgbClr val="0000FF"/>
                </a:solidFill>
                <a:latin typeface="Cambria Math"/>
                <a:cs typeface="Cambria Math"/>
                <a:hlinkClick r:id="rId7"/>
              </a:rPr>
              <a:t> </a:t>
            </a:r>
            <a:r>
              <a:rPr sz="1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ion/finance-admin/financial- </a:t>
            </a:r>
            <a:r>
              <a:rPr sz="1400" spc="-10" dirty="0">
                <a:solidFill>
                  <a:srgbClr val="0000FF"/>
                </a:solidFill>
                <a:latin typeface="Cambria Math"/>
                <a:cs typeface="Cambria Math"/>
                <a:hlinkClick r:id="rId7"/>
              </a:rPr>
              <a:t> </a:t>
            </a: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services/procurement/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69643" y="2369441"/>
            <a:ext cx="2851150" cy="664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latin typeface="Cambria Math"/>
                <a:cs typeface="Cambria Math"/>
              </a:rPr>
              <a:t>VSU </a:t>
            </a:r>
            <a:r>
              <a:rPr sz="1400" b="1" spc="0" dirty="0">
                <a:latin typeface="Cambria Math"/>
                <a:cs typeface="Cambria Math"/>
              </a:rPr>
              <a:t>IT </a:t>
            </a:r>
            <a:r>
              <a:rPr sz="1400" b="1" spc="-5" dirty="0">
                <a:latin typeface="Cambria Math"/>
                <a:cs typeface="Cambria Math"/>
              </a:rPr>
              <a:t>Procurement Website:  </a:t>
            </a: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8"/>
              </a:rPr>
              <a:t>https://www.valdosta.edu/administr </a:t>
            </a:r>
            <a:r>
              <a:rPr sz="1400" spc="-15" dirty="0">
                <a:solidFill>
                  <a:srgbClr val="0000FF"/>
                </a:solidFill>
                <a:latin typeface="Cambria Math"/>
                <a:cs typeface="Cambria Math"/>
                <a:hlinkClick r:id="rId8"/>
              </a:rPr>
              <a:t> </a:t>
            </a: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8"/>
              </a:rPr>
              <a:t>ation/it/procurement/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9643" y="3270430"/>
            <a:ext cx="2836545" cy="9525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400" b="1" dirty="0">
                <a:latin typeface="Cambria Math"/>
                <a:cs typeface="Cambria Math"/>
              </a:rPr>
              <a:t>VSU Financial </a:t>
            </a:r>
            <a:r>
              <a:rPr sz="1400" b="1" spc="0" dirty="0">
                <a:latin typeface="Cambria Math"/>
                <a:cs typeface="Cambria Math"/>
              </a:rPr>
              <a:t>Services</a:t>
            </a:r>
            <a:r>
              <a:rPr sz="1400" b="1" spc="-180" dirty="0">
                <a:latin typeface="Cambria Math"/>
                <a:cs typeface="Cambria Math"/>
              </a:rPr>
              <a:t> </a:t>
            </a:r>
            <a:r>
              <a:rPr sz="1400" b="1" spc="-5" dirty="0">
                <a:latin typeface="Cambria Math"/>
                <a:cs typeface="Cambria Math"/>
              </a:rPr>
              <a:t>Forms:</a:t>
            </a:r>
            <a:endParaRPr sz="1400">
              <a:latin typeface="Cambria Math"/>
              <a:cs typeface="Cambria Math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</a:pP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https://www.valdosta.edu/administrati </a:t>
            </a:r>
            <a:r>
              <a:rPr sz="1400" spc="-15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1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on/finance-admin/financial-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1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9"/>
              </a:rPr>
              <a:t>services/forms/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0081" y="335391"/>
            <a:ext cx="5307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0" dirty="0"/>
              <a:t>VSU’s </a:t>
            </a:r>
            <a:r>
              <a:rPr sz="3600" spc="15" dirty="0"/>
              <a:t>Dept. </a:t>
            </a:r>
            <a:r>
              <a:rPr sz="3600" spc="25" dirty="0"/>
              <a:t>of</a:t>
            </a:r>
            <a:r>
              <a:rPr sz="3600" spc="-280" dirty="0"/>
              <a:t> </a:t>
            </a:r>
            <a:r>
              <a:rPr sz="3600" spc="-5" dirty="0"/>
              <a:t>Procurement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869439" y="1077787"/>
            <a:ext cx="6669405" cy="38382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270"/>
              </a:spcBef>
            </a:pPr>
            <a:r>
              <a:rPr sz="1800" spc="-10" dirty="0">
                <a:latin typeface="Cambria Math"/>
                <a:cs typeface="Cambria Math"/>
              </a:rPr>
              <a:t>The </a:t>
            </a:r>
            <a:r>
              <a:rPr sz="1800" spc="-5" dirty="0">
                <a:latin typeface="Cambria Math"/>
                <a:cs typeface="Cambria Math"/>
              </a:rPr>
              <a:t>Office </a:t>
            </a:r>
            <a:r>
              <a:rPr sz="1800" dirty="0">
                <a:latin typeface="Cambria Math"/>
                <a:cs typeface="Cambria Math"/>
              </a:rPr>
              <a:t>of </a:t>
            </a:r>
            <a:r>
              <a:rPr sz="1800" spc="-10" dirty="0">
                <a:latin typeface="Cambria Math"/>
                <a:cs typeface="Cambria Math"/>
              </a:rPr>
              <a:t>Procurement </a:t>
            </a:r>
            <a:r>
              <a:rPr sz="1800" dirty="0">
                <a:latin typeface="Cambria Math"/>
                <a:cs typeface="Cambria Math"/>
              </a:rPr>
              <a:t>is </a:t>
            </a:r>
            <a:r>
              <a:rPr sz="1800" spc="-5" dirty="0">
                <a:latin typeface="Cambria Math"/>
                <a:cs typeface="Cambria Math"/>
              </a:rPr>
              <a:t>part </a:t>
            </a:r>
            <a:r>
              <a:rPr sz="1800" dirty="0">
                <a:latin typeface="Cambria Math"/>
                <a:cs typeface="Cambria Math"/>
              </a:rPr>
              <a:t>of </a:t>
            </a:r>
            <a:r>
              <a:rPr sz="1900" i="1" u="sng" spc="-5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Accounting </a:t>
            </a:r>
            <a:r>
              <a:rPr sz="1900" i="1" u="sng" spc="-7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&amp; </a:t>
            </a:r>
            <a:r>
              <a:rPr sz="1900" i="1" u="sng" spc="-6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Procurement</a:t>
            </a:r>
            <a:r>
              <a:rPr sz="1900" i="1" spc="-6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(aka  </a:t>
            </a:r>
            <a:r>
              <a:rPr sz="1800" spc="-5" dirty="0">
                <a:latin typeface="Cambria Math"/>
                <a:cs typeface="Cambria Math"/>
              </a:rPr>
              <a:t>Financial Services) </a:t>
            </a:r>
            <a:r>
              <a:rPr sz="1800" dirty="0">
                <a:latin typeface="Cambria Math"/>
                <a:cs typeface="Cambria Math"/>
              </a:rPr>
              <a:t>and is </a:t>
            </a:r>
            <a:r>
              <a:rPr sz="1800" spc="-10" dirty="0">
                <a:latin typeface="Cambria Math"/>
                <a:cs typeface="Cambria Math"/>
              </a:rPr>
              <a:t>responsible for </a:t>
            </a:r>
            <a:r>
              <a:rPr sz="1800" spc="-5" dirty="0">
                <a:latin typeface="Cambria Math"/>
                <a:cs typeface="Cambria Math"/>
              </a:rPr>
              <a:t>supporting </a:t>
            </a:r>
            <a:r>
              <a:rPr sz="1800" spc="-10" dirty="0">
                <a:latin typeface="Cambria Math"/>
                <a:cs typeface="Cambria Math"/>
              </a:rPr>
              <a:t>the campus  </a:t>
            </a:r>
            <a:r>
              <a:rPr sz="1800" spc="-5" dirty="0">
                <a:latin typeface="Cambria Math"/>
                <a:cs typeface="Cambria Math"/>
              </a:rPr>
              <a:t>community with </a:t>
            </a:r>
            <a:r>
              <a:rPr sz="1800" spc="-10" dirty="0">
                <a:latin typeface="Cambria Math"/>
                <a:cs typeface="Cambria Math"/>
              </a:rPr>
              <a:t>the</a:t>
            </a:r>
            <a:r>
              <a:rPr sz="1800" spc="5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following:</a:t>
            </a:r>
            <a:endParaRPr sz="18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652780" indent="-182880">
              <a:lnSpc>
                <a:spcPct val="100000"/>
              </a:lnSpc>
              <a:buFont typeface="Arial"/>
              <a:buChar char="•"/>
              <a:tabLst>
                <a:tab pos="652780" algn="l"/>
              </a:tabLst>
            </a:pPr>
            <a:r>
              <a:rPr sz="1600" b="1" dirty="0">
                <a:latin typeface="Cambria Math"/>
                <a:cs typeface="Cambria Math"/>
              </a:rPr>
              <a:t>Purchasing </a:t>
            </a:r>
            <a:r>
              <a:rPr sz="1600" b="1" spc="0" dirty="0">
                <a:latin typeface="Cambria Math"/>
                <a:cs typeface="Cambria Math"/>
              </a:rPr>
              <a:t>Policy </a:t>
            </a:r>
            <a:r>
              <a:rPr sz="1600" b="1" spc="25" dirty="0">
                <a:latin typeface="Cambria Math"/>
                <a:cs typeface="Cambria Math"/>
              </a:rPr>
              <a:t>&amp;</a:t>
            </a:r>
            <a:r>
              <a:rPr lang="en-US" sz="1600" b="1" spc="25" dirty="0">
                <a:latin typeface="Cambria Math"/>
                <a:cs typeface="Cambria Math"/>
              </a:rPr>
              <a:t> </a:t>
            </a:r>
            <a:r>
              <a:rPr sz="1600" b="1" spc="-215" dirty="0">
                <a:latin typeface="Cambria Math"/>
                <a:cs typeface="Cambria Math"/>
              </a:rPr>
              <a:t> </a:t>
            </a:r>
            <a:r>
              <a:rPr sz="1600" b="1" dirty="0">
                <a:latin typeface="Cambria Math"/>
                <a:cs typeface="Cambria Math"/>
              </a:rPr>
              <a:t>Procedures</a:t>
            </a:r>
            <a:endParaRPr sz="160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spc="15" dirty="0">
                <a:latin typeface="Cambria Math"/>
                <a:cs typeface="Cambria Math"/>
              </a:rPr>
              <a:t>Use </a:t>
            </a:r>
            <a:r>
              <a:rPr sz="1600" b="1" spc="10" dirty="0">
                <a:latin typeface="Cambria Math"/>
                <a:cs typeface="Cambria Math"/>
              </a:rPr>
              <a:t>of </a:t>
            </a:r>
            <a:r>
              <a:rPr sz="1600" b="1" spc="-5" dirty="0">
                <a:latin typeface="Cambria Math"/>
                <a:cs typeface="Cambria Math"/>
              </a:rPr>
              <a:t>eProcurement</a:t>
            </a:r>
            <a:r>
              <a:rPr sz="1600" b="1" spc="-185" dirty="0">
                <a:latin typeface="Cambria Math"/>
                <a:cs typeface="Cambria Math"/>
              </a:rPr>
              <a:t> </a:t>
            </a:r>
            <a:r>
              <a:rPr sz="1150" i="1" spc="-25" dirty="0">
                <a:latin typeface="Cambria Math"/>
                <a:cs typeface="Cambria Math"/>
              </a:rPr>
              <a:t>via </a:t>
            </a:r>
            <a:r>
              <a:rPr sz="1150" i="1" spc="-30" dirty="0">
                <a:latin typeface="Cambria Math"/>
                <a:cs typeface="Cambria Math"/>
              </a:rPr>
              <a:t>PeopleSoft Financials </a:t>
            </a:r>
            <a:r>
              <a:rPr sz="1150" i="1" spc="-25" dirty="0">
                <a:latin typeface="Cambria Math"/>
                <a:cs typeface="Cambria Math"/>
              </a:rPr>
              <a:t>portal</a:t>
            </a:r>
            <a:endParaRPr sz="115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spc="0" dirty="0">
                <a:latin typeface="Cambria Math"/>
                <a:cs typeface="Cambria Math"/>
              </a:rPr>
              <a:t>Supplier </a:t>
            </a:r>
            <a:r>
              <a:rPr sz="1600" b="1" dirty="0">
                <a:latin typeface="Cambria Math"/>
                <a:cs typeface="Cambria Math"/>
              </a:rPr>
              <a:t>Onboarding </a:t>
            </a:r>
            <a:r>
              <a:rPr sz="1150" i="1" spc="-25" dirty="0">
                <a:latin typeface="Cambria Math"/>
                <a:cs typeface="Cambria Math"/>
              </a:rPr>
              <a:t>via </a:t>
            </a:r>
            <a:r>
              <a:rPr sz="1150" i="1" spc="-35" dirty="0">
                <a:latin typeface="Cambria Math"/>
                <a:cs typeface="Cambria Math"/>
              </a:rPr>
              <a:t>Payment Works </a:t>
            </a:r>
            <a:r>
              <a:rPr sz="1150" i="1" spc="-30" dirty="0">
                <a:latin typeface="Cambria Math"/>
                <a:cs typeface="Cambria Math"/>
              </a:rPr>
              <a:t>onboarding</a:t>
            </a:r>
            <a:r>
              <a:rPr sz="1150" i="1" spc="-195" dirty="0">
                <a:latin typeface="Cambria Math"/>
                <a:cs typeface="Cambria Math"/>
              </a:rPr>
              <a:t> </a:t>
            </a:r>
            <a:r>
              <a:rPr lang="en-US" sz="1150" i="1" spc="-195" dirty="0">
                <a:latin typeface="Cambria Math"/>
                <a:cs typeface="Cambria Math"/>
              </a:rPr>
              <a:t> </a:t>
            </a:r>
            <a:r>
              <a:rPr sz="1150" i="1" spc="-30" dirty="0">
                <a:latin typeface="Cambria Math"/>
                <a:cs typeface="Cambria Math"/>
              </a:rPr>
              <a:t>tool</a:t>
            </a:r>
            <a:endParaRPr sz="115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dirty="0">
                <a:latin typeface="Cambria Math"/>
                <a:cs typeface="Cambria Math"/>
              </a:rPr>
              <a:t>Purchasing Card/P-Card Program</a:t>
            </a:r>
            <a:r>
              <a:rPr sz="1600" b="1" spc="-170" dirty="0">
                <a:latin typeface="Cambria Math"/>
                <a:cs typeface="Cambria Math"/>
              </a:rPr>
              <a:t> </a:t>
            </a:r>
            <a:r>
              <a:rPr sz="1150" i="1" spc="-25" dirty="0">
                <a:latin typeface="Cambria Math"/>
                <a:cs typeface="Cambria Math"/>
              </a:rPr>
              <a:t>via </a:t>
            </a:r>
            <a:r>
              <a:rPr sz="1150" i="1" spc="-30" dirty="0">
                <a:latin typeface="Cambria Math"/>
                <a:cs typeface="Cambria Math"/>
              </a:rPr>
              <a:t>Process </a:t>
            </a:r>
            <a:r>
              <a:rPr sz="1150" i="1" spc="-35" dirty="0">
                <a:latin typeface="Cambria Math"/>
                <a:cs typeface="Cambria Math"/>
              </a:rPr>
              <a:t>Plan &amp; WORKS </a:t>
            </a:r>
            <a:r>
              <a:rPr sz="1150" i="1" spc="-25" dirty="0">
                <a:latin typeface="Cambria Math"/>
                <a:cs typeface="Cambria Math"/>
              </a:rPr>
              <a:t>portal</a:t>
            </a:r>
            <a:endParaRPr sz="115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dirty="0">
                <a:latin typeface="Cambria Math"/>
                <a:cs typeface="Cambria Math"/>
              </a:rPr>
              <a:t>Statewide Contracts </a:t>
            </a:r>
            <a:r>
              <a:rPr sz="1150" i="1" spc="-25" dirty="0">
                <a:latin typeface="Cambria Math"/>
                <a:cs typeface="Cambria Math"/>
              </a:rPr>
              <a:t>Interpretation of </a:t>
            </a:r>
            <a:r>
              <a:rPr sz="1150" i="1" spc="-35" dirty="0">
                <a:latin typeface="Cambria Math"/>
                <a:cs typeface="Cambria Math"/>
              </a:rPr>
              <a:t>&amp;</a:t>
            </a:r>
            <a:r>
              <a:rPr sz="1150" i="1" spc="-180" dirty="0">
                <a:latin typeface="Cambria Math"/>
                <a:cs typeface="Cambria Math"/>
              </a:rPr>
              <a:t> </a:t>
            </a:r>
            <a:r>
              <a:rPr sz="1150" i="1" spc="-25" dirty="0">
                <a:latin typeface="Cambria Math"/>
                <a:cs typeface="Cambria Math"/>
              </a:rPr>
              <a:t>Use</a:t>
            </a:r>
            <a:endParaRPr sz="115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dirty="0">
                <a:latin typeface="Cambria Math"/>
                <a:cs typeface="Cambria Math"/>
              </a:rPr>
              <a:t>Contracts </a:t>
            </a:r>
            <a:r>
              <a:rPr sz="1150" i="1" spc="-30" dirty="0">
                <a:latin typeface="Cambria Math"/>
                <a:cs typeface="Cambria Math"/>
              </a:rPr>
              <a:t>Review, </a:t>
            </a:r>
            <a:r>
              <a:rPr sz="1150" i="1" spc="-25" dirty="0">
                <a:latin typeface="Cambria Math"/>
                <a:cs typeface="Cambria Math"/>
              </a:rPr>
              <a:t>Negotiations, </a:t>
            </a:r>
            <a:r>
              <a:rPr sz="1150" i="1" spc="-35" dirty="0">
                <a:latin typeface="Cambria Math"/>
                <a:cs typeface="Cambria Math"/>
              </a:rPr>
              <a:t>&amp;</a:t>
            </a:r>
            <a:r>
              <a:rPr sz="1150" i="1" spc="-105" dirty="0">
                <a:latin typeface="Cambria Math"/>
                <a:cs typeface="Cambria Math"/>
              </a:rPr>
              <a:t> </a:t>
            </a:r>
            <a:r>
              <a:rPr sz="1150" i="1" spc="-35" dirty="0">
                <a:latin typeface="Cambria Math"/>
                <a:cs typeface="Cambria Math"/>
              </a:rPr>
              <a:t>Execution</a:t>
            </a:r>
            <a:endParaRPr sz="115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spc="10" dirty="0">
                <a:latin typeface="Cambria Math"/>
                <a:cs typeface="Cambria Math"/>
              </a:rPr>
              <a:t>ARI </a:t>
            </a:r>
            <a:r>
              <a:rPr sz="1150" i="1" spc="-25" dirty="0">
                <a:latin typeface="Cambria Math"/>
                <a:cs typeface="Cambria Math"/>
              </a:rPr>
              <a:t>State </a:t>
            </a:r>
            <a:r>
              <a:rPr sz="1150" i="1" spc="-30" dirty="0">
                <a:latin typeface="Cambria Math"/>
                <a:cs typeface="Cambria Math"/>
              </a:rPr>
              <a:t>contracted vehicle maintenance</a:t>
            </a:r>
            <a:r>
              <a:rPr sz="1150" i="1" spc="-65" dirty="0">
                <a:latin typeface="Cambria Math"/>
                <a:cs typeface="Cambria Math"/>
              </a:rPr>
              <a:t> </a:t>
            </a:r>
            <a:r>
              <a:rPr sz="1150" i="1" spc="-30" dirty="0">
                <a:latin typeface="Cambria Math"/>
                <a:cs typeface="Cambria Math"/>
              </a:rPr>
              <a:t>program</a:t>
            </a:r>
            <a:endParaRPr sz="115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dirty="0">
                <a:latin typeface="Cambria Math"/>
                <a:cs typeface="Cambria Math"/>
              </a:rPr>
              <a:t>Fuel </a:t>
            </a:r>
            <a:r>
              <a:rPr sz="1600" b="1" spc="0" dirty="0">
                <a:latin typeface="Cambria Math"/>
                <a:cs typeface="Cambria Math"/>
              </a:rPr>
              <a:t>Card </a:t>
            </a:r>
            <a:r>
              <a:rPr sz="1600" b="1" dirty="0">
                <a:latin typeface="Cambria Math"/>
                <a:cs typeface="Cambria Math"/>
              </a:rPr>
              <a:t>Program </a:t>
            </a:r>
            <a:r>
              <a:rPr sz="1150" i="1" spc="-25" dirty="0">
                <a:latin typeface="Cambria Math"/>
                <a:cs typeface="Cambria Math"/>
              </a:rPr>
              <a:t>via </a:t>
            </a:r>
            <a:r>
              <a:rPr sz="1150" i="1" spc="-45" dirty="0">
                <a:latin typeface="Cambria Math"/>
                <a:cs typeface="Cambria Math"/>
              </a:rPr>
              <a:t>WEX </a:t>
            </a:r>
            <a:r>
              <a:rPr sz="1150" i="1" spc="-25" dirty="0">
                <a:latin typeface="Cambria Math"/>
                <a:cs typeface="Cambria Math"/>
              </a:rPr>
              <a:t>portal </a:t>
            </a:r>
            <a:r>
              <a:rPr sz="1150" i="1" spc="-35" dirty="0">
                <a:latin typeface="Cambria Math"/>
                <a:cs typeface="Cambria Math"/>
              </a:rPr>
              <a:t>&amp; </a:t>
            </a:r>
            <a:r>
              <a:rPr sz="1150" i="1" spc="-25" dirty="0">
                <a:latin typeface="Cambria Math"/>
                <a:cs typeface="Cambria Math"/>
              </a:rPr>
              <a:t>State Office of </a:t>
            </a:r>
            <a:r>
              <a:rPr sz="1150" i="1" spc="-30" dirty="0">
                <a:latin typeface="Cambria Math"/>
                <a:cs typeface="Cambria Math"/>
              </a:rPr>
              <a:t>Fleet</a:t>
            </a:r>
            <a:r>
              <a:rPr sz="1150" i="1" spc="-135" dirty="0">
                <a:latin typeface="Cambria Math"/>
                <a:cs typeface="Cambria Math"/>
              </a:rPr>
              <a:t> </a:t>
            </a:r>
            <a:r>
              <a:rPr sz="1150" i="1" spc="-35" dirty="0">
                <a:latin typeface="Cambria Math"/>
                <a:cs typeface="Cambria Math"/>
              </a:rPr>
              <a:t>Management</a:t>
            </a:r>
            <a:endParaRPr sz="1150" dirty="0">
              <a:latin typeface="Cambria Math"/>
              <a:cs typeface="Cambria Math"/>
            </a:endParaRPr>
          </a:p>
          <a:p>
            <a:pPr marL="652780" indent="-18288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652780" algn="l"/>
              </a:tabLst>
            </a:pPr>
            <a:r>
              <a:rPr sz="1600" b="1" spc="5" dirty="0">
                <a:latin typeface="Cambria Math"/>
                <a:cs typeface="Cambria Math"/>
              </a:rPr>
              <a:t>Risk </a:t>
            </a:r>
            <a:r>
              <a:rPr sz="1600" b="1" dirty="0">
                <a:latin typeface="Cambria Math"/>
                <a:cs typeface="Cambria Math"/>
              </a:rPr>
              <a:t>Insurance</a:t>
            </a:r>
            <a:endParaRPr sz="115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3857" y="335391"/>
            <a:ext cx="4321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/>
              <a:t>Buyer</a:t>
            </a:r>
            <a:r>
              <a:rPr sz="3600" spc="-135" dirty="0"/>
              <a:t> </a:t>
            </a:r>
            <a:r>
              <a:rPr sz="3600" dirty="0"/>
              <a:t>Responsibilities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074277" y="1112865"/>
            <a:ext cx="6939915" cy="3536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5" dirty="0">
                <a:latin typeface="Cambria Math"/>
                <a:cs typeface="Cambria Math"/>
              </a:rPr>
              <a:t>Ensure</a:t>
            </a:r>
            <a:r>
              <a:rPr sz="1400" spc="5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all</a:t>
            </a:r>
            <a:r>
              <a:rPr sz="1400" spc="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purchases</a:t>
            </a:r>
            <a:r>
              <a:rPr sz="1400" spc="50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comply</a:t>
            </a:r>
            <a:r>
              <a:rPr sz="1400" spc="-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with</a:t>
            </a:r>
            <a:r>
              <a:rPr sz="1400" spc="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all</a:t>
            </a:r>
            <a:r>
              <a:rPr sz="1400" spc="5" dirty="0">
                <a:latin typeface="Cambria Math"/>
                <a:cs typeface="Cambria Math"/>
              </a:rPr>
              <a:t> </a:t>
            </a:r>
            <a:r>
              <a:rPr sz="1400" spc="-20" dirty="0">
                <a:latin typeface="Cambria Math"/>
                <a:cs typeface="Cambria Math"/>
              </a:rPr>
              <a:t>Federal,</a:t>
            </a:r>
            <a:r>
              <a:rPr sz="1400" spc="5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State,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BOR/USG</a:t>
            </a:r>
            <a:r>
              <a:rPr sz="1400" spc="65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and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VSU</a:t>
            </a:r>
            <a:r>
              <a:rPr sz="1400" spc="3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policies.</a:t>
            </a:r>
            <a:endParaRPr sz="14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7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0" dirty="0">
                <a:latin typeface="Cambria Math"/>
                <a:cs typeface="Cambria Math"/>
              </a:rPr>
              <a:t>Assist </a:t>
            </a:r>
            <a:r>
              <a:rPr sz="1400" spc="-15" dirty="0">
                <a:latin typeface="Cambria Math"/>
                <a:cs typeface="Cambria Math"/>
              </a:rPr>
              <a:t>End </a:t>
            </a:r>
            <a:r>
              <a:rPr sz="1400" spc="-5" dirty="0">
                <a:latin typeface="Cambria Math"/>
                <a:cs typeface="Cambria Math"/>
              </a:rPr>
              <a:t>Users </a:t>
            </a:r>
            <a:r>
              <a:rPr sz="1400" spc="-10" dirty="0">
                <a:latin typeface="Cambria Math"/>
                <a:cs typeface="Cambria Math"/>
              </a:rPr>
              <a:t>with </a:t>
            </a:r>
            <a:r>
              <a:rPr sz="1400" spc="-15" dirty="0">
                <a:latin typeface="Cambria Math"/>
                <a:cs typeface="Cambria Math"/>
              </a:rPr>
              <a:t>ePro, </a:t>
            </a:r>
            <a:r>
              <a:rPr sz="1400" spc="-20" dirty="0">
                <a:latin typeface="Cambria Math"/>
                <a:cs typeface="Cambria Math"/>
              </a:rPr>
              <a:t>Payment Works, </a:t>
            </a:r>
            <a:r>
              <a:rPr sz="1400" spc="-15" dirty="0">
                <a:latin typeface="Cambria Math"/>
                <a:cs typeface="Cambria Math"/>
              </a:rPr>
              <a:t>and Interpreting </a:t>
            </a:r>
            <a:r>
              <a:rPr sz="1400" spc="-10" dirty="0">
                <a:latin typeface="Cambria Math"/>
                <a:cs typeface="Cambria Math"/>
              </a:rPr>
              <a:t>Statewide</a:t>
            </a:r>
            <a:r>
              <a:rPr sz="1400" spc="-3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Contracts</a:t>
            </a:r>
            <a:endParaRPr sz="14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750">
              <a:latin typeface="Times New Roman"/>
              <a:cs typeface="Times New Roman"/>
            </a:endParaRPr>
          </a:p>
          <a:p>
            <a:pPr marL="356870" marR="1069975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20" dirty="0">
                <a:latin typeface="Cambria Math"/>
                <a:cs typeface="Cambria Math"/>
              </a:rPr>
              <a:t>Review </a:t>
            </a:r>
            <a:r>
              <a:rPr sz="1400" spc="-15" dirty="0">
                <a:latin typeface="Cambria Math"/>
                <a:cs typeface="Cambria Math"/>
              </a:rPr>
              <a:t>and </a:t>
            </a:r>
            <a:r>
              <a:rPr sz="1400" spc="-10" dirty="0">
                <a:latin typeface="Cambria Math"/>
                <a:cs typeface="Cambria Math"/>
              </a:rPr>
              <a:t>process Requisitions that </a:t>
            </a:r>
            <a:r>
              <a:rPr sz="1400" spc="-20" dirty="0">
                <a:latin typeface="Cambria Math"/>
                <a:cs typeface="Cambria Math"/>
              </a:rPr>
              <a:t>are entered </a:t>
            </a:r>
            <a:r>
              <a:rPr sz="1400" spc="-15" dirty="0">
                <a:latin typeface="Cambria Math"/>
                <a:cs typeface="Cambria Math"/>
              </a:rPr>
              <a:t>by Requesters </a:t>
            </a:r>
            <a:r>
              <a:rPr sz="1400" spc="-10" dirty="0">
                <a:latin typeface="Cambria Math"/>
                <a:cs typeface="Cambria Math"/>
              </a:rPr>
              <a:t>through  </a:t>
            </a:r>
            <a:r>
              <a:rPr sz="1400" spc="-15" dirty="0">
                <a:latin typeface="Cambria Math"/>
                <a:cs typeface="Cambria Math"/>
              </a:rPr>
              <a:t>eProcurement into </a:t>
            </a:r>
            <a:r>
              <a:rPr sz="1400" spc="-10" dirty="0">
                <a:latin typeface="Cambria Math"/>
                <a:cs typeface="Cambria Math"/>
              </a:rPr>
              <a:t>Purchase Orders, </a:t>
            </a:r>
            <a:r>
              <a:rPr sz="1400" spc="-15" dirty="0">
                <a:latin typeface="Cambria Math"/>
                <a:cs typeface="Cambria Math"/>
              </a:rPr>
              <a:t>aka</a:t>
            </a:r>
            <a:r>
              <a:rPr sz="1400" spc="-25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POs.</a:t>
            </a:r>
            <a:endParaRPr sz="14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750">
              <a:latin typeface="Times New Roman"/>
              <a:cs typeface="Times New Roman"/>
            </a:endParaRPr>
          </a:p>
          <a:p>
            <a:pPr marL="356870" marR="508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5" dirty="0">
                <a:latin typeface="Cambria Math"/>
                <a:cs typeface="Cambria Math"/>
              </a:rPr>
              <a:t>IT-related purchases </a:t>
            </a:r>
            <a:r>
              <a:rPr sz="1400" spc="-10" dirty="0">
                <a:latin typeface="Cambria Math"/>
                <a:cs typeface="Cambria Math"/>
              </a:rPr>
              <a:t>include </a:t>
            </a:r>
            <a:r>
              <a:rPr sz="1400" spc="-15" dirty="0">
                <a:latin typeface="Cambria Math"/>
                <a:cs typeface="Cambria Math"/>
              </a:rPr>
              <a:t>software, </a:t>
            </a:r>
            <a:r>
              <a:rPr sz="1400" spc="-10" dirty="0">
                <a:latin typeface="Cambria Math"/>
                <a:cs typeface="Cambria Math"/>
              </a:rPr>
              <a:t>online licenses, </a:t>
            </a:r>
            <a:r>
              <a:rPr sz="1400" spc="-20" dirty="0">
                <a:latin typeface="Cambria Math"/>
                <a:cs typeface="Cambria Math"/>
              </a:rPr>
              <a:t>hardware, </a:t>
            </a:r>
            <a:r>
              <a:rPr sz="1400" spc="-5" dirty="0">
                <a:latin typeface="Cambria Math"/>
                <a:cs typeface="Cambria Math"/>
              </a:rPr>
              <a:t>or cloud </a:t>
            </a:r>
            <a:r>
              <a:rPr sz="1400" spc="-10" dirty="0">
                <a:latin typeface="Cambria Math"/>
                <a:cs typeface="Cambria Math"/>
              </a:rPr>
              <a:t>services that  connect </a:t>
            </a:r>
            <a:r>
              <a:rPr sz="1400" spc="-15" dirty="0">
                <a:latin typeface="Cambria Math"/>
                <a:cs typeface="Cambria Math"/>
              </a:rPr>
              <a:t>to </a:t>
            </a:r>
            <a:r>
              <a:rPr sz="1400" spc="-5" dirty="0">
                <a:latin typeface="Cambria Math"/>
                <a:cs typeface="Cambria Math"/>
              </a:rPr>
              <a:t>a </a:t>
            </a:r>
            <a:r>
              <a:rPr sz="1400" spc="-15" dirty="0">
                <a:latin typeface="Cambria Math"/>
                <a:cs typeface="Cambria Math"/>
              </a:rPr>
              <a:t>VSU </a:t>
            </a:r>
            <a:r>
              <a:rPr sz="1400" spc="-30" dirty="0">
                <a:latin typeface="Cambria Math"/>
                <a:cs typeface="Cambria Math"/>
              </a:rPr>
              <a:t>computer, </a:t>
            </a:r>
            <a:r>
              <a:rPr sz="1400" spc="-15" dirty="0">
                <a:latin typeface="Cambria Math"/>
                <a:cs typeface="Cambria Math"/>
              </a:rPr>
              <a:t>VSU network, </a:t>
            </a:r>
            <a:r>
              <a:rPr sz="1400" spc="-5" dirty="0">
                <a:latin typeface="Cambria Math"/>
                <a:cs typeface="Cambria Math"/>
              </a:rPr>
              <a:t>or </a:t>
            </a:r>
            <a:r>
              <a:rPr sz="1400" spc="-20" dirty="0">
                <a:latin typeface="Cambria Math"/>
                <a:cs typeface="Cambria Math"/>
              </a:rPr>
              <a:t>VOIP</a:t>
            </a:r>
            <a:r>
              <a:rPr sz="1400" spc="35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device.</a:t>
            </a:r>
            <a:endParaRPr sz="1400">
              <a:latin typeface="Cambria Math"/>
              <a:cs typeface="Cambria Math"/>
            </a:endParaRPr>
          </a:p>
          <a:p>
            <a:pPr marL="756285" marR="723900" lvl="1" indent="-286385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200" spc="-5" dirty="0">
                <a:latin typeface="Cambria Math"/>
                <a:cs typeface="Cambria Math"/>
              </a:rPr>
              <a:t>If </a:t>
            </a:r>
            <a:r>
              <a:rPr sz="1200" spc="-10" dirty="0">
                <a:latin typeface="Cambria Math"/>
                <a:cs typeface="Cambria Math"/>
              </a:rPr>
              <a:t>you are unsure </a:t>
            </a:r>
            <a:r>
              <a:rPr sz="1200" dirty="0">
                <a:latin typeface="Cambria Math"/>
                <a:cs typeface="Cambria Math"/>
              </a:rPr>
              <a:t>if </a:t>
            </a:r>
            <a:r>
              <a:rPr sz="1200" spc="-10" dirty="0">
                <a:latin typeface="Cambria Math"/>
                <a:cs typeface="Cambria Math"/>
              </a:rPr>
              <a:t>your request </a:t>
            </a:r>
            <a:r>
              <a:rPr sz="1200" dirty="0">
                <a:latin typeface="Cambria Math"/>
                <a:cs typeface="Cambria Math"/>
              </a:rPr>
              <a:t>is </a:t>
            </a:r>
            <a:r>
              <a:rPr sz="1200" spc="-5" dirty="0">
                <a:latin typeface="Cambria Math"/>
                <a:cs typeface="Cambria Math"/>
              </a:rPr>
              <a:t>IT </a:t>
            </a:r>
            <a:r>
              <a:rPr sz="1200" spc="-10" dirty="0">
                <a:latin typeface="Cambria Math"/>
                <a:cs typeface="Cambria Math"/>
              </a:rPr>
              <a:t>related, </a:t>
            </a:r>
            <a:r>
              <a:rPr sz="1200" spc="-5" dirty="0">
                <a:latin typeface="Cambria Math"/>
                <a:cs typeface="Cambria Math"/>
              </a:rPr>
              <a:t>email</a:t>
            </a:r>
            <a:r>
              <a:rPr sz="1200" spc="-5" dirty="0">
                <a:solidFill>
                  <a:srgbClr val="0000FF"/>
                </a:solidFill>
                <a:latin typeface="Cambria Math"/>
                <a:cs typeface="Cambria Math"/>
              </a:rPr>
              <a:t> 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itpurchasing@valdosta.edu</a:t>
            </a:r>
            <a:r>
              <a:rPr sz="1200" spc="-10" dirty="0">
                <a:solidFill>
                  <a:srgbClr val="0000FF"/>
                </a:solidFill>
                <a:latin typeface="Cambria Math"/>
                <a:cs typeface="Cambria Math"/>
                <a:hlinkClick r:id="rId2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for </a:t>
            </a:r>
            <a:r>
              <a:rPr sz="1200" dirty="0">
                <a:latin typeface="Cambria Math"/>
                <a:cs typeface="Cambria Math"/>
              </a:rPr>
              <a:t>a  </a:t>
            </a:r>
            <a:r>
              <a:rPr sz="1200" spc="-5" dirty="0">
                <a:latin typeface="Cambria Math"/>
                <a:cs typeface="Cambria Math"/>
              </a:rPr>
              <a:t>determination.</a:t>
            </a:r>
            <a:endParaRPr sz="12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200" spc="-5" dirty="0">
                <a:latin typeface="Cambria Math"/>
                <a:cs typeface="Cambria Math"/>
              </a:rPr>
              <a:t>Quotes </a:t>
            </a:r>
            <a:r>
              <a:rPr sz="1200" spc="-10" dirty="0">
                <a:latin typeface="Cambria Math"/>
                <a:cs typeface="Cambria Math"/>
              </a:rPr>
              <a:t>for </a:t>
            </a:r>
            <a:r>
              <a:rPr sz="1200" spc="-5" dirty="0">
                <a:latin typeface="Cambria Math"/>
                <a:cs typeface="Cambria Math"/>
              </a:rPr>
              <a:t>IT </a:t>
            </a:r>
            <a:r>
              <a:rPr sz="1200" spc="-10" dirty="0">
                <a:latin typeface="Cambria Math"/>
                <a:cs typeface="Cambria Math"/>
              </a:rPr>
              <a:t>purchases </a:t>
            </a:r>
            <a:r>
              <a:rPr sz="1200" spc="-5" dirty="0">
                <a:latin typeface="Cambria Math"/>
                <a:cs typeface="Cambria Math"/>
              </a:rPr>
              <a:t>must be obtained </a:t>
            </a:r>
            <a:r>
              <a:rPr sz="1200" spc="-20" dirty="0">
                <a:latin typeface="Cambria Math"/>
                <a:cs typeface="Cambria Math"/>
              </a:rPr>
              <a:t>by </a:t>
            </a:r>
            <a:r>
              <a:rPr sz="1200" spc="-5" dirty="0">
                <a:latin typeface="Cambria Math"/>
                <a:cs typeface="Cambria Math"/>
              </a:rPr>
              <a:t>emailing</a:t>
            </a:r>
            <a:r>
              <a:rPr sz="1200" spc="60" dirty="0">
                <a:solidFill>
                  <a:srgbClr val="0000FF"/>
                </a:solidFill>
                <a:latin typeface="Cambria Math"/>
                <a:cs typeface="Cambria Math"/>
              </a:rPr>
              <a:t> 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itquotes@valdosta.edu</a:t>
            </a:r>
            <a:endParaRPr sz="120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–"/>
            </a:pPr>
            <a:endParaRPr sz="15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0" dirty="0">
                <a:latin typeface="Cambria Math"/>
                <a:cs typeface="Cambria Math"/>
              </a:rPr>
              <a:t>Find </a:t>
            </a:r>
            <a:r>
              <a:rPr sz="1400" spc="-15" dirty="0">
                <a:latin typeface="Cambria Math"/>
                <a:cs typeface="Cambria Math"/>
              </a:rPr>
              <a:t>your </a:t>
            </a:r>
            <a:r>
              <a:rPr sz="1400" spc="-10" dirty="0">
                <a:latin typeface="Cambria Math"/>
                <a:cs typeface="Cambria Math"/>
              </a:rPr>
              <a:t>Department’s </a:t>
            </a:r>
            <a:r>
              <a:rPr sz="1400" spc="-25" dirty="0">
                <a:latin typeface="Cambria Math"/>
                <a:cs typeface="Cambria Math"/>
              </a:rPr>
              <a:t>Buyer</a:t>
            </a:r>
            <a:r>
              <a:rPr sz="1400" spc="175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here:</a:t>
            </a:r>
            <a:endParaRPr sz="1400">
              <a:latin typeface="Cambria Math"/>
              <a:cs typeface="Cambria Math"/>
            </a:endParaRPr>
          </a:p>
          <a:p>
            <a:pPr marL="756285" marR="1708150" lvl="1" indent="-286385">
              <a:lnSpc>
                <a:spcPct val="100000"/>
              </a:lnSpc>
              <a:spcBef>
                <a:spcPts val="295"/>
              </a:spcBef>
              <a:buClr>
                <a:srgbClr val="000000"/>
              </a:buClr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2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4"/>
              </a:rPr>
              <a:t>https://www.valdosta.edu/administration/finance-admin/financial-  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4"/>
              </a:rPr>
              <a:t>services/procurement/find-a-buyer.php</a:t>
            </a:r>
            <a:endParaRPr sz="12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5768" y="335391"/>
            <a:ext cx="4719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5" dirty="0"/>
              <a:t>How</a:t>
            </a:r>
            <a:r>
              <a:rPr lang="en-US" sz="3600" spc="25" dirty="0"/>
              <a:t> </a:t>
            </a:r>
            <a:r>
              <a:rPr sz="3600" spc="10" dirty="0"/>
              <a:t>to </a:t>
            </a:r>
            <a:r>
              <a:rPr sz="3600" spc="0" dirty="0"/>
              <a:t>Make </a:t>
            </a:r>
            <a:r>
              <a:rPr sz="3600" spc="25" dirty="0"/>
              <a:t>a</a:t>
            </a:r>
            <a:r>
              <a:rPr sz="3600" spc="-450" dirty="0"/>
              <a:t> </a:t>
            </a:r>
            <a:r>
              <a:rPr lang="en-US" sz="3600" spc="-450" dirty="0"/>
              <a:t> </a:t>
            </a:r>
            <a:r>
              <a:rPr sz="3600" spc="0" dirty="0"/>
              <a:t>Purchase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1935810" y="1033271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0246" y="1033271"/>
            <a:ext cx="6183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GaFirstMarketplace</a:t>
            </a:r>
            <a:r>
              <a:rPr sz="1200" b="1" spc="-5" dirty="0">
                <a:latin typeface="Cambria Math"/>
                <a:cs typeface="Cambria Math"/>
              </a:rPr>
              <a:t>:</a:t>
            </a:r>
            <a:r>
              <a:rPr sz="1200" b="1" spc="-114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Online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catalog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of</a:t>
            </a:r>
            <a:r>
              <a:rPr sz="1200" spc="-1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Mandatory</a:t>
            </a:r>
            <a:r>
              <a:rPr sz="1200" spc="-3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and Convenience</a:t>
            </a:r>
            <a:r>
              <a:rPr sz="1200" spc="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Statewide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Contracted</a:t>
            </a:r>
            <a:r>
              <a:rPr sz="1200" spc="-2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items.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3035" y="1216761"/>
            <a:ext cx="6125845" cy="83058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36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10" dirty="0">
                <a:latin typeface="Cambria Math"/>
                <a:cs typeface="Cambria Math"/>
              </a:rPr>
              <a:t>Catalog </a:t>
            </a:r>
            <a:r>
              <a:rPr sz="1100" spc="-5" dirty="0">
                <a:latin typeface="Cambria Math"/>
                <a:cs typeface="Cambria Math"/>
              </a:rPr>
              <a:t>is </a:t>
            </a:r>
            <a:r>
              <a:rPr sz="1100" spc="-10" dirty="0">
                <a:latin typeface="Cambria Math"/>
                <a:cs typeface="Cambria Math"/>
              </a:rPr>
              <a:t>housed </a:t>
            </a:r>
            <a:r>
              <a:rPr sz="1100" spc="-5" dirty="0">
                <a:latin typeface="Cambria Math"/>
                <a:cs typeface="Cambria Math"/>
              </a:rPr>
              <a:t>in </a:t>
            </a:r>
            <a:r>
              <a:rPr sz="1100" spc="-10" dirty="0">
                <a:latin typeface="Cambria Math"/>
                <a:cs typeface="Cambria Math"/>
              </a:rPr>
              <a:t>PeopleSoft </a:t>
            </a:r>
            <a:r>
              <a:rPr sz="1100" spc="-15" dirty="0">
                <a:latin typeface="Cambria Math"/>
                <a:cs typeface="Cambria Math"/>
              </a:rPr>
              <a:t>Financials</a:t>
            </a:r>
            <a:r>
              <a:rPr sz="1100" spc="50" dirty="0">
                <a:latin typeface="Cambria Math"/>
                <a:cs typeface="Cambria Math"/>
              </a:rPr>
              <a:t> </a:t>
            </a:r>
            <a:r>
              <a:rPr sz="1100" spc="-15" dirty="0">
                <a:latin typeface="Cambria Math"/>
                <a:cs typeface="Cambria Math"/>
              </a:rPr>
              <a:t>portal</a:t>
            </a:r>
            <a:endParaRPr sz="11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10" dirty="0">
                <a:latin typeface="Cambria Math"/>
                <a:cs typeface="Cambria Math"/>
              </a:rPr>
              <a:t>Completely </a:t>
            </a:r>
            <a:r>
              <a:rPr sz="1100" spc="-15" dirty="0">
                <a:latin typeface="Cambria Math"/>
                <a:cs typeface="Cambria Math"/>
              </a:rPr>
              <a:t>automated </a:t>
            </a:r>
            <a:r>
              <a:rPr sz="1100" spc="-10" dirty="0">
                <a:latin typeface="Cambria Math"/>
                <a:cs typeface="Cambria Math"/>
              </a:rPr>
              <a:t>work</a:t>
            </a:r>
            <a:r>
              <a:rPr sz="1100" spc="55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flow</a:t>
            </a:r>
            <a:endParaRPr sz="11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10" dirty="0">
                <a:latin typeface="Cambria Math"/>
                <a:cs typeface="Cambria Math"/>
              </a:rPr>
              <a:t>Does require Buyer review </a:t>
            </a:r>
            <a:r>
              <a:rPr sz="1100" spc="-15" dirty="0">
                <a:latin typeface="Cambria Math"/>
                <a:cs typeface="Cambria Math"/>
              </a:rPr>
              <a:t>after Budget Manager</a:t>
            </a:r>
            <a:r>
              <a:rPr sz="1100" spc="60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review</a:t>
            </a:r>
            <a:endParaRPr sz="11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10" dirty="0">
                <a:latin typeface="Cambria Math"/>
                <a:cs typeface="Cambria Math"/>
              </a:rPr>
              <a:t>Order </a:t>
            </a:r>
            <a:r>
              <a:rPr sz="1100" spc="-5" dirty="0">
                <a:latin typeface="Cambria Math"/>
                <a:cs typeface="Cambria Math"/>
              </a:rPr>
              <a:t>is </a:t>
            </a:r>
            <a:r>
              <a:rPr sz="1100" spc="-10" dirty="0">
                <a:latin typeface="Cambria Math"/>
                <a:cs typeface="Cambria Math"/>
              </a:rPr>
              <a:t>submitted directly to the Supplier </a:t>
            </a:r>
            <a:r>
              <a:rPr sz="1100" spc="-15" dirty="0">
                <a:latin typeface="Cambria Math"/>
                <a:cs typeface="Cambria Math"/>
              </a:rPr>
              <a:t>after </a:t>
            </a:r>
            <a:r>
              <a:rPr sz="1100" spc="-5" dirty="0">
                <a:latin typeface="Cambria Math"/>
                <a:cs typeface="Cambria Math"/>
              </a:rPr>
              <a:t>Req is </a:t>
            </a:r>
            <a:r>
              <a:rPr sz="1100" spc="-10" dirty="0">
                <a:latin typeface="Cambria Math"/>
                <a:cs typeface="Cambria Math"/>
              </a:rPr>
              <a:t>fully </a:t>
            </a:r>
            <a:r>
              <a:rPr sz="1100" spc="-15" dirty="0">
                <a:latin typeface="Cambria Math"/>
                <a:cs typeface="Cambria Math"/>
              </a:rPr>
              <a:t>approved </a:t>
            </a:r>
            <a:r>
              <a:rPr sz="1100" dirty="0">
                <a:latin typeface="Cambria Math"/>
                <a:cs typeface="Cambria Math"/>
              </a:rPr>
              <a:t>&amp; </a:t>
            </a:r>
            <a:r>
              <a:rPr sz="1100" spc="-10" dirty="0">
                <a:latin typeface="Cambria Math"/>
                <a:cs typeface="Cambria Math"/>
              </a:rPr>
              <a:t>reaches valid </a:t>
            </a:r>
            <a:r>
              <a:rPr sz="1100" spc="-15" dirty="0">
                <a:latin typeface="Cambria Math"/>
                <a:cs typeface="Cambria Math"/>
              </a:rPr>
              <a:t>budget</a:t>
            </a:r>
            <a:r>
              <a:rPr sz="1100" spc="-70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check</a:t>
            </a:r>
            <a:endParaRPr sz="11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5810" y="2225039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0246" y="2225039"/>
            <a:ext cx="4303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P-Card:</a:t>
            </a:r>
            <a:r>
              <a:rPr sz="1200" spc="0" dirty="0">
                <a:latin typeface="Cambria Math"/>
                <a:cs typeface="Cambria Math"/>
              </a:rPr>
              <a:t>Point </a:t>
            </a:r>
            <a:r>
              <a:rPr sz="1200" dirty="0">
                <a:latin typeface="Cambria Math"/>
                <a:cs typeface="Cambria Math"/>
              </a:rPr>
              <a:t>of sale payment – </a:t>
            </a:r>
            <a:r>
              <a:rPr sz="1200" spc="-10" dirty="0">
                <a:latin typeface="Cambria Math"/>
                <a:cs typeface="Cambria Math"/>
              </a:rPr>
              <a:t>charge </a:t>
            </a:r>
            <a:r>
              <a:rPr sz="1200" spc="-5" dirty="0">
                <a:latin typeface="Cambria Math"/>
                <a:cs typeface="Cambria Math"/>
              </a:rPr>
              <a:t>is </a:t>
            </a:r>
            <a:r>
              <a:rPr sz="1200" spc="-10" dirty="0">
                <a:latin typeface="Cambria Math"/>
                <a:cs typeface="Cambria Math"/>
              </a:rPr>
              <a:t>made </a:t>
            </a:r>
            <a:r>
              <a:rPr sz="1200" spc="-5" dirty="0">
                <a:latin typeface="Cambria Math"/>
                <a:cs typeface="Cambria Math"/>
              </a:rPr>
              <a:t>at </a:t>
            </a:r>
            <a:r>
              <a:rPr sz="1200" spc="-10" dirty="0">
                <a:latin typeface="Cambria Math"/>
                <a:cs typeface="Cambria Math"/>
              </a:rPr>
              <a:t>Supplier</a:t>
            </a:r>
            <a:r>
              <a:rPr sz="1200" spc="-80" dirty="0">
                <a:latin typeface="Cambria Math"/>
                <a:cs typeface="Cambria Math"/>
              </a:rPr>
              <a:t> </a:t>
            </a:r>
            <a:r>
              <a:rPr sz="1200" spc="-15" dirty="0">
                <a:latin typeface="Cambria Math"/>
                <a:cs typeface="Cambria Math"/>
              </a:rPr>
              <a:t>location</a:t>
            </a:r>
            <a:endParaRPr sz="1200" dirty="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36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pc="-10" dirty="0"/>
              <a:t>Requires pre-approval </a:t>
            </a:r>
            <a:r>
              <a:rPr spc="-5" dirty="0"/>
              <a:t>via </a:t>
            </a:r>
            <a:r>
              <a:rPr spc="-10" dirty="0"/>
              <a:t>ProcessPlan </a:t>
            </a:r>
            <a:r>
              <a:rPr spc="-15" dirty="0"/>
              <a:t>before transaction </a:t>
            </a:r>
            <a:r>
              <a:rPr spc="-5" dirty="0"/>
              <a:t>can </a:t>
            </a:r>
            <a:r>
              <a:rPr spc="-10" dirty="0"/>
              <a:t>be made </a:t>
            </a:r>
            <a:r>
              <a:rPr spc="-5" dirty="0"/>
              <a:t>for </a:t>
            </a:r>
            <a:r>
              <a:rPr spc="-10" dirty="0"/>
              <a:t>each individual</a:t>
            </a:r>
            <a:r>
              <a:rPr spc="114" dirty="0"/>
              <a:t> </a:t>
            </a:r>
            <a:r>
              <a:rPr spc="-15" dirty="0"/>
              <a:t>transaction</a:t>
            </a: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dirty="0"/>
              <a:t>Must be a permissible transaction per State pCard and </a:t>
            </a:r>
            <a:r>
              <a:rPr spc="0" dirty="0"/>
              <a:t>VSU </a:t>
            </a:r>
            <a:r>
              <a:rPr dirty="0"/>
              <a:t>pCard</a:t>
            </a:r>
            <a:r>
              <a:rPr spc="-155" dirty="0"/>
              <a:t> </a:t>
            </a:r>
            <a:r>
              <a:rPr dirty="0"/>
              <a:t>policy</a:t>
            </a: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pc="-10" dirty="0"/>
              <a:t>Pre-approvals</a:t>
            </a:r>
            <a:r>
              <a:rPr spc="-5" dirty="0"/>
              <a:t> </a:t>
            </a:r>
            <a:r>
              <a:rPr spc="-10" dirty="0"/>
              <a:t>require</a:t>
            </a:r>
          </a:p>
          <a:p>
            <a:pPr marL="698500" lvl="1" indent="-2286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100" spc="-10" dirty="0">
                <a:latin typeface="Cambria Math"/>
                <a:cs typeface="Cambria Math"/>
              </a:rPr>
              <a:t>Description </a:t>
            </a:r>
            <a:r>
              <a:rPr sz="1100" dirty="0">
                <a:latin typeface="Cambria Math"/>
                <a:cs typeface="Cambria Math"/>
              </a:rPr>
              <a:t>&amp; </a:t>
            </a:r>
            <a:r>
              <a:rPr sz="1100" spc="-10" dirty="0">
                <a:latin typeface="Cambria Math"/>
                <a:cs typeface="Cambria Math"/>
              </a:rPr>
              <a:t>Justification </a:t>
            </a:r>
            <a:r>
              <a:rPr sz="1100" spc="-5" dirty="0">
                <a:latin typeface="Cambria Math"/>
                <a:cs typeface="Cambria Math"/>
              </a:rPr>
              <a:t>of</a:t>
            </a:r>
            <a:r>
              <a:rPr sz="1100" spc="-50" dirty="0">
                <a:latin typeface="Cambria Math"/>
                <a:cs typeface="Cambria Math"/>
              </a:rPr>
              <a:t> </a:t>
            </a:r>
            <a:r>
              <a:rPr sz="1100" spc="-15" dirty="0">
                <a:latin typeface="Cambria Math"/>
                <a:cs typeface="Cambria Math"/>
              </a:rPr>
              <a:t>purchase,</a:t>
            </a:r>
            <a:endParaRPr sz="1100">
              <a:latin typeface="Cambria Math"/>
              <a:cs typeface="Cambria Math"/>
            </a:endParaRPr>
          </a:p>
          <a:p>
            <a:pPr marL="698500" lvl="1" indent="-2286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100" spc="-10" dirty="0">
                <a:latin typeface="Cambria Math"/>
                <a:cs typeface="Cambria Math"/>
              </a:rPr>
              <a:t>Name </a:t>
            </a:r>
            <a:r>
              <a:rPr sz="1100" spc="-5" dirty="0">
                <a:latin typeface="Cambria Math"/>
                <a:cs typeface="Cambria Math"/>
              </a:rPr>
              <a:t>of </a:t>
            </a:r>
            <a:r>
              <a:rPr sz="1100" spc="-15" dirty="0">
                <a:latin typeface="Cambria Math"/>
                <a:cs typeface="Cambria Math"/>
              </a:rPr>
              <a:t>anticipated</a:t>
            </a:r>
            <a:r>
              <a:rPr sz="1100" spc="-5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Supplier,</a:t>
            </a:r>
            <a:endParaRPr sz="1100">
              <a:latin typeface="Cambria Math"/>
              <a:cs typeface="Cambria Math"/>
            </a:endParaRPr>
          </a:p>
          <a:p>
            <a:pPr marL="698500" lvl="1" indent="-228600">
              <a:lnSpc>
                <a:spcPct val="100000"/>
              </a:lnSpc>
              <a:spcBef>
                <a:spcPts val="260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100" spc="-10" dirty="0">
                <a:latin typeface="Cambria Math"/>
                <a:cs typeface="Cambria Math"/>
              </a:rPr>
              <a:t>Anticipated dollar </a:t>
            </a:r>
            <a:r>
              <a:rPr sz="1100" spc="-15" dirty="0">
                <a:latin typeface="Cambria Math"/>
                <a:cs typeface="Cambria Math"/>
              </a:rPr>
              <a:t>amount </a:t>
            </a:r>
            <a:r>
              <a:rPr sz="1100" spc="-5" dirty="0">
                <a:latin typeface="Cambria Math"/>
                <a:cs typeface="Cambria Math"/>
              </a:rPr>
              <a:t>of</a:t>
            </a:r>
            <a:r>
              <a:rPr sz="1100" spc="5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transaction,</a:t>
            </a:r>
            <a:endParaRPr sz="1100">
              <a:latin typeface="Cambria Math"/>
              <a:cs typeface="Cambria Math"/>
            </a:endParaRPr>
          </a:p>
          <a:p>
            <a:pPr marL="698500" lvl="1" indent="-2286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100" spc="-15" dirty="0">
                <a:latin typeface="Cambria Math"/>
                <a:cs typeface="Cambria Math"/>
              </a:rPr>
              <a:t>Budget </a:t>
            </a:r>
            <a:r>
              <a:rPr sz="1100" spc="-10" dirty="0">
                <a:latin typeface="Cambria Math"/>
                <a:cs typeface="Cambria Math"/>
              </a:rPr>
              <a:t>Approver</a:t>
            </a:r>
            <a:r>
              <a:rPr sz="1100" spc="-40" dirty="0">
                <a:latin typeface="Cambria Math"/>
                <a:cs typeface="Cambria Math"/>
              </a:rPr>
              <a:t> </a:t>
            </a:r>
            <a:r>
              <a:rPr sz="1100" spc="-15" dirty="0">
                <a:latin typeface="Cambria Math"/>
                <a:cs typeface="Cambria Math"/>
              </a:rPr>
              <a:t>name/email,</a:t>
            </a:r>
            <a:endParaRPr sz="1100">
              <a:latin typeface="Cambria Math"/>
              <a:cs typeface="Cambria Math"/>
            </a:endParaRPr>
          </a:p>
          <a:p>
            <a:pPr marL="698500" lvl="1" indent="-2286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100" spc="-10" dirty="0">
                <a:latin typeface="Cambria Math"/>
                <a:cs typeface="Cambria Math"/>
              </a:rPr>
              <a:t>Cardholder</a:t>
            </a:r>
            <a:r>
              <a:rPr sz="1100" spc="10" dirty="0">
                <a:latin typeface="Cambria Math"/>
                <a:cs typeface="Cambria Math"/>
              </a:rPr>
              <a:t> </a:t>
            </a:r>
            <a:r>
              <a:rPr sz="1100" spc="-15" dirty="0">
                <a:latin typeface="Cambria Math"/>
                <a:cs typeface="Cambria Math"/>
              </a:rPr>
              <a:t>name/email,</a:t>
            </a:r>
            <a:endParaRPr sz="1100">
              <a:latin typeface="Cambria Math"/>
              <a:cs typeface="Cambria Math"/>
            </a:endParaRPr>
          </a:p>
          <a:p>
            <a:pPr marL="698500" lvl="1" indent="-2286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100" spc="-10" dirty="0">
                <a:latin typeface="Cambria Math"/>
                <a:cs typeface="Cambria Math"/>
              </a:rPr>
              <a:t>Formal quote </a:t>
            </a:r>
            <a:r>
              <a:rPr sz="1100" spc="-5" dirty="0">
                <a:latin typeface="Cambria Math"/>
                <a:cs typeface="Cambria Math"/>
              </a:rPr>
              <a:t>or </a:t>
            </a:r>
            <a:r>
              <a:rPr sz="1100" spc="-10" dirty="0">
                <a:latin typeface="Cambria Math"/>
                <a:cs typeface="Cambria Math"/>
              </a:rPr>
              <a:t>screenshot </a:t>
            </a:r>
            <a:r>
              <a:rPr sz="1100" spc="-5" dirty="0">
                <a:latin typeface="Cambria Math"/>
                <a:cs typeface="Cambria Math"/>
              </a:rPr>
              <a:t>of </a:t>
            </a:r>
            <a:r>
              <a:rPr sz="1100" spc="-10" dirty="0">
                <a:latin typeface="Cambria Math"/>
                <a:cs typeface="Cambria Math"/>
              </a:rPr>
              <a:t>online cart showing Supplier</a:t>
            </a:r>
            <a:r>
              <a:rPr sz="1100" spc="25" dirty="0">
                <a:latin typeface="Cambria Math"/>
                <a:cs typeface="Cambria Math"/>
              </a:rPr>
              <a:t> </a:t>
            </a:r>
            <a:r>
              <a:rPr sz="1100" spc="-15" dirty="0">
                <a:latin typeface="Cambria Math"/>
                <a:cs typeface="Cambria Math"/>
              </a:rPr>
              <a:t>pricing</a:t>
            </a:r>
            <a:endParaRPr sz="11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5810" y="4422647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0246" y="4422647"/>
            <a:ext cx="6496685" cy="537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5"/>
              </a:lnSpc>
              <a:spcBef>
                <a:spcPts val="100"/>
              </a:spcBef>
            </a:pPr>
            <a:r>
              <a:rPr sz="1200" b="1" u="sng" spc="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VSU</a:t>
            </a:r>
            <a:r>
              <a:rPr sz="1200" b="1" u="sng" spc="-8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pCard</a:t>
            </a:r>
            <a:r>
              <a:rPr sz="1200" b="1" u="sng" spc="-16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Policy</a:t>
            </a:r>
            <a:r>
              <a:rPr sz="1200" spc="-5" dirty="0">
                <a:latin typeface="Cambria Math"/>
                <a:cs typeface="Cambria Math"/>
              </a:rPr>
              <a:t>:</a:t>
            </a:r>
            <a:endParaRPr sz="1200">
              <a:latin typeface="Cambria Math"/>
              <a:cs typeface="Cambria Math"/>
            </a:endParaRPr>
          </a:p>
          <a:p>
            <a:pPr marL="12700" marR="5080">
              <a:lnSpc>
                <a:spcPts val="1300"/>
              </a:lnSpc>
              <a:spcBef>
                <a:spcPts val="45"/>
              </a:spcBef>
            </a:pP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https://www.valdosta.edu/administration/finance-admin/financial-services/procurement/purchasing/documents/ </a:t>
            </a:r>
            <a:r>
              <a:rPr sz="1100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vsu-purchasing-card-procedures-.pdf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6241" y="335391"/>
            <a:ext cx="5795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5" dirty="0"/>
              <a:t>How </a:t>
            </a:r>
            <a:r>
              <a:rPr sz="3600" spc="10" dirty="0"/>
              <a:t>to </a:t>
            </a:r>
            <a:r>
              <a:rPr sz="3600" spc="0" dirty="0"/>
              <a:t>Make </a:t>
            </a:r>
            <a:r>
              <a:rPr sz="3600" spc="25" dirty="0"/>
              <a:t>a</a:t>
            </a:r>
            <a:r>
              <a:rPr sz="3600" spc="-560" dirty="0"/>
              <a:t> </a:t>
            </a:r>
            <a:r>
              <a:rPr sz="3600" spc="0" dirty="0"/>
              <a:t>Purchase </a:t>
            </a:r>
            <a:r>
              <a:rPr sz="3600" spc="-5" dirty="0"/>
              <a:t>Cont</a:t>
            </a:r>
            <a:r>
              <a:rPr lang="en-US" sz="3600" spc="-5" dirty="0"/>
              <a:t>.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1940195" y="1093816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4619" y="1093816"/>
            <a:ext cx="5876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Special </a:t>
            </a:r>
            <a:r>
              <a:rPr sz="1200" b="1" u="sng" spc="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Item </a:t>
            </a:r>
            <a:r>
              <a:rPr sz="1200" b="1" u="sng" spc="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Request</a:t>
            </a:r>
            <a:r>
              <a:rPr sz="1200" b="1" spc="0" dirty="0">
                <a:latin typeface="Cambria Math"/>
                <a:cs typeface="Cambria Math"/>
              </a:rPr>
              <a:t>: </a:t>
            </a:r>
            <a:r>
              <a:rPr sz="1200" spc="-5" dirty="0">
                <a:latin typeface="Cambria Math"/>
                <a:cs typeface="Cambria Math"/>
              </a:rPr>
              <a:t>Items that </a:t>
            </a:r>
            <a:r>
              <a:rPr sz="1200" spc="-10" dirty="0">
                <a:latin typeface="Cambria Math"/>
                <a:cs typeface="Cambria Math"/>
              </a:rPr>
              <a:t>are </a:t>
            </a:r>
            <a:r>
              <a:rPr sz="1200" dirty="0">
                <a:latin typeface="Cambria Math"/>
                <a:cs typeface="Cambria Math"/>
              </a:rPr>
              <a:t>not </a:t>
            </a:r>
            <a:r>
              <a:rPr sz="1200" spc="-10" dirty="0">
                <a:latin typeface="Cambria Math"/>
                <a:cs typeface="Cambria Math"/>
              </a:rPr>
              <a:t>available </a:t>
            </a:r>
            <a:r>
              <a:rPr sz="1200" dirty="0">
                <a:latin typeface="Cambria Math"/>
                <a:cs typeface="Cambria Math"/>
              </a:rPr>
              <a:t>in </a:t>
            </a:r>
            <a:r>
              <a:rPr sz="1200" spc="-5" dirty="0">
                <a:latin typeface="Cambria Math"/>
                <a:cs typeface="Cambria Math"/>
              </a:rPr>
              <a:t>GaFirst </a:t>
            </a:r>
            <a:r>
              <a:rPr sz="1200" spc="-10" dirty="0">
                <a:latin typeface="Cambria Math"/>
                <a:cs typeface="Cambria Math"/>
              </a:rPr>
              <a:t>Marketplace; aka </a:t>
            </a:r>
            <a:r>
              <a:rPr sz="1200" spc="-5" dirty="0">
                <a:latin typeface="Cambria Math"/>
                <a:cs typeface="Cambria Math"/>
              </a:rPr>
              <a:t>Open</a:t>
            </a:r>
            <a:r>
              <a:rPr sz="1200" spc="-140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Market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7395" y="1310223"/>
            <a:ext cx="6329045" cy="1335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lnSpc>
                <a:spcPct val="100000"/>
              </a:lnSpc>
              <a:spcBef>
                <a:spcPts val="105"/>
              </a:spcBef>
              <a:buFont typeface="Arial"/>
              <a:buChar char="–"/>
              <a:tabLst>
                <a:tab pos="298450" algn="l"/>
                <a:tab pos="299720" algn="l"/>
              </a:tabLst>
            </a:pPr>
            <a:r>
              <a:rPr sz="1100" spc="-5" dirty="0">
                <a:latin typeface="Cambria Math"/>
                <a:cs typeface="Cambria Math"/>
              </a:rPr>
              <a:t>Open Market </a:t>
            </a:r>
            <a:r>
              <a:rPr sz="1100" spc="-10" dirty="0">
                <a:latin typeface="Cambria Math"/>
                <a:cs typeface="Cambria Math"/>
              </a:rPr>
              <a:t>Purchases </a:t>
            </a:r>
            <a:r>
              <a:rPr sz="1100" spc="-5" dirty="0">
                <a:latin typeface="Cambria Math"/>
                <a:cs typeface="Cambria Math"/>
              </a:rPr>
              <a:t>are goods/services not </a:t>
            </a:r>
            <a:r>
              <a:rPr sz="1100" spc="-10" dirty="0">
                <a:latin typeface="Cambria Math"/>
                <a:cs typeface="Cambria Math"/>
              </a:rPr>
              <a:t>available </a:t>
            </a:r>
            <a:r>
              <a:rPr sz="1100" spc="-5" dirty="0">
                <a:latin typeface="Cambria Math"/>
                <a:cs typeface="Cambria Math"/>
              </a:rPr>
              <a:t>from another </a:t>
            </a:r>
            <a:r>
              <a:rPr sz="1100" dirty="0">
                <a:latin typeface="Cambria Math"/>
                <a:cs typeface="Cambria Math"/>
              </a:rPr>
              <a:t>VSU </a:t>
            </a:r>
            <a:r>
              <a:rPr sz="1100" spc="-5" dirty="0">
                <a:latin typeface="Cambria Math"/>
                <a:cs typeface="Cambria Math"/>
              </a:rPr>
              <a:t>Department, items not </a:t>
            </a:r>
            <a:r>
              <a:rPr sz="1100" spc="-10" dirty="0">
                <a:latin typeface="Cambria Math"/>
                <a:cs typeface="Cambria Math"/>
              </a:rPr>
              <a:t>on  </a:t>
            </a:r>
            <a:r>
              <a:rPr sz="1100" dirty="0">
                <a:latin typeface="Cambria Math"/>
                <a:cs typeface="Cambria Math"/>
              </a:rPr>
              <a:t>Statewide </a:t>
            </a:r>
            <a:r>
              <a:rPr sz="1100" spc="-5" dirty="0">
                <a:latin typeface="Cambria Math"/>
                <a:cs typeface="Cambria Math"/>
              </a:rPr>
              <a:t>Contract, </a:t>
            </a:r>
            <a:r>
              <a:rPr sz="1100" spc="-10" dirty="0">
                <a:latin typeface="Cambria Math"/>
                <a:cs typeface="Cambria Math"/>
              </a:rPr>
              <a:t>all </a:t>
            </a:r>
            <a:r>
              <a:rPr sz="1100" spc="-5" dirty="0">
                <a:latin typeface="Cambria Math"/>
                <a:cs typeface="Cambria Math"/>
              </a:rPr>
              <a:t>purchase requests for service </a:t>
            </a:r>
            <a:r>
              <a:rPr sz="1100" spc="-10" dirty="0">
                <a:latin typeface="Cambria Math"/>
                <a:cs typeface="Cambria Math"/>
              </a:rPr>
              <a:t>related purchases, </a:t>
            </a:r>
            <a:r>
              <a:rPr sz="1100" spc="-5" dirty="0">
                <a:latin typeface="Cambria Math"/>
                <a:cs typeface="Cambria Math"/>
              </a:rPr>
              <a:t>and </a:t>
            </a:r>
            <a:r>
              <a:rPr sz="1100" spc="-10" dirty="0">
                <a:latin typeface="Cambria Math"/>
                <a:cs typeface="Cambria Math"/>
              </a:rPr>
              <a:t>all </a:t>
            </a:r>
            <a:r>
              <a:rPr sz="1100" spc="-5" dirty="0">
                <a:latin typeface="Cambria Math"/>
                <a:cs typeface="Cambria Math"/>
              </a:rPr>
              <a:t>Furniture </a:t>
            </a:r>
            <a:r>
              <a:rPr sz="1100" spc="-10" dirty="0">
                <a:latin typeface="Cambria Math"/>
                <a:cs typeface="Cambria Math"/>
              </a:rPr>
              <a:t>related  </a:t>
            </a:r>
            <a:r>
              <a:rPr sz="1100" spc="-5" dirty="0">
                <a:latin typeface="Cambria Math"/>
                <a:cs typeface="Cambria Math"/>
              </a:rPr>
              <a:t>purchase</a:t>
            </a:r>
            <a:r>
              <a:rPr sz="1100" spc="0" dirty="0">
                <a:latin typeface="Cambria Math"/>
                <a:cs typeface="Cambria Math"/>
              </a:rPr>
              <a:t> </a:t>
            </a:r>
            <a:r>
              <a:rPr sz="1100" spc="-5" dirty="0">
                <a:latin typeface="Cambria Math"/>
                <a:cs typeface="Cambria Math"/>
              </a:rPr>
              <a:t>requests</a:t>
            </a:r>
            <a:endParaRPr sz="1100" dirty="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5" dirty="0">
                <a:latin typeface="Cambria Math"/>
                <a:cs typeface="Cambria Math"/>
              </a:rPr>
              <a:t>Requires </a:t>
            </a:r>
            <a:r>
              <a:rPr sz="1100" spc="-10" dirty="0">
                <a:latin typeface="Cambria Math"/>
                <a:cs typeface="Cambria Math"/>
              </a:rPr>
              <a:t>Buyer </a:t>
            </a:r>
            <a:r>
              <a:rPr sz="1100" spc="-5" dirty="0">
                <a:latin typeface="Cambria Math"/>
                <a:cs typeface="Cambria Math"/>
              </a:rPr>
              <a:t>review and</a:t>
            </a:r>
            <a:r>
              <a:rPr sz="1100" spc="0" dirty="0">
                <a:latin typeface="Cambria Math"/>
                <a:cs typeface="Cambria Math"/>
              </a:rPr>
              <a:t> </a:t>
            </a:r>
            <a:r>
              <a:rPr sz="1100" spc="-5" dirty="0">
                <a:latin typeface="Cambria Math"/>
                <a:cs typeface="Cambria Math"/>
              </a:rPr>
              <a:t>processing</a:t>
            </a:r>
            <a:endParaRPr sz="1100" dirty="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8450" algn="l"/>
                <a:tab pos="299720" algn="l"/>
              </a:tabLst>
            </a:pPr>
            <a:r>
              <a:rPr sz="1100" spc="-5" dirty="0">
                <a:latin typeface="Cambria Math"/>
                <a:cs typeface="Cambria Math"/>
              </a:rPr>
              <a:t>Requires documents such as, but not limited to, </a:t>
            </a:r>
            <a:r>
              <a:rPr sz="1100" dirty="0">
                <a:latin typeface="Cambria Math"/>
                <a:cs typeface="Cambria Math"/>
              </a:rPr>
              <a:t>a </a:t>
            </a:r>
            <a:r>
              <a:rPr sz="1100" spc="-10" dirty="0">
                <a:latin typeface="Cambria Math"/>
                <a:cs typeface="Cambria Math"/>
              </a:rPr>
              <a:t>current </a:t>
            </a:r>
            <a:r>
              <a:rPr sz="1100" spc="-5" dirty="0">
                <a:latin typeface="Cambria Math"/>
                <a:cs typeface="Cambria Math"/>
              </a:rPr>
              <a:t>formal quote or service</a:t>
            </a:r>
            <a:r>
              <a:rPr sz="1100" spc="114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agreement</a:t>
            </a:r>
            <a:endParaRPr sz="1100" dirty="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5" dirty="0">
                <a:latin typeface="Cambria Math"/>
                <a:cs typeface="Cambria Math"/>
              </a:rPr>
              <a:t>Requires Supplier </a:t>
            </a:r>
            <a:r>
              <a:rPr sz="1100" dirty="0">
                <a:latin typeface="Cambria Math"/>
                <a:cs typeface="Cambria Math"/>
              </a:rPr>
              <a:t>to </a:t>
            </a:r>
            <a:r>
              <a:rPr sz="1100" spc="-5" dirty="0">
                <a:latin typeface="Cambria Math"/>
                <a:cs typeface="Cambria Math"/>
              </a:rPr>
              <a:t>be active </a:t>
            </a:r>
            <a:r>
              <a:rPr sz="1100" dirty="0">
                <a:latin typeface="Cambria Math"/>
                <a:cs typeface="Cambria Math"/>
              </a:rPr>
              <a:t>in </a:t>
            </a:r>
            <a:r>
              <a:rPr sz="1100" spc="-5" dirty="0">
                <a:latin typeface="Cambria Math"/>
                <a:cs typeface="Cambria Math"/>
              </a:rPr>
              <a:t>Peoplesoft Financials or </a:t>
            </a:r>
            <a:r>
              <a:rPr sz="1100" dirty="0">
                <a:latin typeface="Cambria Math"/>
                <a:cs typeface="Cambria Math"/>
              </a:rPr>
              <a:t>a </a:t>
            </a:r>
            <a:r>
              <a:rPr sz="1100" spc="-5" dirty="0">
                <a:latin typeface="Cambria Math"/>
                <a:cs typeface="Cambria Math"/>
              </a:rPr>
              <a:t>Payment Works invitation </a:t>
            </a:r>
            <a:r>
              <a:rPr sz="1100" dirty="0">
                <a:latin typeface="Cambria Math"/>
                <a:cs typeface="Cambria Math"/>
              </a:rPr>
              <a:t>to </a:t>
            </a:r>
            <a:r>
              <a:rPr sz="1100" spc="-5" dirty="0">
                <a:latin typeface="Cambria Math"/>
                <a:cs typeface="Cambria Math"/>
              </a:rPr>
              <a:t>be sent</a:t>
            </a:r>
            <a:endParaRPr sz="1100" dirty="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15"/>
              </a:spcBef>
              <a:buSzPct val="95652"/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50" i="1" u="sng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Buyers </a:t>
            </a:r>
            <a:r>
              <a:rPr sz="1150" i="1" u="sng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authorizes </a:t>
            </a:r>
            <a:r>
              <a:rPr sz="1150" i="1" u="sng" spc="-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the </a:t>
            </a:r>
            <a:r>
              <a:rPr sz="1150" i="1" u="sng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Supplier </a:t>
            </a:r>
            <a:r>
              <a:rPr sz="1150" i="1" u="sng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to </a:t>
            </a:r>
            <a:r>
              <a:rPr sz="1150" i="1" u="sng" spc="-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fulfill </a:t>
            </a:r>
            <a:r>
              <a:rPr sz="1150" i="1" u="sng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purchase </a:t>
            </a:r>
            <a:r>
              <a:rPr sz="1150" i="1" u="sng" spc="-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via a signed </a:t>
            </a:r>
            <a:r>
              <a:rPr sz="1150" i="1" u="sng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PO </a:t>
            </a:r>
            <a:r>
              <a:rPr sz="1150" i="1" u="sng" spc="-2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–</a:t>
            </a:r>
            <a:r>
              <a:rPr sz="1150" i="1" u="sng" spc="17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150" b="1" i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NOT</a:t>
            </a:r>
            <a:r>
              <a:rPr lang="en-US" sz="1150" b="1" i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150" i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the</a:t>
            </a:r>
            <a:r>
              <a:rPr lang="en-US" sz="1150" i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150" i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mbria Math"/>
                <a:cs typeface="Cambria Math"/>
              </a:rPr>
              <a:t>department</a:t>
            </a:r>
            <a:endParaRPr sz="1150" dirty="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0195" y="2822031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4619" y="2822031"/>
            <a:ext cx="4385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Fuel Card:</a:t>
            </a:r>
            <a:r>
              <a:rPr sz="1200" b="1" spc="5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Purchasing </a:t>
            </a:r>
            <a:r>
              <a:rPr sz="1200" spc="-5" dirty="0">
                <a:latin typeface="Cambria Math"/>
                <a:cs typeface="Cambria Math"/>
              </a:rPr>
              <a:t>fuel </a:t>
            </a:r>
            <a:r>
              <a:rPr sz="1200" spc="-10" dirty="0">
                <a:latin typeface="Cambria Math"/>
                <a:cs typeface="Cambria Math"/>
              </a:rPr>
              <a:t>for </a:t>
            </a:r>
            <a:r>
              <a:rPr sz="1200" spc="-5" dirty="0">
                <a:latin typeface="Cambria Math"/>
                <a:cs typeface="Cambria Math"/>
              </a:rPr>
              <a:t>State owned </a:t>
            </a:r>
            <a:r>
              <a:rPr sz="1200" spc="-10" dirty="0">
                <a:latin typeface="Cambria Math"/>
                <a:cs typeface="Cambria Math"/>
              </a:rPr>
              <a:t>vehicles </a:t>
            </a:r>
            <a:r>
              <a:rPr sz="1200" spc="-5" dirty="0">
                <a:latin typeface="Cambria Math"/>
                <a:cs typeface="Cambria Math"/>
              </a:rPr>
              <a:t>and</a:t>
            </a:r>
            <a:r>
              <a:rPr sz="1200" spc="-4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equipment: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7395" y="3038439"/>
            <a:ext cx="5969635" cy="96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339725" indent="-28638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8450" algn="l"/>
                <a:tab pos="299720" algn="l"/>
              </a:tabLst>
            </a:pPr>
            <a:r>
              <a:rPr sz="1100" dirty="0">
                <a:latin typeface="Cambria Math"/>
                <a:cs typeface="Cambria Math"/>
              </a:rPr>
              <a:t>If </a:t>
            </a:r>
            <a:r>
              <a:rPr sz="1100" spc="-5" dirty="0">
                <a:latin typeface="Cambria Math"/>
                <a:cs typeface="Cambria Math"/>
              </a:rPr>
              <a:t>you </a:t>
            </a:r>
            <a:r>
              <a:rPr sz="1100" dirty="0">
                <a:latin typeface="Cambria Math"/>
                <a:cs typeface="Cambria Math"/>
              </a:rPr>
              <a:t>do </a:t>
            </a:r>
            <a:r>
              <a:rPr sz="1100" spc="-5" dirty="0">
                <a:latin typeface="Cambria Math"/>
                <a:cs typeface="Cambria Math"/>
              </a:rPr>
              <a:t>not </a:t>
            </a:r>
            <a:r>
              <a:rPr sz="1100" spc="-10" dirty="0">
                <a:latin typeface="Cambria Math"/>
                <a:cs typeface="Cambria Math"/>
              </a:rPr>
              <a:t>have </a:t>
            </a:r>
            <a:r>
              <a:rPr sz="1100" dirty="0">
                <a:latin typeface="Cambria Math"/>
                <a:cs typeface="Cambria Math"/>
              </a:rPr>
              <a:t>a </a:t>
            </a:r>
            <a:r>
              <a:rPr sz="1100" spc="-10" dirty="0">
                <a:latin typeface="Cambria Math"/>
                <a:cs typeface="Cambria Math"/>
              </a:rPr>
              <a:t>Fuel </a:t>
            </a:r>
            <a:r>
              <a:rPr sz="1100" dirty="0">
                <a:latin typeface="Cambria Math"/>
                <a:cs typeface="Cambria Math"/>
              </a:rPr>
              <a:t>Pin, a </a:t>
            </a:r>
            <a:r>
              <a:rPr sz="1100" spc="-10" dirty="0">
                <a:latin typeface="Cambria Math"/>
                <a:cs typeface="Cambria Math"/>
              </a:rPr>
              <a:t>Fuel </a:t>
            </a:r>
            <a:r>
              <a:rPr sz="1100" spc="-5" dirty="0">
                <a:latin typeface="Cambria Math"/>
                <a:cs typeface="Cambria Math"/>
              </a:rPr>
              <a:t>Card application must be </a:t>
            </a:r>
            <a:r>
              <a:rPr sz="1100" spc="-10" dirty="0">
                <a:latin typeface="Cambria Math"/>
                <a:cs typeface="Cambria Math"/>
              </a:rPr>
              <a:t>completed </a:t>
            </a:r>
            <a:r>
              <a:rPr sz="1100" spc="-5" dirty="0">
                <a:latin typeface="Cambria Math"/>
                <a:cs typeface="Cambria Math"/>
              </a:rPr>
              <a:t>and submitted </a:t>
            </a:r>
            <a:r>
              <a:rPr sz="1100" dirty="0">
                <a:latin typeface="Cambria Math"/>
                <a:cs typeface="Cambria Math"/>
              </a:rPr>
              <a:t>to </a:t>
            </a:r>
            <a:r>
              <a:rPr sz="11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 </a:t>
            </a:r>
            <a:r>
              <a:rPr sz="11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fuelcard@valdosta.edu</a:t>
            </a:r>
            <a:r>
              <a:rPr sz="1100" spc="-10" dirty="0">
                <a:solidFill>
                  <a:srgbClr val="0000FF"/>
                </a:solidFill>
                <a:latin typeface="Cambria Math"/>
                <a:cs typeface="Cambria Math"/>
                <a:hlinkClick r:id="rId2"/>
              </a:rPr>
              <a:t> </a:t>
            </a:r>
            <a:r>
              <a:rPr sz="1100" dirty="0">
                <a:latin typeface="Cambria Math"/>
                <a:cs typeface="Cambria Math"/>
              </a:rPr>
              <a:t>in </a:t>
            </a:r>
            <a:r>
              <a:rPr sz="1100" spc="-5" dirty="0">
                <a:latin typeface="Cambria Math"/>
                <a:cs typeface="Cambria Math"/>
              </a:rPr>
              <a:t>order </a:t>
            </a:r>
            <a:r>
              <a:rPr sz="1100" dirty="0">
                <a:latin typeface="Cambria Math"/>
                <a:cs typeface="Cambria Math"/>
              </a:rPr>
              <a:t>to </a:t>
            </a:r>
            <a:r>
              <a:rPr sz="1100" spc="-5" dirty="0">
                <a:latin typeface="Cambria Math"/>
                <a:cs typeface="Cambria Math"/>
              </a:rPr>
              <a:t>be assigned </a:t>
            </a:r>
            <a:r>
              <a:rPr sz="1100" dirty="0">
                <a:latin typeface="Cambria Math"/>
                <a:cs typeface="Cambria Math"/>
              </a:rPr>
              <a:t>a </a:t>
            </a:r>
            <a:r>
              <a:rPr sz="1100" spc="-10" dirty="0">
                <a:latin typeface="Cambria Math"/>
                <a:cs typeface="Cambria Math"/>
              </a:rPr>
              <a:t>Fuel</a:t>
            </a:r>
            <a:r>
              <a:rPr sz="1100" dirty="0">
                <a:latin typeface="Cambria Math"/>
                <a:cs typeface="Cambria Math"/>
              </a:rPr>
              <a:t> ID</a:t>
            </a:r>
            <a:endParaRPr sz="11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10" dirty="0">
                <a:latin typeface="Cambria Math"/>
                <a:cs typeface="Cambria Math"/>
              </a:rPr>
              <a:t>Your </a:t>
            </a:r>
            <a:r>
              <a:rPr sz="1100" spc="-5" dirty="0">
                <a:latin typeface="Cambria Math"/>
                <a:cs typeface="Cambria Math"/>
              </a:rPr>
              <a:t>assigned </a:t>
            </a:r>
            <a:r>
              <a:rPr sz="1100" spc="-10" dirty="0">
                <a:latin typeface="Cambria Math"/>
                <a:cs typeface="Cambria Math"/>
              </a:rPr>
              <a:t>Fuel </a:t>
            </a:r>
            <a:r>
              <a:rPr sz="1100" dirty="0">
                <a:latin typeface="Cambria Math"/>
                <a:cs typeface="Cambria Math"/>
              </a:rPr>
              <a:t>ID is </a:t>
            </a:r>
            <a:r>
              <a:rPr sz="1100" spc="-5" dirty="0">
                <a:latin typeface="Cambria Math"/>
                <a:cs typeface="Cambria Math"/>
              </a:rPr>
              <a:t>tied </a:t>
            </a:r>
            <a:r>
              <a:rPr sz="1100" dirty="0">
                <a:latin typeface="Cambria Math"/>
                <a:cs typeface="Cambria Math"/>
              </a:rPr>
              <a:t>to the </a:t>
            </a:r>
            <a:r>
              <a:rPr sz="1100" spc="-5" dirty="0">
                <a:latin typeface="Cambria Math"/>
                <a:cs typeface="Cambria Math"/>
              </a:rPr>
              <a:t>budget </a:t>
            </a:r>
            <a:r>
              <a:rPr sz="1100" spc="-10" dirty="0">
                <a:latin typeface="Cambria Math"/>
                <a:cs typeface="Cambria Math"/>
              </a:rPr>
              <a:t>chart </a:t>
            </a:r>
            <a:r>
              <a:rPr sz="1100" dirty="0">
                <a:latin typeface="Cambria Math"/>
                <a:cs typeface="Cambria Math"/>
              </a:rPr>
              <a:t>string </a:t>
            </a:r>
            <a:r>
              <a:rPr sz="1100" spc="-5" dirty="0">
                <a:latin typeface="Cambria Math"/>
                <a:cs typeface="Cambria Math"/>
              </a:rPr>
              <a:t>designated on </a:t>
            </a:r>
            <a:r>
              <a:rPr sz="1100" dirty="0">
                <a:latin typeface="Cambria Math"/>
                <a:cs typeface="Cambria Math"/>
              </a:rPr>
              <a:t>the </a:t>
            </a:r>
            <a:r>
              <a:rPr sz="1100" spc="-5" dirty="0">
                <a:latin typeface="Cambria Math"/>
                <a:cs typeface="Cambria Math"/>
              </a:rPr>
              <a:t>submitted</a:t>
            </a:r>
            <a:r>
              <a:rPr sz="1100" spc="105" dirty="0">
                <a:latin typeface="Cambria Math"/>
                <a:cs typeface="Cambria Math"/>
              </a:rPr>
              <a:t> </a:t>
            </a:r>
            <a:r>
              <a:rPr sz="1100" spc="-5" dirty="0">
                <a:latin typeface="Cambria Math"/>
                <a:cs typeface="Cambria Math"/>
              </a:rPr>
              <a:t>application</a:t>
            </a:r>
            <a:endParaRPr sz="11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5" dirty="0">
                <a:latin typeface="Cambria Math"/>
                <a:cs typeface="Cambria Math"/>
              </a:rPr>
              <a:t>Physical Fuel Cards are kept </a:t>
            </a:r>
            <a:r>
              <a:rPr sz="1100" dirty="0">
                <a:latin typeface="Cambria Math"/>
                <a:cs typeface="Cambria Math"/>
              </a:rPr>
              <a:t>in </a:t>
            </a:r>
            <a:r>
              <a:rPr sz="1100" spc="-5" dirty="0">
                <a:latin typeface="Cambria Math"/>
                <a:cs typeface="Cambria Math"/>
              </a:rPr>
              <a:t>their assigned </a:t>
            </a:r>
            <a:r>
              <a:rPr sz="1100" dirty="0">
                <a:latin typeface="Cambria Math"/>
                <a:cs typeface="Cambria Math"/>
              </a:rPr>
              <a:t>State</a:t>
            </a:r>
            <a:r>
              <a:rPr sz="1100" spc="-50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vehicle</a:t>
            </a:r>
            <a:endParaRPr sz="11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100" spc="-10" dirty="0">
                <a:latin typeface="Cambria Math"/>
                <a:cs typeface="Cambria Math"/>
              </a:rPr>
              <a:t>Fuel </a:t>
            </a:r>
            <a:r>
              <a:rPr sz="1100" spc="-5" dirty="0">
                <a:latin typeface="Cambria Math"/>
                <a:cs typeface="Cambria Math"/>
              </a:rPr>
              <a:t>IDs are not </a:t>
            </a:r>
            <a:r>
              <a:rPr sz="1100" dirty="0">
                <a:latin typeface="Cambria Math"/>
                <a:cs typeface="Cambria Math"/>
              </a:rPr>
              <a:t>to </a:t>
            </a:r>
            <a:r>
              <a:rPr sz="1100" spc="-5" dirty="0">
                <a:latin typeface="Cambria Math"/>
                <a:cs typeface="Cambria Math"/>
              </a:rPr>
              <a:t>be </a:t>
            </a:r>
            <a:r>
              <a:rPr sz="1100" spc="-10" dirty="0">
                <a:latin typeface="Cambria Math"/>
                <a:cs typeface="Cambria Math"/>
              </a:rPr>
              <a:t>shared </a:t>
            </a:r>
            <a:r>
              <a:rPr sz="1100" dirty="0">
                <a:latin typeface="Cambria Math"/>
                <a:cs typeface="Cambria Math"/>
              </a:rPr>
              <a:t>with </a:t>
            </a:r>
            <a:r>
              <a:rPr sz="1100" spc="-5" dirty="0">
                <a:latin typeface="Cambria Math"/>
                <a:cs typeface="Cambria Math"/>
              </a:rPr>
              <a:t>others, </a:t>
            </a:r>
            <a:r>
              <a:rPr sz="1100" dirty="0">
                <a:latin typeface="Cambria Math"/>
                <a:cs typeface="Cambria Math"/>
              </a:rPr>
              <a:t>State </a:t>
            </a:r>
            <a:r>
              <a:rPr sz="1100" spc="-10" dirty="0">
                <a:latin typeface="Cambria Math"/>
                <a:cs typeface="Cambria Math"/>
              </a:rPr>
              <a:t>employees </a:t>
            </a:r>
            <a:r>
              <a:rPr sz="1100" spc="-5" dirty="0">
                <a:latin typeface="Cambria Math"/>
                <a:cs typeface="Cambria Math"/>
              </a:rPr>
              <a:t>or</a:t>
            </a:r>
            <a:r>
              <a:rPr sz="1100" spc="25" dirty="0">
                <a:latin typeface="Cambria Math"/>
                <a:cs typeface="Cambria Math"/>
              </a:rPr>
              <a:t> </a:t>
            </a:r>
            <a:r>
              <a:rPr sz="1100" spc="-5" dirty="0">
                <a:latin typeface="Cambria Math"/>
                <a:cs typeface="Cambria Math"/>
              </a:rPr>
              <a:t>otherwise</a:t>
            </a:r>
            <a:endParaRPr sz="11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0195" y="4181439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4619" y="4181439"/>
            <a:ext cx="5941695" cy="538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Fuel Card</a:t>
            </a:r>
            <a:r>
              <a:rPr sz="1200" b="1" u="sng" spc="-16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Application:</a:t>
            </a:r>
            <a:endParaRPr sz="1200">
              <a:latin typeface="Cambria Math"/>
              <a:cs typeface="Cambria Math"/>
            </a:endParaRPr>
          </a:p>
          <a:p>
            <a:pPr marL="12700" marR="5080">
              <a:lnSpc>
                <a:spcPts val="1320"/>
              </a:lnSpc>
              <a:spcBef>
                <a:spcPts val="20"/>
              </a:spcBef>
            </a:pP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https://www.valdosta.edu/administration/finance-admin/financial- </a:t>
            </a:r>
            <a:r>
              <a:rPr sz="1100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services/procurement/purchasing/documents/fuel-card-agreement-and-application-form-03082019.pdf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28415" y="633983"/>
            <a:ext cx="5815583" cy="4495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3514" y="422259"/>
            <a:ext cx="27470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0" dirty="0"/>
              <a:t>Order </a:t>
            </a:r>
            <a:r>
              <a:rPr sz="2500" spc="5" dirty="0"/>
              <a:t>of</a:t>
            </a:r>
            <a:r>
              <a:rPr sz="2500" spc="-165" dirty="0"/>
              <a:t> </a:t>
            </a:r>
            <a:r>
              <a:rPr sz="2500" dirty="0"/>
              <a:t>Precedence</a:t>
            </a:r>
            <a:endParaRPr sz="2500"/>
          </a:p>
        </p:txBody>
      </p:sp>
      <p:sp>
        <p:nvSpPr>
          <p:cNvPr id="4" name="object 4"/>
          <p:cNvSpPr txBox="1"/>
          <p:nvPr/>
        </p:nvSpPr>
        <p:spPr>
          <a:xfrm>
            <a:off x="1774433" y="1018157"/>
            <a:ext cx="2693670" cy="334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dirty="0">
                <a:latin typeface="Cambria Math"/>
                <a:cs typeface="Cambria Math"/>
              </a:rPr>
              <a:t>The </a:t>
            </a:r>
            <a:r>
              <a:rPr sz="1600" spc="-5" dirty="0">
                <a:latin typeface="Cambria Math"/>
                <a:cs typeface="Cambria Math"/>
              </a:rPr>
              <a:t>Order </a:t>
            </a:r>
            <a:r>
              <a:rPr sz="1600" spc="0" dirty="0">
                <a:latin typeface="Cambria Math"/>
                <a:cs typeface="Cambria Math"/>
              </a:rPr>
              <a:t>of </a:t>
            </a:r>
            <a:r>
              <a:rPr sz="1600" spc="-5" dirty="0">
                <a:latin typeface="Cambria Math"/>
                <a:cs typeface="Cambria Math"/>
              </a:rPr>
              <a:t>Precedence  was created </a:t>
            </a:r>
            <a:r>
              <a:rPr sz="1600" spc="-10" dirty="0">
                <a:latin typeface="Cambria Math"/>
                <a:cs typeface="Cambria Math"/>
              </a:rPr>
              <a:t>by </a:t>
            </a:r>
            <a:r>
              <a:rPr sz="1600" spc="-15" dirty="0">
                <a:latin typeface="Cambria Math"/>
                <a:cs typeface="Cambria Math"/>
              </a:rPr>
              <a:t>DOAS </a:t>
            </a:r>
            <a:r>
              <a:rPr sz="1600" spc="-20" dirty="0">
                <a:latin typeface="Cambria Math"/>
                <a:cs typeface="Cambria Math"/>
              </a:rPr>
              <a:t>to  </a:t>
            </a:r>
            <a:r>
              <a:rPr sz="1600" spc="-5" dirty="0">
                <a:latin typeface="Cambria Math"/>
                <a:cs typeface="Cambria Math"/>
              </a:rPr>
              <a:t>demonstrate </a:t>
            </a:r>
            <a:r>
              <a:rPr sz="1600" dirty="0">
                <a:latin typeface="Cambria Math"/>
                <a:cs typeface="Cambria Math"/>
              </a:rPr>
              <a:t>which  sources </a:t>
            </a:r>
            <a:r>
              <a:rPr sz="1600" spc="-5" dirty="0">
                <a:latin typeface="Cambria Math"/>
                <a:cs typeface="Cambria Math"/>
              </a:rPr>
              <a:t>take </a:t>
            </a:r>
            <a:r>
              <a:rPr sz="1600" dirty="0">
                <a:latin typeface="Cambria Math"/>
                <a:cs typeface="Cambria Math"/>
              </a:rPr>
              <a:t>priority</a:t>
            </a:r>
            <a:r>
              <a:rPr sz="1600" spc="-15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when  </a:t>
            </a:r>
            <a:r>
              <a:rPr sz="1600" dirty="0">
                <a:latin typeface="Cambria Math"/>
                <a:cs typeface="Cambria Math"/>
              </a:rPr>
              <a:t>making a</a:t>
            </a:r>
            <a:r>
              <a:rPr sz="1600" spc="-4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purchase.</a:t>
            </a: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356870" marR="60325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b="1" spc="5" dirty="0">
                <a:latin typeface="Cambria Math"/>
                <a:cs typeface="Cambria Math"/>
              </a:rPr>
              <a:t>VSU </a:t>
            </a:r>
            <a:r>
              <a:rPr sz="1600" b="1" dirty="0">
                <a:latin typeface="Cambria Math"/>
                <a:cs typeface="Cambria Math"/>
              </a:rPr>
              <a:t>Central Stores </a:t>
            </a:r>
            <a:r>
              <a:rPr sz="1600" spc="-5" dirty="0">
                <a:latin typeface="Cambria Math"/>
                <a:cs typeface="Cambria Math"/>
              </a:rPr>
              <a:t>and  </a:t>
            </a:r>
            <a:r>
              <a:rPr sz="1600" b="1" spc="-5" dirty="0">
                <a:latin typeface="Cambria Math"/>
                <a:cs typeface="Cambria Math"/>
              </a:rPr>
              <a:t>Intergovernmental  </a:t>
            </a:r>
            <a:r>
              <a:rPr sz="1600" b="1" dirty="0">
                <a:latin typeface="Cambria Math"/>
                <a:cs typeface="Cambria Math"/>
              </a:rPr>
              <a:t>Agreements (“IGAs”) </a:t>
            </a:r>
            <a:r>
              <a:rPr sz="1600" spc="-10" dirty="0">
                <a:latin typeface="Cambria Math"/>
                <a:cs typeface="Cambria Math"/>
              </a:rPr>
              <a:t>are  </a:t>
            </a:r>
            <a:r>
              <a:rPr sz="1600" dirty="0">
                <a:latin typeface="Cambria Math"/>
                <a:cs typeface="Cambria Math"/>
              </a:rPr>
              <a:t>not subject </a:t>
            </a:r>
            <a:r>
              <a:rPr sz="1600" spc="-10" dirty="0">
                <a:latin typeface="Cambria Math"/>
                <a:cs typeface="Cambria Math"/>
              </a:rPr>
              <a:t>to </a:t>
            </a:r>
            <a:r>
              <a:rPr sz="1600" dirty="0">
                <a:latin typeface="Cambria Math"/>
                <a:cs typeface="Cambria Math"/>
              </a:rPr>
              <a:t>the </a:t>
            </a:r>
            <a:r>
              <a:rPr sz="1600" spc="-5" dirty="0">
                <a:latin typeface="Cambria Math"/>
                <a:cs typeface="Cambria Math"/>
              </a:rPr>
              <a:t>Order</a:t>
            </a:r>
            <a:r>
              <a:rPr sz="1600" spc="-150" dirty="0">
                <a:latin typeface="Cambria Math"/>
                <a:cs typeface="Cambria Math"/>
              </a:rPr>
              <a:t> </a:t>
            </a:r>
            <a:r>
              <a:rPr sz="1600" spc="0" dirty="0">
                <a:latin typeface="Cambria Math"/>
                <a:cs typeface="Cambria Math"/>
              </a:rPr>
              <a:t>of  </a:t>
            </a:r>
            <a:r>
              <a:rPr sz="1600" spc="-5" dirty="0">
                <a:latin typeface="Cambria Math"/>
                <a:cs typeface="Cambria Math"/>
              </a:rPr>
              <a:t>Precedence.</a:t>
            </a:r>
            <a:endParaRPr sz="1600">
              <a:latin typeface="Cambria Math"/>
              <a:cs typeface="Cambria Math"/>
            </a:endParaRPr>
          </a:p>
          <a:p>
            <a:pPr marL="640080" marR="646430" indent="-170815">
              <a:lnSpc>
                <a:spcPct val="100000"/>
              </a:lnSpc>
              <a:spcBef>
                <a:spcPts val="385"/>
              </a:spcBef>
            </a:pPr>
            <a:r>
              <a:rPr sz="1600" dirty="0">
                <a:latin typeface="Arial"/>
                <a:cs typeface="Arial"/>
              </a:rPr>
              <a:t>– </a:t>
            </a:r>
            <a:r>
              <a:rPr sz="1600" dirty="0">
                <a:latin typeface="Cambria Math"/>
                <a:cs typeface="Cambria Math"/>
              </a:rPr>
              <a:t>Use these </a:t>
            </a:r>
            <a:r>
              <a:rPr sz="1600" spc="0" dirty="0">
                <a:latin typeface="Cambria Math"/>
                <a:cs typeface="Cambria Math"/>
              </a:rPr>
              <a:t>first,  </a:t>
            </a:r>
            <a:r>
              <a:rPr sz="1600" dirty="0">
                <a:latin typeface="Cambria Math"/>
                <a:cs typeface="Cambria Math"/>
              </a:rPr>
              <a:t>if at all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possible.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36591" y="338328"/>
            <a:ext cx="3157727" cy="4907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07279" y="757427"/>
            <a:ext cx="2816351" cy="1539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86884" y="388620"/>
            <a:ext cx="3057143" cy="368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86884" y="388619"/>
            <a:ext cx="3057525" cy="368935"/>
          </a:xfrm>
          <a:prstGeom prst="rect">
            <a:avLst/>
          </a:prstGeom>
          <a:ln w="9144">
            <a:solidFill>
              <a:srgbClr val="BE4B48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305"/>
              </a:spcBef>
            </a:pPr>
            <a:r>
              <a:rPr sz="1800" b="1" spc="10" dirty="0">
                <a:latin typeface="Cambria Math"/>
                <a:cs typeface="Cambria Math"/>
              </a:rPr>
              <a:t>VSU</a:t>
            </a:r>
            <a:r>
              <a:rPr sz="1800" b="1" spc="-100" dirty="0">
                <a:latin typeface="Cambria Math"/>
                <a:cs typeface="Cambria Math"/>
              </a:rPr>
              <a:t> </a:t>
            </a:r>
            <a:r>
              <a:rPr sz="1800" b="1" dirty="0">
                <a:latin typeface="Cambria Math"/>
                <a:cs typeface="Cambria Math"/>
              </a:rPr>
              <a:t>Central</a:t>
            </a:r>
            <a:r>
              <a:rPr sz="1800" b="1" spc="-95" dirty="0">
                <a:latin typeface="Cambria Math"/>
                <a:cs typeface="Cambria Math"/>
              </a:rPr>
              <a:t> </a:t>
            </a:r>
            <a:r>
              <a:rPr sz="1800" b="1" spc="0" dirty="0">
                <a:latin typeface="Cambria Math"/>
                <a:cs typeface="Cambria Math"/>
              </a:rPr>
              <a:t>Stores</a:t>
            </a:r>
            <a:r>
              <a:rPr sz="1800" b="1" spc="-90" dirty="0">
                <a:latin typeface="Cambria Math"/>
                <a:cs typeface="Cambria Math"/>
              </a:rPr>
              <a:t> </a:t>
            </a:r>
            <a:r>
              <a:rPr sz="1800" b="1" spc="10" dirty="0">
                <a:latin typeface="Cambria Math"/>
                <a:cs typeface="Cambria Math"/>
              </a:rPr>
              <a:t>or</a:t>
            </a:r>
            <a:r>
              <a:rPr sz="1800" b="1" spc="-35" dirty="0">
                <a:latin typeface="Cambria Math"/>
                <a:cs typeface="Cambria Math"/>
              </a:rPr>
              <a:t> </a:t>
            </a:r>
            <a:r>
              <a:rPr sz="1800" b="1" spc="0" dirty="0">
                <a:latin typeface="Cambria Math"/>
                <a:cs typeface="Cambria Math"/>
              </a:rPr>
              <a:t>IGA</a:t>
            </a:r>
            <a:endParaRPr sz="18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0504" y="335391"/>
            <a:ext cx="3604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5" dirty="0"/>
              <a:t>VSU </a:t>
            </a:r>
            <a:r>
              <a:rPr sz="3600" spc="0" dirty="0"/>
              <a:t>Central</a:t>
            </a:r>
            <a:r>
              <a:rPr sz="3600" spc="-280" dirty="0"/>
              <a:t> </a:t>
            </a:r>
            <a:r>
              <a:rPr sz="3600" spc="-5" dirty="0"/>
              <a:t>Stores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877965" y="1036575"/>
            <a:ext cx="7112634" cy="3844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mbria Math"/>
                <a:cs typeface="Cambria Math"/>
              </a:rPr>
              <a:t>Stocks </a:t>
            </a:r>
            <a:r>
              <a:rPr sz="2000" spc="-10" dirty="0">
                <a:latin typeface="Cambria Math"/>
                <a:cs typeface="Cambria Math"/>
              </a:rPr>
              <a:t>standard </a:t>
            </a:r>
            <a:r>
              <a:rPr sz="2000" spc="-20" dirty="0">
                <a:latin typeface="Cambria Math"/>
                <a:cs typeface="Cambria Math"/>
              </a:rPr>
              <a:t>white </a:t>
            </a:r>
            <a:r>
              <a:rPr sz="2000" spc="-5" dirty="0">
                <a:latin typeface="Cambria Math"/>
                <a:cs typeface="Cambria Math"/>
              </a:rPr>
              <a:t>8.5” x 11” </a:t>
            </a:r>
            <a:r>
              <a:rPr sz="2000" spc="-15" dirty="0">
                <a:latin typeface="Cambria Math"/>
                <a:cs typeface="Cambria Math"/>
              </a:rPr>
              <a:t>copy</a:t>
            </a:r>
            <a:r>
              <a:rPr sz="2000" spc="12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paper</a:t>
            </a:r>
            <a:endParaRPr sz="2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mbria Math"/>
                <a:cs typeface="Cambria Math"/>
              </a:rPr>
              <a:t>Standard copy </a:t>
            </a:r>
            <a:r>
              <a:rPr sz="2000" spc="-10" dirty="0">
                <a:latin typeface="Cambria Math"/>
                <a:cs typeface="Cambria Math"/>
              </a:rPr>
              <a:t>paper </a:t>
            </a:r>
            <a:r>
              <a:rPr sz="2000" b="1" spc="5" dirty="0">
                <a:solidFill>
                  <a:srgbClr val="C00000"/>
                </a:solidFill>
                <a:latin typeface="Cambria Math"/>
                <a:cs typeface="Cambria Math"/>
              </a:rPr>
              <a:t>MUST </a:t>
            </a:r>
            <a:r>
              <a:rPr sz="2000" spc="-15" dirty="0">
                <a:latin typeface="Cambria Math"/>
                <a:cs typeface="Cambria Math"/>
              </a:rPr>
              <a:t>be </a:t>
            </a:r>
            <a:r>
              <a:rPr sz="2000" spc="-10" dirty="0">
                <a:latin typeface="Cambria Math"/>
                <a:cs typeface="Cambria Math"/>
              </a:rPr>
              <a:t>purchased </a:t>
            </a:r>
            <a:r>
              <a:rPr sz="2000" spc="-20" dirty="0">
                <a:latin typeface="Cambria Math"/>
                <a:cs typeface="Cambria Math"/>
              </a:rPr>
              <a:t>from </a:t>
            </a:r>
            <a:r>
              <a:rPr sz="2000" spc="-15" dirty="0">
                <a:latin typeface="Cambria Math"/>
                <a:cs typeface="Cambria Math"/>
              </a:rPr>
              <a:t>Central</a:t>
            </a:r>
            <a:r>
              <a:rPr sz="2000" spc="140" dirty="0">
                <a:latin typeface="Cambria Math"/>
                <a:cs typeface="Cambria Math"/>
              </a:rPr>
              <a:t> </a:t>
            </a:r>
            <a:r>
              <a:rPr sz="2000" spc="-20" dirty="0">
                <a:latin typeface="Cambria Math"/>
                <a:cs typeface="Cambria Math"/>
              </a:rPr>
              <a:t>Stores.</a:t>
            </a:r>
            <a:endParaRPr sz="2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6870" marR="46355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mbria Math"/>
                <a:cs typeface="Cambria Math"/>
              </a:rPr>
              <a:t>Standard copy </a:t>
            </a:r>
            <a:r>
              <a:rPr sz="2000" spc="-10" dirty="0">
                <a:latin typeface="Cambria Math"/>
                <a:cs typeface="Cambria Math"/>
              </a:rPr>
              <a:t>paper </a:t>
            </a:r>
            <a:r>
              <a:rPr sz="2000" spc="-5" dirty="0">
                <a:latin typeface="Cambria Math"/>
                <a:cs typeface="Cambria Math"/>
              </a:rPr>
              <a:t>that </a:t>
            </a:r>
            <a:r>
              <a:rPr sz="2000" spc="-10" dirty="0">
                <a:latin typeface="Cambria Math"/>
                <a:cs typeface="Cambria Math"/>
              </a:rPr>
              <a:t>is purchased in GAFirst Marketplace  will </a:t>
            </a:r>
            <a:r>
              <a:rPr sz="2000" spc="-15" dirty="0">
                <a:latin typeface="Cambria Math"/>
                <a:cs typeface="Cambria Math"/>
              </a:rPr>
              <a:t>result </a:t>
            </a:r>
            <a:r>
              <a:rPr sz="2000" spc="-10" dirty="0">
                <a:latin typeface="Cambria Math"/>
                <a:cs typeface="Cambria Math"/>
              </a:rPr>
              <a:t>in the </a:t>
            </a:r>
            <a:r>
              <a:rPr sz="2000" b="1" spc="5" dirty="0">
                <a:solidFill>
                  <a:srgbClr val="C00000"/>
                </a:solidFill>
                <a:latin typeface="Cambria Math"/>
                <a:cs typeface="Cambria Math"/>
              </a:rPr>
              <a:t>ENTIRE </a:t>
            </a:r>
            <a:r>
              <a:rPr sz="2000" b="1" spc="10" dirty="0">
                <a:solidFill>
                  <a:srgbClr val="C00000"/>
                </a:solidFill>
                <a:latin typeface="Cambria Math"/>
                <a:cs typeface="Cambria Math"/>
              </a:rPr>
              <a:t>ORDER </a:t>
            </a:r>
            <a:r>
              <a:rPr sz="2000" spc="-15" dirty="0">
                <a:latin typeface="Cambria Math"/>
                <a:cs typeface="Cambria Math"/>
              </a:rPr>
              <a:t>being </a:t>
            </a:r>
            <a:r>
              <a:rPr sz="2000" spc="-20" dirty="0">
                <a:latin typeface="Cambria Math"/>
                <a:cs typeface="Cambria Math"/>
              </a:rPr>
              <a:t>rejected </a:t>
            </a:r>
            <a:r>
              <a:rPr sz="2000" spc="-5" dirty="0">
                <a:latin typeface="Cambria Math"/>
                <a:cs typeface="Cambria Math"/>
              </a:rPr>
              <a:t>at </a:t>
            </a:r>
            <a:r>
              <a:rPr sz="2000" spc="-10" dirty="0">
                <a:latin typeface="Cambria Math"/>
                <a:cs typeface="Cambria Math"/>
              </a:rPr>
              <a:t>the time of  </a:t>
            </a:r>
            <a:r>
              <a:rPr sz="2000" spc="-25" dirty="0">
                <a:latin typeface="Cambria Math"/>
                <a:cs typeface="Cambria Math"/>
              </a:rPr>
              <a:t>delivery </a:t>
            </a:r>
            <a:r>
              <a:rPr sz="2000" spc="-20" dirty="0">
                <a:latin typeface="Cambria Math"/>
                <a:cs typeface="Cambria Math"/>
              </a:rPr>
              <a:t>to </a:t>
            </a:r>
            <a:r>
              <a:rPr sz="2000" spc="-15" dirty="0">
                <a:latin typeface="Cambria Math"/>
                <a:cs typeface="Cambria Math"/>
              </a:rPr>
              <a:t>Central</a:t>
            </a:r>
            <a:r>
              <a:rPr sz="2000" spc="114" dirty="0">
                <a:latin typeface="Cambria Math"/>
                <a:cs typeface="Cambria Math"/>
              </a:rPr>
              <a:t> </a:t>
            </a:r>
            <a:r>
              <a:rPr sz="2000" spc="-20" dirty="0">
                <a:latin typeface="Cambria Math"/>
                <a:cs typeface="Cambria Math"/>
              </a:rPr>
              <a:t>Receiving.</a:t>
            </a:r>
            <a:endParaRPr sz="2000">
              <a:latin typeface="Cambria Math"/>
              <a:cs typeface="Cambria Math"/>
            </a:endParaRPr>
          </a:p>
          <a:p>
            <a:pPr marL="756285" marR="935990" lvl="1" indent="-286385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755650" algn="l"/>
                <a:tab pos="756920" algn="l"/>
              </a:tabLst>
            </a:pPr>
            <a:r>
              <a:rPr sz="1800" spc="-10" dirty="0">
                <a:latin typeface="Cambria Math"/>
                <a:cs typeface="Cambria Math"/>
              </a:rPr>
              <a:t>Any </a:t>
            </a:r>
            <a:r>
              <a:rPr sz="1800" spc="-5" dirty="0">
                <a:latin typeface="Cambria Math"/>
                <a:cs typeface="Cambria Math"/>
              </a:rPr>
              <a:t>other </a:t>
            </a:r>
            <a:r>
              <a:rPr sz="1800" spc="-15" dirty="0">
                <a:latin typeface="Cambria Math"/>
                <a:cs typeface="Cambria Math"/>
              </a:rPr>
              <a:t>stems </a:t>
            </a:r>
            <a:r>
              <a:rPr sz="1800" dirty="0">
                <a:latin typeface="Cambria Math"/>
                <a:cs typeface="Cambria Math"/>
              </a:rPr>
              <a:t>on </a:t>
            </a:r>
            <a:r>
              <a:rPr sz="1800" spc="-10" dirty="0">
                <a:latin typeface="Cambria Math"/>
                <a:cs typeface="Cambria Math"/>
              </a:rPr>
              <a:t>the rejected delivery </a:t>
            </a:r>
            <a:r>
              <a:rPr sz="1800" spc="-5" dirty="0">
                <a:latin typeface="Cambria Math"/>
                <a:cs typeface="Cambria Math"/>
              </a:rPr>
              <a:t>will </a:t>
            </a:r>
            <a:r>
              <a:rPr sz="1800" dirty="0">
                <a:latin typeface="Cambria Math"/>
                <a:cs typeface="Cambria Math"/>
              </a:rPr>
              <a:t>need </a:t>
            </a:r>
            <a:r>
              <a:rPr sz="1800" spc="-20" dirty="0">
                <a:latin typeface="Cambria Math"/>
                <a:cs typeface="Cambria Math"/>
              </a:rPr>
              <a:t>to </a:t>
            </a:r>
            <a:r>
              <a:rPr sz="1800" spc="-5" dirty="0">
                <a:latin typeface="Cambria Math"/>
                <a:cs typeface="Cambria Math"/>
              </a:rPr>
              <a:t>be  </a:t>
            </a:r>
            <a:r>
              <a:rPr sz="1800" spc="-10" dirty="0">
                <a:latin typeface="Cambria Math"/>
                <a:cs typeface="Cambria Math"/>
              </a:rPr>
              <a:t>re-ordered </a:t>
            </a:r>
            <a:r>
              <a:rPr sz="1800" spc="-15" dirty="0">
                <a:latin typeface="Cambria Math"/>
                <a:cs typeface="Cambria Math"/>
              </a:rPr>
              <a:t>by </a:t>
            </a:r>
            <a:r>
              <a:rPr sz="1800" spc="-10" dirty="0">
                <a:latin typeface="Cambria Math"/>
                <a:cs typeface="Cambria Math"/>
              </a:rPr>
              <a:t>the</a:t>
            </a:r>
            <a:r>
              <a:rPr sz="1800" dirty="0">
                <a:latin typeface="Cambria Math"/>
                <a:cs typeface="Cambria Math"/>
              </a:rPr>
              <a:t> </a:t>
            </a:r>
            <a:r>
              <a:rPr sz="1800" spc="-25" dirty="0">
                <a:latin typeface="Cambria Math"/>
                <a:cs typeface="Cambria Math"/>
              </a:rPr>
              <a:t>Requestor.</a:t>
            </a:r>
            <a:endParaRPr sz="1800">
              <a:latin typeface="Cambria Math"/>
              <a:cs typeface="Cambria Math"/>
            </a:endParaRPr>
          </a:p>
          <a:p>
            <a:pPr marL="755650" marR="5080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5650" algn="l"/>
                <a:tab pos="756285" algn="l"/>
              </a:tabLst>
            </a:pPr>
            <a:r>
              <a:rPr sz="1800" spc="-10" dirty="0">
                <a:latin typeface="Cambria Math"/>
                <a:cs typeface="Cambria Math"/>
              </a:rPr>
              <a:t>Requestor must request Procurement </a:t>
            </a:r>
            <a:r>
              <a:rPr sz="1800" spc="-20" dirty="0">
                <a:latin typeface="Cambria Math"/>
                <a:cs typeface="Cambria Math"/>
              </a:rPr>
              <a:t>to </a:t>
            </a:r>
            <a:r>
              <a:rPr sz="1800" spc="-5" dirty="0">
                <a:latin typeface="Cambria Math"/>
                <a:cs typeface="Cambria Math"/>
              </a:rPr>
              <a:t>cancel </a:t>
            </a:r>
            <a:r>
              <a:rPr sz="1800" spc="-10" dirty="0">
                <a:latin typeface="Cambria Math"/>
                <a:cs typeface="Cambria Math"/>
              </a:rPr>
              <a:t>the associated </a:t>
            </a:r>
            <a:r>
              <a:rPr sz="1800" dirty="0">
                <a:latin typeface="Cambria Math"/>
                <a:cs typeface="Cambria Math"/>
              </a:rPr>
              <a:t>PO  in </a:t>
            </a:r>
            <a:r>
              <a:rPr sz="1800" spc="-5" dirty="0">
                <a:latin typeface="Cambria Math"/>
                <a:cs typeface="Cambria Math"/>
              </a:rPr>
              <a:t>order </a:t>
            </a:r>
            <a:r>
              <a:rPr sz="1800" spc="-20" dirty="0">
                <a:latin typeface="Cambria Math"/>
                <a:cs typeface="Cambria Math"/>
              </a:rPr>
              <a:t>to </a:t>
            </a:r>
            <a:r>
              <a:rPr sz="1800" spc="-10" dirty="0">
                <a:latin typeface="Cambria Math"/>
                <a:cs typeface="Cambria Math"/>
              </a:rPr>
              <a:t>free </a:t>
            </a:r>
            <a:r>
              <a:rPr sz="1800" spc="-5" dirty="0">
                <a:latin typeface="Cambria Math"/>
                <a:cs typeface="Cambria Math"/>
              </a:rPr>
              <a:t>up funds </a:t>
            </a:r>
            <a:r>
              <a:rPr sz="1800" spc="-10" dirty="0">
                <a:latin typeface="Cambria Math"/>
                <a:cs typeface="Cambria Math"/>
              </a:rPr>
              <a:t>for the </a:t>
            </a:r>
            <a:r>
              <a:rPr sz="1800" spc="-5" dirty="0">
                <a:latin typeface="Cambria Math"/>
                <a:cs typeface="Cambria Math"/>
              </a:rPr>
              <a:t>re-order </a:t>
            </a:r>
            <a:r>
              <a:rPr sz="1800" dirty="0">
                <a:latin typeface="Cambria Math"/>
                <a:cs typeface="Cambria Math"/>
              </a:rPr>
              <a:t>of </a:t>
            </a:r>
            <a:r>
              <a:rPr sz="1800" spc="-10" dirty="0">
                <a:latin typeface="Cambria Math"/>
                <a:cs typeface="Cambria Math"/>
              </a:rPr>
              <a:t>rejected</a:t>
            </a:r>
            <a:r>
              <a:rPr sz="1800" spc="35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items</a:t>
            </a:r>
            <a:endParaRPr sz="1800">
              <a:latin typeface="Cambria Math"/>
              <a:cs typeface="Cambria Math"/>
            </a:endParaRPr>
          </a:p>
          <a:p>
            <a:pPr marL="1487805">
              <a:lnSpc>
                <a:spcPct val="100000"/>
              </a:lnSpc>
              <a:spcBef>
                <a:spcPts val="770"/>
              </a:spcBef>
            </a:pPr>
            <a:r>
              <a:rPr sz="1700" i="1" spc="-70" dirty="0">
                <a:latin typeface="Cambria Math"/>
                <a:cs typeface="Cambria Math"/>
              </a:rPr>
              <a:t>For </a:t>
            </a:r>
            <a:r>
              <a:rPr sz="1700" i="1" spc="-60" dirty="0">
                <a:latin typeface="Cambria Math"/>
                <a:cs typeface="Cambria Math"/>
              </a:rPr>
              <a:t>more </a:t>
            </a:r>
            <a:r>
              <a:rPr sz="1700" i="1" spc="-50" dirty="0">
                <a:latin typeface="Cambria Math"/>
                <a:cs typeface="Cambria Math"/>
              </a:rPr>
              <a:t>information </a:t>
            </a:r>
            <a:r>
              <a:rPr sz="1700" i="1" spc="-45" dirty="0">
                <a:latin typeface="Cambria Math"/>
                <a:cs typeface="Cambria Math"/>
              </a:rPr>
              <a:t>contact </a:t>
            </a:r>
            <a:r>
              <a:rPr sz="1700" i="1" spc="-50" dirty="0">
                <a:latin typeface="Cambria Math"/>
                <a:cs typeface="Cambria Math"/>
              </a:rPr>
              <a:t>Central Stores </a:t>
            </a:r>
            <a:r>
              <a:rPr sz="1700" i="1" spc="-40" dirty="0">
                <a:latin typeface="Cambria Math"/>
                <a:cs typeface="Cambria Math"/>
              </a:rPr>
              <a:t>at</a:t>
            </a:r>
            <a:r>
              <a:rPr sz="1700" i="1" spc="-135" dirty="0">
                <a:latin typeface="Cambria Math"/>
                <a:cs typeface="Cambria Math"/>
              </a:rPr>
              <a:t> </a:t>
            </a:r>
            <a:r>
              <a:rPr sz="1700" i="1" spc="-50" dirty="0">
                <a:latin typeface="Cambria Math"/>
                <a:cs typeface="Cambria Math"/>
              </a:rPr>
              <a:t>x5958.</a:t>
            </a:r>
            <a:endParaRPr sz="17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8256" y="335391"/>
            <a:ext cx="6053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Intergovernmental</a:t>
            </a:r>
            <a:r>
              <a:rPr sz="3600" spc="-75" dirty="0"/>
              <a:t> </a:t>
            </a:r>
            <a:r>
              <a:rPr sz="3600" dirty="0"/>
              <a:t>Agreements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985915" y="1234856"/>
            <a:ext cx="6831965" cy="317944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b="1" spc="-5" dirty="0">
                <a:latin typeface="Cambria Math"/>
                <a:cs typeface="Cambria Math"/>
              </a:rPr>
              <a:t>Intergovernmental </a:t>
            </a:r>
            <a:r>
              <a:rPr sz="2000" b="1" dirty="0">
                <a:latin typeface="Cambria Math"/>
                <a:cs typeface="Cambria Math"/>
              </a:rPr>
              <a:t>Agreements </a:t>
            </a:r>
            <a:r>
              <a:rPr sz="2000" b="1" spc="5" dirty="0">
                <a:latin typeface="Cambria Math"/>
                <a:cs typeface="Cambria Math"/>
              </a:rPr>
              <a:t>(aka</a:t>
            </a:r>
            <a:r>
              <a:rPr sz="2000" b="1" spc="-215" dirty="0">
                <a:latin typeface="Cambria Math"/>
                <a:cs typeface="Cambria Math"/>
              </a:rPr>
              <a:t> </a:t>
            </a:r>
            <a:r>
              <a:rPr sz="2000" b="1" spc="5" dirty="0">
                <a:latin typeface="Cambria Math"/>
                <a:cs typeface="Cambria Math"/>
              </a:rPr>
              <a:t>IGAs):</a:t>
            </a:r>
            <a:endParaRPr sz="2000" dirty="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755650" algn="l"/>
                <a:tab pos="756920" algn="l"/>
              </a:tabLst>
            </a:pPr>
            <a:r>
              <a:rPr sz="1800" spc="-10" dirty="0">
                <a:latin typeface="Cambria Math"/>
                <a:cs typeface="Cambria Math"/>
              </a:rPr>
              <a:t>Contracts/purchases between government</a:t>
            </a:r>
            <a:r>
              <a:rPr sz="1800" spc="-2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entities.</a:t>
            </a:r>
            <a:endParaRPr sz="1800" dirty="0">
              <a:latin typeface="Cambria Math"/>
              <a:cs typeface="Cambria Math"/>
            </a:endParaRPr>
          </a:p>
          <a:p>
            <a:pPr marL="756285" marR="22796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5650" algn="l"/>
                <a:tab pos="756920" algn="l"/>
              </a:tabLst>
            </a:pPr>
            <a:r>
              <a:rPr sz="1800" spc="-10" dirty="0">
                <a:latin typeface="Cambria Math"/>
                <a:cs typeface="Cambria Math"/>
              </a:rPr>
              <a:t>States </a:t>
            </a:r>
            <a:r>
              <a:rPr sz="1800" spc="-5" dirty="0">
                <a:latin typeface="Cambria Math"/>
                <a:cs typeface="Cambria Math"/>
              </a:rPr>
              <a:t>Agencies </a:t>
            </a:r>
            <a:r>
              <a:rPr sz="1800" dirty="0">
                <a:latin typeface="Cambria Math"/>
                <a:cs typeface="Cambria Math"/>
              </a:rPr>
              <a:t>&amp; </a:t>
            </a:r>
            <a:r>
              <a:rPr sz="1800" spc="-10" dirty="0">
                <a:latin typeface="Cambria Math"/>
                <a:cs typeface="Cambria Math"/>
              </a:rPr>
              <a:t>Programs, </a:t>
            </a:r>
            <a:r>
              <a:rPr sz="1800" spc="-15" dirty="0">
                <a:latin typeface="Cambria Math"/>
                <a:cs typeface="Cambria Math"/>
              </a:rPr>
              <a:t>State </a:t>
            </a:r>
            <a:r>
              <a:rPr sz="1800" spc="-10" dirty="0">
                <a:latin typeface="Cambria Math"/>
                <a:cs typeface="Cambria Math"/>
              </a:rPr>
              <a:t>Funded Higher </a:t>
            </a:r>
            <a:r>
              <a:rPr sz="1800" spc="-5" dirty="0">
                <a:latin typeface="Cambria Math"/>
                <a:cs typeface="Cambria Math"/>
              </a:rPr>
              <a:t>Education  </a:t>
            </a:r>
            <a:r>
              <a:rPr sz="1800" spc="-10" dirty="0">
                <a:latin typeface="Cambria Math"/>
                <a:cs typeface="Cambria Math"/>
              </a:rPr>
              <a:t>Institutions, </a:t>
            </a:r>
            <a:r>
              <a:rPr sz="1800" dirty="0">
                <a:latin typeface="Cambria Math"/>
                <a:cs typeface="Cambria Math"/>
              </a:rPr>
              <a:t>and </a:t>
            </a:r>
            <a:r>
              <a:rPr sz="1800" spc="-5" dirty="0">
                <a:latin typeface="Cambria Math"/>
                <a:cs typeface="Cambria Math"/>
              </a:rPr>
              <a:t>Local</a:t>
            </a:r>
            <a:r>
              <a:rPr sz="1800" spc="2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Municipalities.</a:t>
            </a:r>
            <a:endParaRPr sz="1800" dirty="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dirty="0">
                <a:latin typeface="Cambria Math"/>
                <a:cs typeface="Cambria Math"/>
              </a:rPr>
              <a:t>Does </a:t>
            </a:r>
            <a:r>
              <a:rPr sz="1800" spc="-10" dirty="0">
                <a:latin typeface="Cambria Math"/>
                <a:cs typeface="Cambria Math"/>
              </a:rPr>
              <a:t>NOT </a:t>
            </a:r>
            <a:r>
              <a:rPr sz="1800" spc="-5" dirty="0">
                <a:latin typeface="Cambria Math"/>
                <a:cs typeface="Cambria Math"/>
              </a:rPr>
              <a:t>include </a:t>
            </a:r>
            <a:r>
              <a:rPr sz="1800" spc="-10" dirty="0">
                <a:latin typeface="Cambria Math"/>
                <a:cs typeface="Cambria Math"/>
              </a:rPr>
              <a:t>the </a:t>
            </a:r>
            <a:r>
              <a:rPr sz="1800" spc="-15" dirty="0">
                <a:latin typeface="Cambria Math"/>
                <a:cs typeface="Cambria Math"/>
              </a:rPr>
              <a:t>Federal</a:t>
            </a:r>
            <a:r>
              <a:rPr sz="1800" spc="-6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government.</a:t>
            </a:r>
            <a:endParaRPr sz="1800" dirty="0">
              <a:latin typeface="Cambria Math"/>
              <a:cs typeface="Cambria Math"/>
            </a:endParaRPr>
          </a:p>
          <a:p>
            <a:pPr marL="755650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5650" algn="l"/>
                <a:tab pos="756285" algn="l"/>
              </a:tabLst>
            </a:pPr>
            <a:r>
              <a:rPr sz="1800" dirty="0">
                <a:latin typeface="Cambria Math"/>
                <a:cs typeface="Cambria Math"/>
              </a:rPr>
              <a:t>Do</a:t>
            </a:r>
            <a:r>
              <a:rPr lang="en-US" sz="1800" dirty="0">
                <a:latin typeface="Cambria Math"/>
                <a:cs typeface="Cambria Math"/>
              </a:rPr>
              <a:t>es</a:t>
            </a:r>
            <a:r>
              <a:rPr sz="1800" dirty="0">
                <a:latin typeface="Cambria Math"/>
                <a:cs typeface="Cambria Math"/>
              </a:rPr>
              <a:t> not </a:t>
            </a:r>
            <a:r>
              <a:rPr sz="1800" spc="-10" dirty="0">
                <a:latin typeface="Cambria Math"/>
                <a:cs typeface="Cambria Math"/>
              </a:rPr>
              <a:t>require competitive</a:t>
            </a:r>
            <a:r>
              <a:rPr sz="1800" spc="-1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bidding.</a:t>
            </a:r>
            <a:endParaRPr sz="1800" dirty="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dirty="0">
                <a:latin typeface="Cambria Math"/>
                <a:cs typeface="Cambria Math"/>
              </a:rPr>
              <a:t>Do</a:t>
            </a:r>
            <a:r>
              <a:rPr lang="en-US" sz="1800" dirty="0">
                <a:latin typeface="Cambria Math"/>
                <a:cs typeface="Cambria Math"/>
              </a:rPr>
              <a:t>es</a:t>
            </a:r>
            <a:r>
              <a:rPr sz="1800" dirty="0">
                <a:latin typeface="Cambria Math"/>
                <a:cs typeface="Cambria Math"/>
              </a:rPr>
              <a:t> not </a:t>
            </a:r>
            <a:r>
              <a:rPr sz="1800" spc="-10" dirty="0">
                <a:latin typeface="Cambria Math"/>
                <a:cs typeface="Cambria Math"/>
              </a:rPr>
              <a:t>require Contract </a:t>
            </a:r>
            <a:r>
              <a:rPr sz="1800" spc="-5" dirty="0">
                <a:latin typeface="Cambria Math"/>
                <a:cs typeface="Cambria Math"/>
              </a:rPr>
              <a:t>Review</a:t>
            </a:r>
            <a:r>
              <a:rPr lang="en-US" spc="-65" dirty="0">
                <a:latin typeface="Cambria Math"/>
                <a:cs typeface="Cambria Math"/>
              </a:rPr>
              <a:t>.</a:t>
            </a:r>
            <a:endParaRPr sz="1800" dirty="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20" dirty="0">
                <a:latin typeface="Cambria Math"/>
                <a:cs typeface="Cambria Math"/>
              </a:rPr>
              <a:t>Available </a:t>
            </a:r>
            <a:r>
              <a:rPr sz="1800" spc="-10" dirty="0">
                <a:latin typeface="Cambria Math"/>
                <a:cs typeface="Cambria Math"/>
              </a:rPr>
              <a:t>for </a:t>
            </a:r>
            <a:r>
              <a:rPr sz="1800" spc="-5" dirty="0">
                <a:latin typeface="Cambria Math"/>
                <a:cs typeface="Cambria Math"/>
              </a:rPr>
              <a:t>Piggy Back</a:t>
            </a:r>
            <a:r>
              <a:rPr sz="1800" spc="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purchases</a:t>
            </a:r>
            <a:endParaRPr sz="1800" dirty="0">
              <a:latin typeface="Cambria Math"/>
              <a:cs typeface="Cambria Math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600" spc="-5" dirty="0">
                <a:latin typeface="Cambria Math"/>
                <a:cs typeface="Cambria Math"/>
              </a:rPr>
              <a:t>Provides greater </a:t>
            </a:r>
            <a:r>
              <a:rPr sz="1600" dirty="0">
                <a:latin typeface="Cambria Math"/>
                <a:cs typeface="Cambria Math"/>
              </a:rPr>
              <a:t>purchasing </a:t>
            </a:r>
            <a:r>
              <a:rPr sz="1600" spc="-5" dirty="0">
                <a:latin typeface="Cambria Math"/>
                <a:cs typeface="Cambria Math"/>
              </a:rPr>
              <a:t>power resulting </a:t>
            </a:r>
            <a:r>
              <a:rPr sz="1600" dirty="0">
                <a:latin typeface="Cambria Math"/>
                <a:cs typeface="Cambria Math"/>
              </a:rPr>
              <a:t>in </a:t>
            </a:r>
            <a:r>
              <a:rPr sz="1600" spc="-5" dirty="0">
                <a:latin typeface="Cambria Math"/>
                <a:cs typeface="Cambria Math"/>
              </a:rPr>
              <a:t>savings from</a:t>
            </a:r>
            <a:r>
              <a:rPr sz="1600" spc="-204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bulk  purchases among more than one</a:t>
            </a:r>
            <a:r>
              <a:rPr sz="1600" spc="-18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agency/institution</a:t>
            </a:r>
            <a:endParaRPr sz="16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1" y="396351"/>
            <a:ext cx="6646362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5" dirty="0"/>
              <a:t>Security </a:t>
            </a:r>
            <a:r>
              <a:rPr sz="2800" spc="35" dirty="0"/>
              <a:t>&amp; </a:t>
            </a:r>
            <a:r>
              <a:rPr sz="2800" dirty="0"/>
              <a:t>Immigration </a:t>
            </a:r>
            <a:r>
              <a:rPr sz="2800" spc="-5" dirty="0"/>
              <a:t>Contractor</a:t>
            </a:r>
            <a:r>
              <a:rPr lang="en-US" sz="2800" spc="-5" dirty="0"/>
              <a:t> </a:t>
            </a:r>
            <a:r>
              <a:rPr sz="2800" spc="-430" dirty="0"/>
              <a:t> </a:t>
            </a:r>
            <a:r>
              <a:rPr sz="2800" dirty="0"/>
              <a:t>Affidavit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75839" y="1265788"/>
            <a:ext cx="6432550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marR="86995" indent="-3441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spc="-5" dirty="0">
                <a:latin typeface="Cambria Math"/>
                <a:cs typeface="Cambria Math"/>
              </a:rPr>
              <a:t>State </a:t>
            </a:r>
            <a:r>
              <a:rPr sz="1600" dirty="0">
                <a:latin typeface="Cambria Math"/>
                <a:cs typeface="Cambria Math"/>
              </a:rPr>
              <a:t>and </a:t>
            </a:r>
            <a:r>
              <a:rPr sz="1600" spc="-15" dirty="0">
                <a:latin typeface="Cambria Math"/>
                <a:cs typeface="Cambria Math"/>
              </a:rPr>
              <a:t>Federal </a:t>
            </a:r>
            <a:r>
              <a:rPr sz="1600" spc="-5" dirty="0">
                <a:latin typeface="Cambria Math"/>
                <a:cs typeface="Cambria Math"/>
              </a:rPr>
              <a:t>law require </a:t>
            </a:r>
            <a:r>
              <a:rPr sz="1600" spc="-15" dirty="0">
                <a:latin typeface="Cambria Math"/>
                <a:cs typeface="Cambria Math"/>
              </a:rPr>
              <a:t>VSU </a:t>
            </a:r>
            <a:r>
              <a:rPr sz="1600" spc="-10" dirty="0">
                <a:latin typeface="Cambria Math"/>
                <a:cs typeface="Cambria Math"/>
              </a:rPr>
              <a:t>to </a:t>
            </a:r>
            <a:r>
              <a:rPr sz="1600" dirty="0">
                <a:latin typeface="Cambria Math"/>
                <a:cs typeface="Cambria Math"/>
              </a:rPr>
              <a:t>confirm that </a:t>
            </a:r>
            <a:r>
              <a:rPr sz="1600" spc="-10" dirty="0">
                <a:latin typeface="Cambria Math"/>
                <a:cs typeface="Cambria Math"/>
              </a:rPr>
              <a:t>any </a:t>
            </a:r>
            <a:r>
              <a:rPr sz="1600" spc="-5" dirty="0">
                <a:latin typeface="Cambria Math"/>
                <a:cs typeface="Cambria Math"/>
              </a:rPr>
              <a:t>Supplier  performing </a:t>
            </a:r>
            <a:r>
              <a:rPr sz="1600" dirty="0">
                <a:latin typeface="Cambria Math"/>
                <a:cs typeface="Cambria Math"/>
              </a:rPr>
              <a:t>a service </a:t>
            </a:r>
            <a:r>
              <a:rPr sz="1600" spc="-10" dirty="0">
                <a:latin typeface="Cambria Math"/>
                <a:cs typeface="Cambria Math"/>
              </a:rPr>
              <a:t>for </a:t>
            </a:r>
            <a:r>
              <a:rPr sz="1600" spc="0" dirty="0">
                <a:latin typeface="Cambria Math"/>
                <a:cs typeface="Cambria Math"/>
              </a:rPr>
              <a:t>or on </a:t>
            </a:r>
            <a:r>
              <a:rPr sz="1600" dirty="0">
                <a:latin typeface="Cambria Math"/>
                <a:cs typeface="Cambria Math"/>
              </a:rPr>
              <a:t>behalf </a:t>
            </a:r>
            <a:r>
              <a:rPr sz="1600" spc="0" dirty="0">
                <a:latin typeface="Cambria Math"/>
                <a:cs typeface="Cambria Math"/>
              </a:rPr>
              <a:t>of </a:t>
            </a:r>
            <a:r>
              <a:rPr sz="1600" spc="-25" dirty="0">
                <a:latin typeface="Cambria Math"/>
                <a:cs typeface="Cambria Math"/>
              </a:rPr>
              <a:t>VSU, </a:t>
            </a:r>
            <a:r>
              <a:rPr sz="1600" spc="-5" dirty="0">
                <a:latin typeface="Cambria Math"/>
                <a:cs typeface="Cambria Math"/>
              </a:rPr>
              <a:t>where there </a:t>
            </a:r>
            <a:r>
              <a:rPr sz="1600" dirty="0">
                <a:latin typeface="Cambria Math"/>
                <a:cs typeface="Cambria Math"/>
              </a:rPr>
              <a:t>is human  </a:t>
            </a:r>
            <a:r>
              <a:rPr sz="1600" spc="-10" dirty="0">
                <a:latin typeface="Cambria Math"/>
                <a:cs typeface="Cambria Math"/>
              </a:rPr>
              <a:t>involvement/interaction, </a:t>
            </a:r>
            <a:r>
              <a:rPr sz="1600" spc="-5" dirty="0">
                <a:latin typeface="Cambria Math"/>
                <a:cs typeface="Cambria Math"/>
              </a:rPr>
              <a:t>are enrolled </a:t>
            </a:r>
            <a:r>
              <a:rPr sz="1600" dirty="0">
                <a:latin typeface="Cambria Math"/>
                <a:cs typeface="Cambria Math"/>
              </a:rPr>
              <a:t>in the </a:t>
            </a:r>
            <a:r>
              <a:rPr sz="1600" spc="-15" dirty="0">
                <a:latin typeface="Cambria Math"/>
                <a:cs typeface="Cambria Math"/>
              </a:rPr>
              <a:t>Federal </a:t>
            </a:r>
            <a:r>
              <a:rPr sz="1600" spc="-20" dirty="0">
                <a:latin typeface="Cambria Math"/>
                <a:cs typeface="Cambria Math"/>
              </a:rPr>
              <a:t>eVerify</a:t>
            </a:r>
            <a:r>
              <a:rPr sz="1600" spc="-80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program</a:t>
            </a:r>
            <a:r>
              <a:rPr sz="1400" spc="-5" dirty="0">
                <a:latin typeface="Cambria Math"/>
                <a:cs typeface="Cambria Math"/>
              </a:rPr>
              <a:t>.</a:t>
            </a:r>
            <a:endParaRPr sz="14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100">
              <a:latin typeface="Times New Roman"/>
              <a:cs typeface="Times New Roman"/>
            </a:endParaRPr>
          </a:p>
          <a:p>
            <a:pPr marL="356870" marR="41910" indent="-344170">
              <a:lnSpc>
                <a:spcPts val="192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dirty="0">
                <a:latin typeface="Cambria Math"/>
                <a:cs typeface="Cambria Math"/>
              </a:rPr>
              <a:t>This </a:t>
            </a:r>
            <a:r>
              <a:rPr sz="1600" spc="-5" dirty="0">
                <a:latin typeface="Cambria Math"/>
                <a:cs typeface="Cambria Math"/>
              </a:rPr>
              <a:t>requirement applies </a:t>
            </a:r>
            <a:r>
              <a:rPr sz="1600" spc="-10" dirty="0">
                <a:latin typeface="Cambria Math"/>
                <a:cs typeface="Cambria Math"/>
              </a:rPr>
              <a:t>to </a:t>
            </a:r>
            <a:r>
              <a:rPr sz="1600" spc="-50" dirty="0">
                <a:latin typeface="Cambria Math"/>
                <a:cs typeface="Cambria Math"/>
              </a:rPr>
              <a:t>“</a:t>
            </a:r>
            <a:r>
              <a:rPr sz="1700" i="1" spc="-50" dirty="0">
                <a:solidFill>
                  <a:srgbClr val="FF0000"/>
                </a:solidFill>
                <a:latin typeface="Cambria Math"/>
                <a:cs typeface="Cambria Math"/>
              </a:rPr>
              <a:t>any physical </a:t>
            </a:r>
            <a:r>
              <a:rPr sz="1700" i="1" spc="-55" dirty="0">
                <a:solidFill>
                  <a:srgbClr val="FF0000"/>
                </a:solidFill>
                <a:latin typeface="Cambria Math"/>
                <a:cs typeface="Cambria Math"/>
              </a:rPr>
              <a:t>performance </a:t>
            </a:r>
            <a:r>
              <a:rPr sz="1700" i="1" spc="-40" dirty="0">
                <a:solidFill>
                  <a:srgbClr val="FF0000"/>
                </a:solidFill>
                <a:latin typeface="Cambria Math"/>
                <a:cs typeface="Cambria Math"/>
              </a:rPr>
              <a:t>of </a:t>
            </a:r>
            <a:r>
              <a:rPr sz="1700" i="1" spc="-45" dirty="0">
                <a:solidFill>
                  <a:srgbClr val="FF0000"/>
                </a:solidFill>
                <a:latin typeface="Cambria Math"/>
                <a:cs typeface="Cambria Math"/>
              </a:rPr>
              <a:t>labor or  </a:t>
            </a:r>
            <a:r>
              <a:rPr sz="1700" i="1" spc="-40" dirty="0">
                <a:solidFill>
                  <a:srgbClr val="FF0000"/>
                </a:solidFill>
                <a:latin typeface="Cambria Math"/>
                <a:cs typeface="Cambria Math"/>
              </a:rPr>
              <a:t>services </a:t>
            </a:r>
            <a:r>
              <a:rPr sz="1700" i="1" spc="-50" dirty="0">
                <a:solidFill>
                  <a:srgbClr val="FF0000"/>
                </a:solidFill>
                <a:latin typeface="Cambria Math"/>
                <a:cs typeface="Cambria Math"/>
              </a:rPr>
              <a:t>for </a:t>
            </a:r>
            <a:r>
              <a:rPr sz="1700" i="1" spc="-45" dirty="0">
                <a:solidFill>
                  <a:srgbClr val="FF0000"/>
                </a:solidFill>
                <a:latin typeface="Cambria Math"/>
                <a:cs typeface="Cambria Math"/>
              </a:rPr>
              <a:t>a public </a:t>
            </a:r>
            <a:r>
              <a:rPr sz="1700" i="1" spc="-55" dirty="0">
                <a:solidFill>
                  <a:srgbClr val="FF0000"/>
                </a:solidFill>
                <a:latin typeface="Cambria Math"/>
                <a:cs typeface="Cambria Math"/>
              </a:rPr>
              <a:t>employer </a:t>
            </a:r>
            <a:r>
              <a:rPr sz="1700" i="1" spc="-45" dirty="0">
                <a:solidFill>
                  <a:srgbClr val="FF0000"/>
                </a:solidFill>
                <a:latin typeface="Cambria Math"/>
                <a:cs typeface="Cambria Math"/>
              </a:rPr>
              <a:t>using a </a:t>
            </a:r>
            <a:r>
              <a:rPr sz="1700" i="1" spc="-50" dirty="0">
                <a:solidFill>
                  <a:srgbClr val="FF0000"/>
                </a:solidFill>
                <a:latin typeface="Cambria Math"/>
                <a:cs typeface="Cambria Math"/>
              </a:rPr>
              <a:t>bidding process </a:t>
            </a:r>
            <a:r>
              <a:rPr sz="1700" i="1" spc="-45" dirty="0">
                <a:solidFill>
                  <a:srgbClr val="FF0000"/>
                </a:solidFill>
                <a:latin typeface="Cambria Math"/>
                <a:cs typeface="Cambria Math"/>
              </a:rPr>
              <a:t>or </a:t>
            </a:r>
            <a:r>
              <a:rPr sz="1700" i="1" spc="-60" dirty="0">
                <a:solidFill>
                  <a:srgbClr val="FF0000"/>
                </a:solidFill>
                <a:latin typeface="Cambria Math"/>
                <a:cs typeface="Cambria Math"/>
              </a:rPr>
              <a:t>by </a:t>
            </a:r>
            <a:r>
              <a:rPr sz="1700" i="1" spc="-45" dirty="0">
                <a:solidFill>
                  <a:srgbClr val="FF0000"/>
                </a:solidFill>
                <a:latin typeface="Cambria Math"/>
                <a:cs typeface="Cambria Math"/>
              </a:rPr>
              <a:t>contract  </a:t>
            </a:r>
            <a:r>
              <a:rPr sz="1700" i="1" spc="-55" dirty="0">
                <a:solidFill>
                  <a:srgbClr val="FF0000"/>
                </a:solidFill>
                <a:latin typeface="Cambria Math"/>
                <a:cs typeface="Cambria Math"/>
              </a:rPr>
              <a:t>wherein </a:t>
            </a:r>
            <a:r>
              <a:rPr sz="1700" i="1" spc="-45" dirty="0">
                <a:solidFill>
                  <a:srgbClr val="FF0000"/>
                </a:solidFill>
                <a:latin typeface="Cambria Math"/>
                <a:cs typeface="Cambria Math"/>
              </a:rPr>
              <a:t>the labor or </a:t>
            </a:r>
            <a:r>
              <a:rPr sz="1700" i="1" spc="-40" dirty="0">
                <a:solidFill>
                  <a:srgbClr val="FF0000"/>
                </a:solidFill>
                <a:latin typeface="Cambria Math"/>
                <a:cs typeface="Cambria Math"/>
              </a:rPr>
              <a:t>services </a:t>
            </a:r>
            <a:r>
              <a:rPr sz="1700" i="1" spc="-55" dirty="0">
                <a:solidFill>
                  <a:srgbClr val="FF0000"/>
                </a:solidFill>
                <a:latin typeface="Cambria Math"/>
                <a:cs typeface="Cambria Math"/>
              </a:rPr>
              <a:t>exceed </a:t>
            </a:r>
            <a:r>
              <a:rPr sz="1700" i="1" spc="-50" dirty="0">
                <a:solidFill>
                  <a:srgbClr val="FF0000"/>
                </a:solidFill>
                <a:latin typeface="Cambria Math"/>
                <a:cs typeface="Cambria Math"/>
              </a:rPr>
              <a:t>$2,499.99…</a:t>
            </a:r>
            <a:r>
              <a:rPr sz="1600" spc="-50" dirty="0">
                <a:latin typeface="Cambria Math"/>
                <a:cs typeface="Cambria Math"/>
              </a:rPr>
              <a:t>” </a:t>
            </a:r>
            <a:r>
              <a:rPr sz="1600" spc="-5" dirty="0">
                <a:latin typeface="Cambria Math"/>
                <a:cs typeface="Cambria Math"/>
              </a:rPr>
              <a:t>(O.C.G.A.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13-10-90)</a:t>
            </a: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356870" marR="5080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dirty="0">
                <a:latin typeface="Cambria Math"/>
                <a:cs typeface="Cambria Math"/>
              </a:rPr>
              <a:t>Purpose </a:t>
            </a:r>
            <a:r>
              <a:rPr sz="1600" spc="0" dirty="0">
                <a:latin typeface="Cambria Math"/>
                <a:cs typeface="Cambria Math"/>
              </a:rPr>
              <a:t>of </a:t>
            </a:r>
            <a:r>
              <a:rPr sz="1600" spc="-5" dirty="0">
                <a:latin typeface="Cambria Math"/>
                <a:cs typeface="Cambria Math"/>
              </a:rPr>
              <a:t>Affidavit </a:t>
            </a:r>
            <a:r>
              <a:rPr sz="1600" dirty="0">
                <a:latin typeface="Cambria Math"/>
                <a:cs typeface="Cambria Math"/>
              </a:rPr>
              <a:t>is </a:t>
            </a:r>
            <a:r>
              <a:rPr sz="1600" spc="-10" dirty="0">
                <a:latin typeface="Cambria Math"/>
                <a:cs typeface="Cambria Math"/>
              </a:rPr>
              <a:t>to </a:t>
            </a:r>
            <a:r>
              <a:rPr sz="1600" spc="-5" dirty="0">
                <a:latin typeface="Cambria Math"/>
                <a:cs typeface="Cambria Math"/>
              </a:rPr>
              <a:t>ensure </a:t>
            </a:r>
            <a:r>
              <a:rPr sz="1600" dirty="0">
                <a:latin typeface="Cambria Math"/>
                <a:cs typeface="Cambria Math"/>
              </a:rPr>
              <a:t>that all services </a:t>
            </a:r>
            <a:r>
              <a:rPr sz="1600" spc="-5" dirty="0">
                <a:latin typeface="Cambria Math"/>
                <a:cs typeface="Cambria Math"/>
              </a:rPr>
              <a:t>provided are through  and </a:t>
            </a:r>
            <a:r>
              <a:rPr sz="1600" spc="-10" dirty="0">
                <a:latin typeface="Cambria Math"/>
                <a:cs typeface="Cambria Math"/>
              </a:rPr>
              <a:t>by </a:t>
            </a:r>
            <a:r>
              <a:rPr sz="1600" spc="-5" dirty="0">
                <a:latin typeface="Cambria Math"/>
                <a:cs typeface="Cambria Math"/>
              </a:rPr>
              <a:t>individuals who are </a:t>
            </a:r>
            <a:r>
              <a:rPr sz="1600" dirty="0">
                <a:latin typeface="Cambria Math"/>
                <a:cs typeface="Cambria Math"/>
              </a:rPr>
              <a:t>authorized </a:t>
            </a:r>
            <a:r>
              <a:rPr sz="1600" spc="-10" dirty="0">
                <a:latin typeface="Cambria Math"/>
                <a:cs typeface="Cambria Math"/>
              </a:rPr>
              <a:t>to </a:t>
            </a:r>
            <a:r>
              <a:rPr sz="1600" spc="-5" dirty="0">
                <a:latin typeface="Cambria Math"/>
                <a:cs typeface="Cambria Math"/>
              </a:rPr>
              <a:t>work </a:t>
            </a:r>
            <a:r>
              <a:rPr sz="1600" dirty="0">
                <a:latin typeface="Cambria Math"/>
                <a:cs typeface="Cambria Math"/>
              </a:rPr>
              <a:t>in the </a:t>
            </a:r>
            <a:r>
              <a:rPr sz="1600" spc="-5" dirty="0">
                <a:latin typeface="Cambria Math"/>
                <a:cs typeface="Cambria Math"/>
              </a:rPr>
              <a:t>United</a:t>
            </a:r>
            <a:r>
              <a:rPr sz="1600" spc="-170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States.</a:t>
            </a: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356870" marR="380365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spc="-5" dirty="0">
                <a:latin typeface="Cambria Math"/>
                <a:cs typeface="Cambria Math"/>
              </a:rPr>
              <a:t>Requirement </a:t>
            </a:r>
            <a:r>
              <a:rPr sz="1600" dirty="0">
                <a:latin typeface="Cambria Math"/>
                <a:cs typeface="Cambria Math"/>
              </a:rPr>
              <a:t>does not </a:t>
            </a:r>
            <a:r>
              <a:rPr sz="1600" spc="-10" dirty="0">
                <a:latin typeface="Cambria Math"/>
                <a:cs typeface="Cambria Math"/>
              </a:rPr>
              <a:t>apply to any </a:t>
            </a:r>
            <a:r>
              <a:rPr sz="1600" dirty="0">
                <a:latin typeface="Cambria Math"/>
                <a:cs typeface="Cambria Math"/>
              </a:rPr>
              <a:t>services </a:t>
            </a:r>
            <a:r>
              <a:rPr sz="1600" spc="-5" dirty="0">
                <a:latin typeface="Cambria Math"/>
                <a:cs typeface="Cambria Math"/>
              </a:rPr>
              <a:t>performed </a:t>
            </a:r>
            <a:r>
              <a:rPr sz="1600" dirty="0">
                <a:latin typeface="Cambria Math"/>
                <a:cs typeface="Cambria Math"/>
              </a:rPr>
              <a:t>in another  country</a:t>
            </a:r>
            <a:endParaRPr sz="16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6099" y="250677"/>
            <a:ext cx="4023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5" dirty="0"/>
              <a:t>Special </a:t>
            </a:r>
            <a:r>
              <a:rPr sz="3600" spc="15" dirty="0"/>
              <a:t>Item</a:t>
            </a:r>
            <a:r>
              <a:rPr sz="3600" spc="-280" dirty="0"/>
              <a:t> </a:t>
            </a:r>
            <a:r>
              <a:rPr sz="3600" dirty="0"/>
              <a:t>Request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110375" y="903232"/>
            <a:ext cx="6403340" cy="3681776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b="1" dirty="0">
                <a:latin typeface="Cambria Math"/>
                <a:cs typeface="Cambria Math"/>
              </a:rPr>
              <a:t>Items/services</a:t>
            </a:r>
            <a:r>
              <a:rPr sz="1600" b="1" spc="-75" dirty="0">
                <a:latin typeface="Cambria Math"/>
                <a:cs typeface="Cambria Math"/>
              </a:rPr>
              <a:t> </a:t>
            </a:r>
            <a:r>
              <a:rPr sz="1600" b="1" spc="15" dirty="0">
                <a:latin typeface="Cambria Math"/>
                <a:cs typeface="Cambria Math"/>
              </a:rPr>
              <a:t>not</a:t>
            </a:r>
            <a:r>
              <a:rPr sz="1600" b="1" spc="-50" dirty="0">
                <a:latin typeface="Cambria Math"/>
                <a:cs typeface="Cambria Math"/>
              </a:rPr>
              <a:t> </a:t>
            </a:r>
            <a:r>
              <a:rPr sz="1600" b="1" spc="-5" dirty="0">
                <a:latin typeface="Cambria Math"/>
                <a:cs typeface="Cambria Math"/>
              </a:rPr>
              <a:t>available</a:t>
            </a:r>
            <a:r>
              <a:rPr sz="1600" b="1" spc="-70" dirty="0">
                <a:latin typeface="Cambria Math"/>
                <a:cs typeface="Cambria Math"/>
              </a:rPr>
              <a:t> </a:t>
            </a:r>
            <a:r>
              <a:rPr sz="1600" b="1" spc="0" dirty="0">
                <a:latin typeface="Cambria Math"/>
                <a:cs typeface="Cambria Math"/>
              </a:rPr>
              <a:t>through</a:t>
            </a:r>
            <a:r>
              <a:rPr sz="1600" b="1" spc="-105" dirty="0">
                <a:latin typeface="Cambria Math"/>
                <a:cs typeface="Cambria Math"/>
              </a:rPr>
              <a:t> </a:t>
            </a:r>
            <a:r>
              <a:rPr sz="1600" b="1" spc="15" dirty="0">
                <a:latin typeface="Cambria Math"/>
                <a:cs typeface="Cambria Math"/>
              </a:rPr>
              <a:t>VSU</a:t>
            </a:r>
            <a:r>
              <a:rPr sz="1600" b="1" spc="-90" dirty="0">
                <a:latin typeface="Cambria Math"/>
                <a:cs typeface="Cambria Math"/>
              </a:rPr>
              <a:t> </a:t>
            </a:r>
            <a:r>
              <a:rPr sz="1600" b="1" spc="15" dirty="0">
                <a:latin typeface="Cambria Math"/>
                <a:cs typeface="Cambria Math"/>
              </a:rPr>
              <a:t>or</a:t>
            </a:r>
            <a:r>
              <a:rPr sz="1600" b="1" spc="-20" dirty="0">
                <a:latin typeface="Cambria Math"/>
                <a:cs typeface="Cambria Math"/>
              </a:rPr>
              <a:t> </a:t>
            </a:r>
            <a:r>
              <a:rPr sz="1600" b="1" spc="10" dirty="0">
                <a:latin typeface="Cambria Math"/>
                <a:cs typeface="Cambria Math"/>
              </a:rPr>
              <a:t>a</a:t>
            </a:r>
            <a:r>
              <a:rPr sz="1600" b="1" spc="-20" dirty="0">
                <a:latin typeface="Cambria Math"/>
                <a:cs typeface="Cambria Math"/>
              </a:rPr>
              <a:t> </a:t>
            </a:r>
            <a:r>
              <a:rPr sz="1600" b="1" spc="0" dirty="0">
                <a:latin typeface="Cambria Math"/>
                <a:cs typeface="Cambria Math"/>
              </a:rPr>
              <a:t>State</a:t>
            </a:r>
            <a:r>
              <a:rPr sz="1600" b="1" spc="-70" dirty="0">
                <a:latin typeface="Cambria Math"/>
                <a:cs typeface="Cambria Math"/>
              </a:rPr>
              <a:t> </a:t>
            </a:r>
            <a:r>
              <a:rPr sz="1600" b="1" dirty="0">
                <a:latin typeface="Cambria Math"/>
                <a:cs typeface="Cambria Math"/>
              </a:rPr>
              <a:t>Agency/Institution</a:t>
            </a:r>
            <a:endParaRPr sz="1600" dirty="0">
              <a:latin typeface="Cambria Math"/>
              <a:cs typeface="Cambria Math"/>
            </a:endParaRPr>
          </a:p>
          <a:p>
            <a:pPr marL="756285" marR="316865" lvl="1" indent="-286385">
              <a:lnSpc>
                <a:spcPct val="100000"/>
              </a:lnSpc>
              <a:spcBef>
                <a:spcPts val="34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5" dirty="0">
                <a:latin typeface="Cambria Math"/>
                <a:cs typeface="Cambria Math"/>
              </a:rPr>
              <a:t>VSU provides </a:t>
            </a:r>
            <a:r>
              <a:rPr sz="1400" spc="-10" dirty="0">
                <a:latin typeface="Cambria Math"/>
                <a:cs typeface="Cambria Math"/>
              </a:rPr>
              <a:t>Print Shop, </a:t>
            </a:r>
            <a:r>
              <a:rPr sz="1400" spc="-20" dirty="0">
                <a:latin typeface="Cambria Math"/>
                <a:cs typeface="Cambria Math"/>
              </a:rPr>
              <a:t>Creative </a:t>
            </a:r>
            <a:r>
              <a:rPr sz="1400" spc="-10" dirty="0">
                <a:latin typeface="Cambria Math"/>
                <a:cs typeface="Cambria Math"/>
              </a:rPr>
              <a:t>Services, </a:t>
            </a:r>
            <a:r>
              <a:rPr sz="1400" spc="-15" dirty="0">
                <a:latin typeface="Cambria Math"/>
                <a:cs typeface="Cambria Math"/>
              </a:rPr>
              <a:t>Central Stores, Recycling </a:t>
            </a:r>
            <a:r>
              <a:rPr sz="1400" spc="-10" dirty="0">
                <a:latin typeface="Cambria Math"/>
                <a:cs typeface="Cambria Math"/>
              </a:rPr>
              <a:t>&amp;  </a:t>
            </a:r>
            <a:r>
              <a:rPr sz="1400" spc="-20" dirty="0">
                <a:latin typeface="Cambria Math"/>
                <a:cs typeface="Cambria Math"/>
              </a:rPr>
              <a:t>Employee</a:t>
            </a:r>
            <a:r>
              <a:rPr sz="1400" spc="35" dirty="0">
                <a:latin typeface="Cambria Math"/>
                <a:cs typeface="Cambria Math"/>
              </a:rPr>
              <a:t> </a:t>
            </a:r>
            <a:r>
              <a:rPr sz="1400" spc="-20" dirty="0">
                <a:latin typeface="Cambria Math"/>
                <a:cs typeface="Cambria Math"/>
              </a:rPr>
              <a:t>Development</a:t>
            </a:r>
            <a:endParaRPr sz="1400" dirty="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–"/>
            </a:pPr>
            <a:endParaRPr sz="1750" dirty="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b="1" spc="5" dirty="0">
                <a:latin typeface="Cambria Math"/>
                <a:cs typeface="Cambria Math"/>
              </a:rPr>
              <a:t>Items</a:t>
            </a:r>
            <a:r>
              <a:rPr lang="en-US" sz="1600" b="1" spc="300" dirty="0">
                <a:latin typeface="Cambria Math"/>
                <a:cs typeface="Cambria Math"/>
              </a:rPr>
              <a:t> </a:t>
            </a:r>
            <a:r>
              <a:rPr sz="1600" b="1" spc="5" dirty="0">
                <a:latin typeface="Cambria Math"/>
                <a:cs typeface="Cambria Math"/>
              </a:rPr>
              <a:t>that</a:t>
            </a:r>
            <a:r>
              <a:rPr sz="1600" b="1" spc="-70" dirty="0">
                <a:latin typeface="Cambria Math"/>
                <a:cs typeface="Cambria Math"/>
              </a:rPr>
              <a:t> </a:t>
            </a:r>
            <a:r>
              <a:rPr sz="1600" b="1" spc="5" dirty="0">
                <a:latin typeface="Cambria Math"/>
                <a:cs typeface="Cambria Math"/>
              </a:rPr>
              <a:t>are</a:t>
            </a:r>
            <a:r>
              <a:rPr sz="1600" b="1" spc="-65" dirty="0">
                <a:latin typeface="Cambria Math"/>
                <a:cs typeface="Cambria Math"/>
              </a:rPr>
              <a:t> </a:t>
            </a:r>
            <a:r>
              <a:rPr sz="1600" b="1" spc="15" dirty="0">
                <a:latin typeface="Cambria Math"/>
                <a:cs typeface="Cambria Math"/>
              </a:rPr>
              <a:t>not</a:t>
            </a:r>
            <a:r>
              <a:rPr sz="1600" b="1" spc="-45" dirty="0">
                <a:latin typeface="Cambria Math"/>
                <a:cs typeface="Cambria Math"/>
              </a:rPr>
              <a:t> </a:t>
            </a:r>
            <a:r>
              <a:rPr sz="1600" b="1" spc="-5" dirty="0">
                <a:latin typeface="Cambria Math"/>
                <a:cs typeface="Cambria Math"/>
              </a:rPr>
              <a:t>available</a:t>
            </a:r>
            <a:r>
              <a:rPr sz="1600" b="1" spc="-90" dirty="0">
                <a:latin typeface="Cambria Math"/>
                <a:cs typeface="Cambria Math"/>
              </a:rPr>
              <a:t> </a:t>
            </a:r>
            <a:r>
              <a:rPr sz="1600" b="1" spc="15" dirty="0">
                <a:latin typeface="Cambria Math"/>
                <a:cs typeface="Cambria Math"/>
              </a:rPr>
              <a:t>or</a:t>
            </a:r>
            <a:r>
              <a:rPr sz="1600" b="1" spc="-45" dirty="0">
                <a:latin typeface="Cambria Math"/>
                <a:cs typeface="Cambria Math"/>
              </a:rPr>
              <a:t> </a:t>
            </a:r>
            <a:r>
              <a:rPr sz="1600" b="1" dirty="0">
                <a:latin typeface="Cambria Math"/>
                <a:cs typeface="Cambria Math"/>
              </a:rPr>
              <a:t>have</a:t>
            </a:r>
            <a:r>
              <a:rPr sz="1600" b="1" spc="-65" dirty="0">
                <a:latin typeface="Cambria Math"/>
                <a:cs typeface="Cambria Math"/>
              </a:rPr>
              <a:t> </a:t>
            </a:r>
            <a:r>
              <a:rPr sz="1600" b="1" spc="5" dirty="0">
                <a:latin typeface="Cambria Math"/>
                <a:cs typeface="Cambria Math"/>
              </a:rPr>
              <a:t>price</a:t>
            </a:r>
            <a:r>
              <a:rPr sz="1600" b="1" spc="-90" dirty="0">
                <a:latin typeface="Cambria Math"/>
                <a:cs typeface="Cambria Math"/>
              </a:rPr>
              <a:t> </a:t>
            </a:r>
            <a:r>
              <a:rPr sz="1600" b="1" spc="0" dirty="0">
                <a:latin typeface="Cambria Math"/>
                <a:cs typeface="Cambria Math"/>
              </a:rPr>
              <a:t>listed</a:t>
            </a:r>
            <a:r>
              <a:rPr sz="1600" b="1" spc="-80" dirty="0">
                <a:latin typeface="Cambria Math"/>
                <a:cs typeface="Cambria Math"/>
              </a:rPr>
              <a:t> </a:t>
            </a:r>
            <a:r>
              <a:rPr sz="1600" b="1" spc="10" dirty="0">
                <a:latin typeface="Cambria Math"/>
                <a:cs typeface="Cambria Math"/>
              </a:rPr>
              <a:t>in</a:t>
            </a:r>
            <a:r>
              <a:rPr sz="1600" b="1" spc="-35" dirty="0">
                <a:latin typeface="Cambria Math"/>
                <a:cs typeface="Cambria Math"/>
              </a:rPr>
              <a:t> </a:t>
            </a:r>
            <a:r>
              <a:rPr sz="1600" b="1" spc="5" dirty="0">
                <a:latin typeface="Cambria Math"/>
                <a:cs typeface="Cambria Math"/>
              </a:rPr>
              <a:t>GaFirst</a:t>
            </a:r>
            <a:r>
              <a:rPr sz="1600" b="1" spc="-65" dirty="0">
                <a:latin typeface="Cambria Math"/>
                <a:cs typeface="Cambria Math"/>
              </a:rPr>
              <a:t> </a:t>
            </a:r>
            <a:r>
              <a:rPr sz="1600" b="1" spc="-5" dirty="0">
                <a:latin typeface="Cambria Math"/>
                <a:cs typeface="Cambria Math"/>
              </a:rPr>
              <a:t>Marketplace</a:t>
            </a:r>
            <a:endParaRPr sz="1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 dirty="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b="1" dirty="0">
                <a:latin typeface="Cambria Math"/>
                <a:cs typeface="Cambria Math"/>
              </a:rPr>
              <a:t>Required</a:t>
            </a:r>
            <a:r>
              <a:rPr sz="1600" b="1" spc="-90" dirty="0">
                <a:latin typeface="Cambria Math"/>
                <a:cs typeface="Cambria Math"/>
              </a:rPr>
              <a:t> </a:t>
            </a:r>
            <a:r>
              <a:rPr sz="1600" b="1" spc="0" dirty="0">
                <a:latin typeface="Cambria Math"/>
                <a:cs typeface="Cambria Math"/>
              </a:rPr>
              <a:t>additional</a:t>
            </a:r>
            <a:r>
              <a:rPr sz="1600" b="1" spc="-90" dirty="0">
                <a:latin typeface="Cambria Math"/>
                <a:cs typeface="Cambria Math"/>
              </a:rPr>
              <a:t> </a:t>
            </a:r>
            <a:r>
              <a:rPr sz="1600" b="1" spc="5" dirty="0">
                <a:latin typeface="Cambria Math"/>
                <a:cs typeface="Cambria Math"/>
              </a:rPr>
              <a:t>actions</a:t>
            </a:r>
            <a:r>
              <a:rPr sz="1600" b="1" spc="-105" dirty="0">
                <a:latin typeface="Cambria Math"/>
                <a:cs typeface="Cambria Math"/>
              </a:rPr>
              <a:t> </a:t>
            </a:r>
            <a:r>
              <a:rPr sz="1600" b="1" spc="25" dirty="0">
                <a:latin typeface="Cambria Math"/>
                <a:cs typeface="Cambria Math"/>
              </a:rPr>
              <a:t>&amp;</a:t>
            </a:r>
            <a:r>
              <a:rPr sz="1600" b="1" spc="-15" dirty="0">
                <a:latin typeface="Cambria Math"/>
                <a:cs typeface="Cambria Math"/>
              </a:rPr>
              <a:t> </a:t>
            </a:r>
            <a:r>
              <a:rPr sz="1600" b="1" spc="0" dirty="0">
                <a:latin typeface="Cambria Math"/>
                <a:cs typeface="Cambria Math"/>
              </a:rPr>
              <a:t>documents</a:t>
            </a:r>
            <a:r>
              <a:rPr sz="1600" b="1" spc="-8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(as</a:t>
            </a:r>
            <a:r>
              <a:rPr sz="140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applicable):</a:t>
            </a:r>
            <a:endParaRPr sz="1400" dirty="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lang="en-US" sz="1400" u="sng" spc="-2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Supplier Information Packet</a:t>
            </a:r>
            <a:endParaRPr sz="1200" dirty="0">
              <a:latin typeface="Cambria Math"/>
              <a:cs typeface="Cambria Math"/>
            </a:endParaRPr>
          </a:p>
          <a:p>
            <a:pPr marL="756285" marR="267970" lvl="1" indent="-286385">
              <a:lnSpc>
                <a:spcPct val="100000"/>
              </a:lnSpc>
              <a:spcBef>
                <a:spcPts val="3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Completed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Service 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Agreement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&amp;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HR-Approved 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Determination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of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Status 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Form</a:t>
            </a:r>
            <a:r>
              <a:rPr sz="1400" spc="-20" dirty="0">
                <a:latin typeface="Cambria Math"/>
                <a:cs typeface="Cambria Math"/>
              </a:rPr>
              <a:t>:</a:t>
            </a:r>
            <a:endParaRPr sz="1400" dirty="0">
              <a:latin typeface="Cambria Math"/>
              <a:cs typeface="Cambria Math"/>
            </a:endParaRPr>
          </a:p>
          <a:p>
            <a:pPr marL="1155700" lvl="2" indent="-2286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200" spc="-15" dirty="0">
                <a:latin typeface="Cambria Math"/>
                <a:cs typeface="Cambria Math"/>
              </a:rPr>
              <a:t>For </a:t>
            </a:r>
            <a:r>
              <a:rPr sz="1200" spc="-10" dirty="0">
                <a:latin typeface="Cambria Math"/>
                <a:cs typeface="Cambria Math"/>
              </a:rPr>
              <a:t>services provided </a:t>
            </a:r>
            <a:r>
              <a:rPr sz="1200" spc="-20" dirty="0">
                <a:latin typeface="Cambria Math"/>
                <a:cs typeface="Cambria Math"/>
              </a:rPr>
              <a:t>by </a:t>
            </a:r>
            <a:r>
              <a:rPr sz="1200" spc="-5" dirty="0">
                <a:latin typeface="Cambria Math"/>
                <a:cs typeface="Cambria Math"/>
              </a:rPr>
              <a:t>an individual; </a:t>
            </a:r>
            <a:r>
              <a:rPr sz="1200" dirty="0">
                <a:latin typeface="Cambria Math"/>
                <a:cs typeface="Cambria Math"/>
              </a:rPr>
              <a:t>who </a:t>
            </a:r>
            <a:r>
              <a:rPr sz="1200" spc="-10" dirty="0">
                <a:latin typeface="Cambria Math"/>
                <a:cs typeface="Cambria Math"/>
              </a:rPr>
              <a:t>agree </a:t>
            </a:r>
            <a:r>
              <a:rPr sz="1200" dirty="0">
                <a:latin typeface="Cambria Math"/>
                <a:cs typeface="Cambria Math"/>
              </a:rPr>
              <a:t>to </a:t>
            </a:r>
            <a:r>
              <a:rPr sz="1200" spc="-10" dirty="0">
                <a:latin typeface="Cambria Math"/>
                <a:cs typeface="Cambria Math"/>
              </a:rPr>
              <a:t>VSU </a:t>
            </a:r>
            <a:r>
              <a:rPr sz="1200" spc="-5" dirty="0">
                <a:latin typeface="Cambria Math"/>
                <a:cs typeface="Cambria Math"/>
              </a:rPr>
              <a:t>terms </a:t>
            </a:r>
            <a:r>
              <a:rPr sz="1200" dirty="0">
                <a:latin typeface="Cambria Math"/>
                <a:cs typeface="Cambria Math"/>
              </a:rPr>
              <a:t>&amp;</a:t>
            </a:r>
            <a:r>
              <a:rPr sz="1200" spc="60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conditions</a:t>
            </a:r>
          </a:p>
          <a:p>
            <a:pPr marL="756285" lvl="1" indent="-286385">
              <a:lnSpc>
                <a:spcPct val="100000"/>
              </a:lnSpc>
              <a:spcBef>
                <a:spcPts val="3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Valid</a:t>
            </a:r>
            <a:r>
              <a:rPr sz="1400" u="sng" spc="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quote</a:t>
            </a:r>
            <a:endParaRPr sz="1400" dirty="0">
              <a:latin typeface="Cambria Math"/>
              <a:cs typeface="Cambria Math"/>
            </a:endParaRPr>
          </a:p>
          <a:p>
            <a:pPr marL="1155700" lvl="2" indent="-2286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200" spc="-5" dirty="0">
                <a:latin typeface="Cambria Math"/>
                <a:cs typeface="Cambria Math"/>
              </a:rPr>
              <a:t>Must </a:t>
            </a:r>
            <a:r>
              <a:rPr sz="1200" dirty="0">
                <a:latin typeface="Cambria Math"/>
                <a:cs typeface="Cambria Math"/>
              </a:rPr>
              <a:t>not </a:t>
            </a:r>
            <a:r>
              <a:rPr sz="1200" spc="-5" dirty="0">
                <a:latin typeface="Cambria Math"/>
                <a:cs typeface="Cambria Math"/>
              </a:rPr>
              <a:t>be </a:t>
            </a:r>
            <a:r>
              <a:rPr sz="1200" spc="-10" dirty="0">
                <a:latin typeface="Cambria Math"/>
                <a:cs typeface="Cambria Math"/>
              </a:rPr>
              <a:t>expired </a:t>
            </a:r>
            <a:r>
              <a:rPr sz="1200" dirty="0">
                <a:latin typeface="Cambria Math"/>
                <a:cs typeface="Cambria Math"/>
              </a:rPr>
              <a:t>or </a:t>
            </a:r>
            <a:r>
              <a:rPr sz="1200" spc="-5" dirty="0">
                <a:latin typeface="Cambria Math"/>
                <a:cs typeface="Cambria Math"/>
              </a:rPr>
              <a:t>be more than </a:t>
            </a:r>
            <a:r>
              <a:rPr sz="1200" dirty="0">
                <a:latin typeface="Cambria Math"/>
                <a:cs typeface="Cambria Math"/>
              </a:rPr>
              <a:t>30 </a:t>
            </a:r>
            <a:r>
              <a:rPr sz="1200" spc="-20" dirty="0">
                <a:latin typeface="Cambria Math"/>
                <a:cs typeface="Cambria Math"/>
              </a:rPr>
              <a:t>days </a:t>
            </a:r>
            <a:r>
              <a:rPr sz="1200" dirty="0">
                <a:latin typeface="Cambria Math"/>
                <a:cs typeface="Cambria Math"/>
              </a:rPr>
              <a:t>old, </a:t>
            </a:r>
            <a:r>
              <a:rPr sz="1200" spc="-10" dirty="0">
                <a:latin typeface="Cambria Math"/>
                <a:cs typeface="Cambria Math"/>
              </a:rPr>
              <a:t>whichever </a:t>
            </a:r>
            <a:r>
              <a:rPr sz="1200" dirty="0">
                <a:latin typeface="Cambria Math"/>
                <a:cs typeface="Cambria Math"/>
              </a:rPr>
              <a:t>is</a:t>
            </a:r>
            <a:r>
              <a:rPr sz="1200" spc="-15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greater</a:t>
            </a:r>
            <a:endParaRPr sz="1200" dirty="0">
              <a:latin typeface="Cambria Math"/>
              <a:cs typeface="Cambria Math"/>
            </a:endParaRPr>
          </a:p>
          <a:p>
            <a:pPr marL="1155700" marR="22860" lvl="2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200" spc="-5" dirty="0">
                <a:latin typeface="Cambria Math"/>
                <a:cs typeface="Cambria Math"/>
              </a:rPr>
              <a:t>Does </a:t>
            </a:r>
            <a:r>
              <a:rPr sz="1200" dirty="0">
                <a:latin typeface="Cambria Math"/>
                <a:cs typeface="Cambria Math"/>
              </a:rPr>
              <a:t>not </a:t>
            </a:r>
            <a:r>
              <a:rPr sz="1200" spc="-15" dirty="0">
                <a:latin typeface="Cambria Math"/>
                <a:cs typeface="Cambria Math"/>
              </a:rPr>
              <a:t>reference </a:t>
            </a:r>
            <a:r>
              <a:rPr sz="1200" spc="-5" dirty="0">
                <a:latin typeface="Cambria Math"/>
                <a:cs typeface="Cambria Math"/>
              </a:rPr>
              <a:t>Company terms </a:t>
            </a:r>
            <a:r>
              <a:rPr sz="1200" dirty="0">
                <a:latin typeface="Cambria Math"/>
                <a:cs typeface="Cambria Math"/>
              </a:rPr>
              <a:t>&amp; conditions </a:t>
            </a:r>
            <a:r>
              <a:rPr sz="1200" b="1" spc="25" dirty="0">
                <a:latin typeface="Cambria Math"/>
                <a:cs typeface="Cambria Math"/>
              </a:rPr>
              <a:t>or </a:t>
            </a:r>
            <a:r>
              <a:rPr sz="1200" dirty="0">
                <a:latin typeface="Cambria Math"/>
                <a:cs typeface="Cambria Math"/>
              </a:rPr>
              <a:t>the </a:t>
            </a:r>
            <a:r>
              <a:rPr sz="1200" spc="-5" dirty="0">
                <a:latin typeface="Cambria Math"/>
                <a:cs typeface="Cambria Math"/>
              </a:rPr>
              <a:t>Company </a:t>
            </a:r>
            <a:r>
              <a:rPr sz="1200" spc="-10" dirty="0">
                <a:latin typeface="Cambria Math"/>
                <a:cs typeface="Cambria Math"/>
              </a:rPr>
              <a:t>agrees </a:t>
            </a:r>
            <a:r>
              <a:rPr sz="1200" dirty="0">
                <a:latin typeface="Cambria Math"/>
                <a:cs typeface="Cambria Math"/>
              </a:rPr>
              <a:t>to </a:t>
            </a:r>
            <a:r>
              <a:rPr sz="1200" spc="-10" dirty="0">
                <a:latin typeface="Cambria Math"/>
                <a:cs typeface="Cambria Math"/>
              </a:rPr>
              <a:t>VSU’s  </a:t>
            </a:r>
            <a:r>
              <a:rPr sz="1200" spc="-5" dirty="0">
                <a:latin typeface="Cambria Math"/>
                <a:cs typeface="Cambria Math"/>
              </a:rPr>
              <a:t>terms</a:t>
            </a:r>
            <a:endParaRPr sz="12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0507" y="250677"/>
            <a:ext cx="5114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5" dirty="0"/>
              <a:t>Special </a:t>
            </a:r>
            <a:r>
              <a:rPr sz="3600" spc="15" dirty="0"/>
              <a:t>Item </a:t>
            </a:r>
            <a:r>
              <a:rPr sz="3600" spc="0" dirty="0"/>
              <a:t>Request</a:t>
            </a:r>
            <a:r>
              <a:rPr sz="3600" spc="-375" dirty="0"/>
              <a:t> </a:t>
            </a:r>
            <a:r>
              <a:rPr sz="3600" spc="15" dirty="0"/>
              <a:t>Cont.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110375" y="1151488"/>
            <a:ext cx="6462395" cy="349967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dirty="0">
                <a:latin typeface="Cambria Math"/>
                <a:cs typeface="Cambria Math"/>
              </a:rPr>
              <a:t>Required</a:t>
            </a:r>
            <a:r>
              <a:rPr sz="2000" b="1" spc="-70" dirty="0">
                <a:latin typeface="Cambria Math"/>
                <a:cs typeface="Cambria Math"/>
              </a:rPr>
              <a:t> </a:t>
            </a:r>
            <a:r>
              <a:rPr sz="2000" b="1" spc="0" dirty="0">
                <a:latin typeface="Cambria Math"/>
                <a:cs typeface="Cambria Math"/>
              </a:rPr>
              <a:t>additional</a:t>
            </a:r>
            <a:r>
              <a:rPr sz="2000" b="1" spc="-60" dirty="0">
                <a:latin typeface="Cambria Math"/>
                <a:cs typeface="Cambria Math"/>
              </a:rPr>
              <a:t> </a:t>
            </a:r>
            <a:r>
              <a:rPr sz="2000" b="1" spc="0" dirty="0">
                <a:latin typeface="Cambria Math"/>
                <a:cs typeface="Cambria Math"/>
              </a:rPr>
              <a:t>actions</a:t>
            </a:r>
            <a:r>
              <a:rPr sz="2000" b="1" spc="-85" dirty="0">
                <a:latin typeface="Cambria Math"/>
                <a:cs typeface="Cambria Math"/>
              </a:rPr>
              <a:t> </a:t>
            </a:r>
            <a:r>
              <a:rPr sz="2000" b="1" spc="10" dirty="0">
                <a:latin typeface="Cambria Math"/>
                <a:cs typeface="Cambria Math"/>
              </a:rPr>
              <a:t>&amp;</a:t>
            </a:r>
            <a:r>
              <a:rPr sz="2000" b="1" dirty="0">
                <a:latin typeface="Cambria Math"/>
                <a:cs typeface="Cambria Math"/>
              </a:rPr>
              <a:t> </a:t>
            </a:r>
            <a:r>
              <a:rPr sz="2000" b="1" spc="0" dirty="0">
                <a:latin typeface="Cambria Math"/>
                <a:cs typeface="Cambria Math"/>
              </a:rPr>
              <a:t>documents</a:t>
            </a:r>
            <a:r>
              <a:rPr sz="2000" b="1" spc="-60" dirty="0">
                <a:latin typeface="Cambria Math"/>
                <a:cs typeface="Cambria Math"/>
              </a:rPr>
              <a:t> </a:t>
            </a:r>
            <a:r>
              <a:rPr sz="2000" b="1" spc="10" dirty="0">
                <a:latin typeface="Cambria Math"/>
                <a:cs typeface="Cambria Math"/>
              </a:rPr>
              <a:t>cont.</a:t>
            </a:r>
            <a:r>
              <a:rPr sz="2000" b="1" spc="-7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(as</a:t>
            </a:r>
            <a:r>
              <a:rPr sz="1600" spc="-3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applicable):</a:t>
            </a:r>
          </a:p>
          <a:p>
            <a:pPr marL="356870" indent="-344170">
              <a:lnSpc>
                <a:spcPct val="100000"/>
              </a:lnSpc>
              <a:spcBef>
                <a:spcPts val="163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b="1" u="sng" spc="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Security</a:t>
            </a:r>
            <a:r>
              <a:rPr sz="1800" b="1" u="sng" spc="-10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b="1" u="sng" spc="1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&amp;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Immigration</a:t>
            </a:r>
            <a:r>
              <a:rPr sz="1800" b="1" u="sng" spc="-10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Contractor</a:t>
            </a:r>
            <a:r>
              <a:rPr sz="1800" b="1" u="sng" spc="-8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Affidavi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t</a:t>
            </a:r>
            <a:r>
              <a:rPr sz="1800" spc="-5" dirty="0">
                <a:latin typeface="Cambria Math"/>
                <a:cs typeface="Cambria Math"/>
              </a:rPr>
              <a:t>:</a:t>
            </a:r>
            <a:endParaRPr sz="1800" dirty="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39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dirty="0">
                <a:latin typeface="Cambria Math"/>
                <a:cs typeface="Cambria Math"/>
              </a:rPr>
              <a:t>Services </a:t>
            </a:r>
            <a:r>
              <a:rPr sz="1600" spc="-5" dirty="0">
                <a:latin typeface="Cambria Math"/>
                <a:cs typeface="Cambria Math"/>
              </a:rPr>
              <a:t>provided </a:t>
            </a:r>
            <a:r>
              <a:rPr sz="1600" spc="-10" dirty="0">
                <a:latin typeface="Cambria Math"/>
                <a:cs typeface="Cambria Math"/>
              </a:rPr>
              <a:t>by </a:t>
            </a:r>
            <a:r>
              <a:rPr sz="1600" dirty="0">
                <a:latin typeface="Cambria Math"/>
                <a:cs typeface="Cambria Math"/>
              </a:rPr>
              <a:t>a </a:t>
            </a:r>
            <a:r>
              <a:rPr sz="1600" spc="-5" dirty="0">
                <a:latin typeface="Cambria Math"/>
                <a:cs typeface="Cambria Math"/>
              </a:rPr>
              <a:t>Company</a:t>
            </a:r>
            <a:r>
              <a:rPr lang="en-US" sz="1600" spc="-5" dirty="0">
                <a:latin typeface="Cambria Math"/>
                <a:cs typeface="Cambria Math"/>
              </a:rPr>
              <a:t> or Independent Contractor</a:t>
            </a:r>
            <a:r>
              <a:rPr sz="1600" spc="-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that </a:t>
            </a:r>
            <a:r>
              <a:rPr sz="1600" spc="-5" dirty="0">
                <a:latin typeface="Cambria Math"/>
                <a:cs typeface="Cambria Math"/>
              </a:rPr>
              <a:t>totals </a:t>
            </a:r>
            <a:r>
              <a:rPr sz="1600" dirty="0">
                <a:latin typeface="Cambria Math"/>
                <a:cs typeface="Cambria Math"/>
              </a:rPr>
              <a:t>$2,500+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per</a:t>
            </a:r>
            <a:r>
              <a:rPr sz="1600" u="sng" spc="-14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service</a:t>
            </a:r>
            <a:r>
              <a:rPr sz="1600" dirty="0">
                <a:latin typeface="Cambria Math"/>
                <a:cs typeface="Cambria Math"/>
              </a:rPr>
              <a:t>.</a:t>
            </a:r>
          </a:p>
          <a:p>
            <a:pPr marL="756285" marR="5080" lvl="1" indent="-286385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Cambria Math"/>
                <a:cs typeface="Cambria Math"/>
              </a:rPr>
              <a:t>Required </a:t>
            </a:r>
            <a:r>
              <a:rPr sz="1600" spc="-10" dirty="0">
                <a:latin typeface="Cambria Math"/>
                <a:cs typeface="Cambria Math"/>
              </a:rPr>
              <a:t>for </a:t>
            </a:r>
            <a:r>
              <a:rPr sz="1600" spc="0" dirty="0">
                <a:latin typeface="Cambria Math"/>
                <a:cs typeface="Cambria Math"/>
              </a:rPr>
              <a:t>each </a:t>
            </a:r>
            <a:r>
              <a:rPr sz="1600" dirty="0">
                <a:latin typeface="Cambria Math"/>
                <a:cs typeface="Cambria Math"/>
              </a:rPr>
              <a:t>service/job </a:t>
            </a:r>
            <a:r>
              <a:rPr sz="1600" spc="-5" dirty="0">
                <a:latin typeface="Cambria Math"/>
                <a:cs typeface="Cambria Math"/>
              </a:rPr>
              <a:t>regardless </a:t>
            </a:r>
            <a:r>
              <a:rPr sz="1600" spc="0" dirty="0">
                <a:latin typeface="Cambria Math"/>
                <a:cs typeface="Cambria Math"/>
              </a:rPr>
              <a:t>of </a:t>
            </a:r>
            <a:r>
              <a:rPr sz="1600" spc="-5" dirty="0">
                <a:latin typeface="Cambria Math"/>
                <a:cs typeface="Cambria Math"/>
              </a:rPr>
              <a:t>when </a:t>
            </a:r>
            <a:r>
              <a:rPr sz="1600" dirty="0">
                <a:latin typeface="Cambria Math"/>
                <a:cs typeface="Cambria Math"/>
              </a:rPr>
              <a:t>the last</a:t>
            </a:r>
            <a:r>
              <a:rPr sz="1600" spc="-19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services  </a:t>
            </a:r>
            <a:r>
              <a:rPr sz="1600" spc="-5" dirty="0">
                <a:latin typeface="Cambria Math"/>
                <a:cs typeface="Cambria Math"/>
              </a:rPr>
              <a:t>was</a:t>
            </a:r>
            <a:r>
              <a:rPr sz="1600" spc="-4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provided</a:t>
            </a:r>
            <a:endParaRPr sz="1600" dirty="0">
              <a:latin typeface="Cambria Math"/>
              <a:cs typeface="Cambria Math"/>
            </a:endParaRPr>
          </a:p>
          <a:p>
            <a:pPr marL="755650" marR="885825" lvl="1" indent="-286385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spc="-20" dirty="0">
                <a:latin typeface="Cambria Math"/>
                <a:cs typeface="Cambria Math"/>
              </a:rPr>
              <a:t>For </a:t>
            </a:r>
            <a:r>
              <a:rPr sz="1600" dirty="0">
                <a:latin typeface="Cambria Math"/>
                <a:cs typeface="Cambria Math"/>
              </a:rPr>
              <a:t>an </a:t>
            </a:r>
            <a:r>
              <a:rPr sz="1600" spc="-5" dirty="0">
                <a:latin typeface="Cambria Math"/>
                <a:cs typeface="Cambria Math"/>
              </a:rPr>
              <a:t>Individual/Independent Contractor </a:t>
            </a:r>
            <a:r>
              <a:rPr sz="1600" dirty="0">
                <a:latin typeface="Cambria Math"/>
                <a:cs typeface="Cambria Math"/>
              </a:rPr>
              <a:t>– a </a:t>
            </a:r>
            <a:r>
              <a:rPr sz="1600" spc="-5" dirty="0">
                <a:latin typeface="Cambria Math"/>
                <a:cs typeface="Cambria Math"/>
              </a:rPr>
              <a:t>copy </a:t>
            </a:r>
            <a:r>
              <a:rPr sz="1600" spc="0" dirty="0">
                <a:latin typeface="Cambria Math"/>
                <a:cs typeface="Cambria Math"/>
              </a:rPr>
              <a:t>of</a:t>
            </a:r>
            <a:r>
              <a:rPr sz="1600" spc="254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a  </a:t>
            </a:r>
            <a:r>
              <a:rPr sz="1600" spc="-5" dirty="0">
                <a:latin typeface="Cambria Math"/>
                <a:cs typeface="Cambria Math"/>
              </a:rPr>
              <a:t>Government </a:t>
            </a:r>
            <a:r>
              <a:rPr sz="1600" dirty="0">
                <a:latin typeface="Cambria Math"/>
                <a:cs typeface="Cambria Math"/>
              </a:rPr>
              <a:t>issued</a:t>
            </a:r>
            <a:r>
              <a:rPr sz="1600" spc="-13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ID</a:t>
            </a:r>
          </a:p>
          <a:p>
            <a:pPr marL="1213485" lvl="2" indent="-286385">
              <a:spcBef>
                <a:spcPts val="3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dirty="0">
                <a:latin typeface="Cambria Math"/>
                <a:cs typeface="Cambria Math"/>
              </a:rPr>
              <a:t>Such</a:t>
            </a:r>
            <a:r>
              <a:rPr sz="1600" spc="-2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as</a:t>
            </a:r>
            <a:r>
              <a:rPr sz="1600" spc="-1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a</a:t>
            </a:r>
            <a:r>
              <a:rPr sz="1600" spc="-1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drivers</a:t>
            </a:r>
            <a:r>
              <a:rPr sz="1600" spc="-6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license,</a:t>
            </a:r>
            <a:r>
              <a:rPr sz="1600" spc="-6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passport,</a:t>
            </a:r>
            <a:r>
              <a:rPr sz="1600" spc="-8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work</a:t>
            </a:r>
            <a:r>
              <a:rPr sz="1600" spc="-4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visa,</a:t>
            </a:r>
            <a:r>
              <a:rPr sz="1600" spc="-3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etc.</a:t>
            </a:r>
            <a:endParaRPr sz="1600" dirty="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–"/>
            </a:pPr>
            <a:endParaRPr sz="1600" dirty="0">
              <a:latin typeface="Times New Roman"/>
              <a:cs typeface="Times New Roman"/>
            </a:endParaRPr>
          </a:p>
          <a:p>
            <a:pPr marL="356870" marR="59309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Fully</a:t>
            </a:r>
            <a:r>
              <a:rPr sz="1800" b="1" u="sng" spc="-9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Executed</a:t>
            </a:r>
            <a:r>
              <a:rPr sz="1800" b="1" u="sng" spc="-8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Contract</a:t>
            </a:r>
            <a:r>
              <a:rPr sz="1800" b="1" spc="-5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from </a:t>
            </a:r>
            <a:r>
              <a:rPr sz="1600" spc="-15" dirty="0">
                <a:latin typeface="Cambria Math"/>
                <a:cs typeface="Cambria Math"/>
              </a:rPr>
              <a:t>VSU</a:t>
            </a:r>
            <a:r>
              <a:rPr sz="1600" spc="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Contract</a:t>
            </a:r>
            <a:r>
              <a:rPr sz="1600" spc="-7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Officer;</a:t>
            </a:r>
            <a:r>
              <a:rPr sz="1600" spc="-5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to</a:t>
            </a:r>
            <a:r>
              <a:rPr sz="1600" dirty="0">
                <a:latin typeface="Cambria Math"/>
                <a:cs typeface="Cambria Math"/>
              </a:rPr>
              <a:t> include  </a:t>
            </a:r>
            <a:r>
              <a:rPr sz="1600" spc="-5" dirty="0">
                <a:latin typeface="Cambria Math"/>
                <a:cs typeface="Cambria Math"/>
              </a:rPr>
              <a:t>Contracts resulting from </a:t>
            </a:r>
            <a:r>
              <a:rPr sz="1600" dirty="0">
                <a:latin typeface="Cambria Math"/>
                <a:cs typeface="Cambria Math"/>
              </a:rPr>
              <a:t>a successful bid</a:t>
            </a:r>
            <a:r>
              <a:rPr sz="1600" spc="-225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award</a:t>
            </a:r>
            <a:endParaRPr sz="16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5184" y="368919"/>
            <a:ext cx="491998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5" dirty="0"/>
              <a:t>VSU Amazon </a:t>
            </a:r>
            <a:r>
              <a:rPr sz="3200" spc="0" dirty="0"/>
              <a:t>Business</a:t>
            </a:r>
            <a:r>
              <a:rPr sz="3200" spc="-320" dirty="0"/>
              <a:t> </a:t>
            </a:r>
            <a:r>
              <a:rPr sz="3200" spc="10" dirty="0"/>
              <a:t>Prime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940191" y="1043215"/>
            <a:ext cx="6492240" cy="378650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5" dirty="0">
                <a:latin typeface="Calibri"/>
                <a:cs typeface="Calibri"/>
              </a:rPr>
              <a:t>VSU </a:t>
            </a:r>
            <a:r>
              <a:rPr sz="1400" spc="-30" dirty="0">
                <a:latin typeface="Calibri"/>
                <a:cs typeface="Calibri"/>
              </a:rPr>
              <a:t>Amazon </a:t>
            </a:r>
            <a:r>
              <a:rPr sz="1400" spc="-20" dirty="0">
                <a:latin typeface="Calibri"/>
                <a:cs typeface="Calibri"/>
              </a:rPr>
              <a:t>Business Prime account provides </a:t>
            </a:r>
            <a:r>
              <a:rPr sz="1400" spc="-15" dirty="0">
                <a:latin typeface="Calibri"/>
                <a:cs typeface="Calibri"/>
              </a:rPr>
              <a:t>Prime </a:t>
            </a:r>
            <a:r>
              <a:rPr sz="1400" spc="-20" dirty="0">
                <a:latin typeface="Calibri"/>
                <a:cs typeface="Calibri"/>
              </a:rPr>
              <a:t>discounts </a:t>
            </a:r>
            <a:r>
              <a:rPr sz="1400" spc="-15" dirty="0">
                <a:latin typeface="Calibri"/>
                <a:cs typeface="Calibri"/>
              </a:rPr>
              <a:t>and </a:t>
            </a:r>
            <a:r>
              <a:rPr sz="1400" spc="-20" dirty="0">
                <a:latin typeface="Calibri"/>
                <a:cs typeface="Calibri"/>
              </a:rPr>
              <a:t>delivery</a:t>
            </a:r>
            <a:r>
              <a:rPr sz="1400" spc="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times.</a:t>
            </a:r>
            <a:endParaRPr sz="14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70" dirty="0">
                <a:latin typeface="Calibri"/>
                <a:cs typeface="Calibri"/>
              </a:rPr>
              <a:t>To </a:t>
            </a:r>
            <a:r>
              <a:rPr sz="1400" spc="-20" dirty="0">
                <a:latin typeface="Calibri"/>
                <a:cs typeface="Calibri"/>
              </a:rPr>
              <a:t>purchase through </a:t>
            </a:r>
            <a:r>
              <a:rPr sz="1400" spc="-15" dirty="0">
                <a:latin typeface="Calibri"/>
                <a:cs typeface="Calibri"/>
              </a:rPr>
              <a:t>the </a:t>
            </a:r>
            <a:r>
              <a:rPr sz="1400" spc="-20" dirty="0">
                <a:latin typeface="Calibri"/>
                <a:cs typeface="Calibri"/>
              </a:rPr>
              <a:t>Amazon Business Prime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account:</a:t>
            </a:r>
            <a:endParaRPr sz="1400" dirty="0">
              <a:latin typeface="Calibri"/>
              <a:cs typeface="Calibri"/>
            </a:endParaRPr>
          </a:p>
          <a:p>
            <a:pPr marL="756285" marR="253365" lvl="1" indent="-286385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200" spc="-15" dirty="0">
                <a:latin typeface="Calibri"/>
                <a:cs typeface="Calibri"/>
              </a:rPr>
              <a:t>Amazon </a:t>
            </a:r>
            <a:r>
              <a:rPr sz="1200" spc="-10" dirty="0">
                <a:latin typeface="Calibri"/>
                <a:cs typeface="Calibri"/>
              </a:rPr>
              <a:t>is now </a:t>
            </a:r>
            <a:r>
              <a:rPr sz="1200" spc="-15" dirty="0">
                <a:latin typeface="Calibri"/>
                <a:cs typeface="Calibri"/>
              </a:rPr>
              <a:t>available </a:t>
            </a:r>
            <a:r>
              <a:rPr sz="1200" spc="-10" dirty="0">
                <a:latin typeface="Calibri"/>
                <a:cs typeface="Calibri"/>
              </a:rPr>
              <a:t>on </a:t>
            </a:r>
            <a:r>
              <a:rPr sz="1200" spc="-15" dirty="0">
                <a:latin typeface="Calibri"/>
                <a:cs typeface="Calibri"/>
              </a:rPr>
              <a:t>GAFirst MarketPlace, this </a:t>
            </a:r>
            <a:r>
              <a:rPr sz="1200" spc="-10" dirty="0">
                <a:latin typeface="Calibri"/>
                <a:cs typeface="Calibri"/>
              </a:rPr>
              <a:t>is not </a:t>
            </a:r>
            <a:r>
              <a:rPr sz="1200" spc="-15" dirty="0">
                <a:latin typeface="Calibri"/>
                <a:cs typeface="Calibri"/>
              </a:rPr>
              <a:t>covered </a:t>
            </a:r>
            <a:r>
              <a:rPr sz="1200" spc="-10" dirty="0">
                <a:latin typeface="Calibri"/>
                <a:cs typeface="Calibri"/>
              </a:rPr>
              <a:t>by </a:t>
            </a:r>
            <a:r>
              <a:rPr sz="1200" dirty="0">
                <a:latin typeface="Calibri"/>
                <a:cs typeface="Calibri"/>
              </a:rPr>
              <a:t>a </a:t>
            </a:r>
            <a:r>
              <a:rPr sz="1200" spc="-15" dirty="0">
                <a:latin typeface="Calibri"/>
                <a:cs typeface="Calibri"/>
              </a:rPr>
              <a:t>Convienience or  Mandatory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Contract</a:t>
            </a:r>
            <a:endParaRPr sz="1200" dirty="0">
              <a:latin typeface="Calibri"/>
              <a:cs typeface="Calibri"/>
            </a:endParaRPr>
          </a:p>
          <a:p>
            <a:pPr marL="756285" marR="133985" lvl="1" indent="-28638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200" spc="-15" dirty="0">
                <a:latin typeface="Calibri"/>
                <a:cs typeface="Calibri"/>
              </a:rPr>
              <a:t>Your </a:t>
            </a:r>
            <a:r>
              <a:rPr sz="1200" spc="-10" dirty="0">
                <a:latin typeface="Calibri"/>
                <a:cs typeface="Calibri"/>
              </a:rPr>
              <a:t>VSU email </a:t>
            </a:r>
            <a:r>
              <a:rPr sz="1200" spc="-15" dirty="0">
                <a:latin typeface="Calibri"/>
                <a:cs typeface="Calibri"/>
              </a:rPr>
              <a:t>address cannot </a:t>
            </a:r>
            <a:r>
              <a:rPr sz="1200" spc="-10" dirty="0">
                <a:latin typeface="Calibri"/>
                <a:cs typeface="Calibri"/>
              </a:rPr>
              <a:t>be </a:t>
            </a:r>
            <a:r>
              <a:rPr sz="1200" spc="-15" dirty="0">
                <a:latin typeface="Calibri"/>
                <a:cs typeface="Calibri"/>
              </a:rPr>
              <a:t>tied </a:t>
            </a:r>
            <a:r>
              <a:rPr sz="1200" spc="-10" dirty="0">
                <a:latin typeface="Calibri"/>
                <a:cs typeface="Calibri"/>
              </a:rPr>
              <a:t>to an existing </a:t>
            </a:r>
            <a:r>
              <a:rPr sz="1200" spc="-15" dirty="0">
                <a:latin typeface="Calibri"/>
                <a:cs typeface="Calibri"/>
              </a:rPr>
              <a:t>Amazon account </a:t>
            </a:r>
            <a:r>
              <a:rPr sz="1200" spc="-10" dirty="0">
                <a:latin typeface="Calibri"/>
                <a:cs typeface="Calibri"/>
              </a:rPr>
              <a:t>to use the </a:t>
            </a:r>
            <a:r>
              <a:rPr sz="1200" spc="-15" dirty="0">
                <a:latin typeface="Calibri"/>
                <a:cs typeface="Calibri"/>
              </a:rPr>
              <a:t>Punch-out  catalog through GAFirst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MarketPlace</a:t>
            </a:r>
            <a:endParaRPr sz="1200" dirty="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200" spc="-15" dirty="0">
                <a:latin typeface="Calibri"/>
                <a:cs typeface="Calibri"/>
              </a:rPr>
              <a:t>Confirm items </a:t>
            </a:r>
            <a:r>
              <a:rPr sz="1200" dirty="0">
                <a:latin typeface="Calibri"/>
                <a:cs typeface="Calibri"/>
              </a:rPr>
              <a:t>are not on a Statewide Mandatory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Contract.</a:t>
            </a: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200" dirty="0">
                <a:latin typeface="Calibri"/>
                <a:cs typeface="Calibri"/>
              </a:rPr>
              <a:t>Confirm that items are either Prime or fulfilled by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Amazon</a:t>
            </a: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1650" dirty="0">
              <a:latin typeface="Times New Roman"/>
              <a:cs typeface="Times New Roman"/>
            </a:endParaRPr>
          </a:p>
          <a:p>
            <a:pPr marL="356870" marR="366395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20" dirty="0">
                <a:latin typeface="Calibri"/>
                <a:cs typeface="Calibri"/>
              </a:rPr>
              <a:t>Procurement </a:t>
            </a:r>
            <a:r>
              <a:rPr sz="1400" spc="-15" dirty="0">
                <a:latin typeface="Calibri"/>
                <a:cs typeface="Calibri"/>
              </a:rPr>
              <a:t>will </a:t>
            </a:r>
            <a:r>
              <a:rPr sz="1400" spc="-20" dirty="0">
                <a:latin typeface="Calibri"/>
                <a:cs typeface="Calibri"/>
              </a:rPr>
              <a:t>review </a:t>
            </a:r>
            <a:r>
              <a:rPr sz="1400" spc="-15" dirty="0">
                <a:latin typeface="Calibri"/>
                <a:cs typeface="Calibri"/>
              </a:rPr>
              <a:t>the </a:t>
            </a:r>
            <a:r>
              <a:rPr sz="1400" spc="-20" dirty="0">
                <a:latin typeface="Calibri"/>
                <a:cs typeface="Calibri"/>
              </a:rPr>
              <a:t>requisition </a:t>
            </a:r>
            <a:r>
              <a:rPr sz="1400" spc="-15" dirty="0">
                <a:latin typeface="Calibri"/>
                <a:cs typeface="Calibri"/>
              </a:rPr>
              <a:t>and </a:t>
            </a:r>
            <a:r>
              <a:rPr sz="1400" spc="-20" dirty="0">
                <a:latin typeface="Calibri"/>
                <a:cs typeface="Calibri"/>
              </a:rPr>
              <a:t>provide </a:t>
            </a:r>
            <a:r>
              <a:rPr sz="1400" spc="-15" dirty="0">
                <a:latin typeface="Calibri"/>
                <a:cs typeface="Calibri"/>
              </a:rPr>
              <a:t>Buyer approval after </a:t>
            </a:r>
            <a:r>
              <a:rPr sz="1400" spc="-20" dirty="0">
                <a:latin typeface="Calibri"/>
                <a:cs typeface="Calibri"/>
              </a:rPr>
              <a:t>Budget  Manager </a:t>
            </a:r>
            <a:r>
              <a:rPr sz="1400" spc="-15" dirty="0">
                <a:latin typeface="Calibri"/>
                <a:cs typeface="Calibri"/>
              </a:rPr>
              <a:t>approval </a:t>
            </a:r>
            <a:r>
              <a:rPr sz="1400" spc="-5" dirty="0">
                <a:latin typeface="Calibri"/>
                <a:cs typeface="Calibri"/>
              </a:rPr>
              <a:t>is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complete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350520" marR="5080" indent="-635" algn="ctr">
              <a:lnSpc>
                <a:spcPct val="100000"/>
              </a:lnSpc>
              <a:spcBef>
                <a:spcPts val="5"/>
              </a:spcBef>
            </a:pPr>
            <a:r>
              <a:rPr sz="1400" b="1" i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Important </a:t>
            </a:r>
            <a:r>
              <a:rPr sz="1400" b="1" i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Note</a:t>
            </a:r>
            <a:r>
              <a:rPr sz="1400" spc="-5" dirty="0">
                <a:latin typeface="Calibri"/>
                <a:cs typeface="Calibri"/>
              </a:rPr>
              <a:t>: </a:t>
            </a:r>
            <a:r>
              <a:rPr sz="1400" spc="-20" dirty="0">
                <a:latin typeface="Calibri"/>
                <a:cs typeface="Calibri"/>
              </a:rPr>
              <a:t>Price changes </a:t>
            </a:r>
            <a:r>
              <a:rPr sz="1400" spc="-15" dirty="0">
                <a:latin typeface="Calibri"/>
                <a:cs typeface="Calibri"/>
              </a:rPr>
              <a:t>and </a:t>
            </a:r>
            <a:r>
              <a:rPr sz="1400" spc="-20" dirty="0">
                <a:latin typeface="Calibri"/>
                <a:cs typeface="Calibri"/>
              </a:rPr>
              <a:t>availability between </a:t>
            </a:r>
            <a:r>
              <a:rPr sz="1400" spc="-15" dirty="0">
                <a:latin typeface="Calibri"/>
                <a:cs typeface="Calibri"/>
              </a:rPr>
              <a:t>the time of </a:t>
            </a:r>
            <a:r>
              <a:rPr sz="1400" spc="-20" dirty="0">
                <a:latin typeface="Calibri"/>
                <a:cs typeface="Calibri"/>
              </a:rPr>
              <a:t>requisition  creation </a:t>
            </a:r>
            <a:r>
              <a:rPr sz="1400" spc="-15" dirty="0">
                <a:latin typeface="Calibri"/>
                <a:cs typeface="Calibri"/>
              </a:rPr>
              <a:t>and final </a:t>
            </a:r>
            <a:r>
              <a:rPr sz="1400" spc="-30" dirty="0">
                <a:latin typeface="Calibri"/>
                <a:cs typeface="Calibri"/>
              </a:rPr>
              <a:t>order </a:t>
            </a:r>
            <a:r>
              <a:rPr sz="1400" spc="-20" dirty="0">
                <a:latin typeface="Calibri"/>
                <a:cs typeface="Calibri"/>
              </a:rPr>
              <a:t>submission may result </a:t>
            </a:r>
            <a:r>
              <a:rPr sz="1400" spc="-15" dirty="0">
                <a:latin typeface="Calibri"/>
                <a:cs typeface="Calibri"/>
              </a:rPr>
              <a:t>in </a:t>
            </a:r>
            <a:r>
              <a:rPr sz="1400" spc="-20" dirty="0">
                <a:latin typeface="Calibri"/>
                <a:cs typeface="Calibri"/>
              </a:rPr>
              <a:t>parts </a:t>
            </a:r>
            <a:r>
              <a:rPr sz="1400" spc="-15" dirty="0">
                <a:latin typeface="Calibri"/>
                <a:cs typeface="Calibri"/>
              </a:rPr>
              <a:t>or all of the </a:t>
            </a:r>
            <a:r>
              <a:rPr sz="1400" spc="-20" dirty="0">
                <a:latin typeface="Calibri"/>
                <a:cs typeface="Calibri"/>
              </a:rPr>
              <a:t>order </a:t>
            </a:r>
            <a:r>
              <a:rPr sz="1400" spc="-15" dirty="0">
                <a:latin typeface="Calibri"/>
                <a:cs typeface="Calibri"/>
              </a:rPr>
              <a:t>not </a:t>
            </a:r>
            <a:r>
              <a:rPr sz="1400" spc="-20" dirty="0">
                <a:latin typeface="Calibri"/>
                <a:cs typeface="Calibri"/>
              </a:rPr>
              <a:t>being  accepted </a:t>
            </a:r>
            <a:r>
              <a:rPr sz="1400" spc="-15" dirty="0">
                <a:latin typeface="Calibri"/>
                <a:cs typeface="Calibri"/>
              </a:rPr>
              <a:t>by </a:t>
            </a:r>
            <a:r>
              <a:rPr sz="1400" spc="-30" dirty="0">
                <a:latin typeface="Calibri"/>
                <a:cs typeface="Calibri"/>
              </a:rPr>
              <a:t>Amazon. </a:t>
            </a:r>
            <a:r>
              <a:rPr lang="en-US" sz="1400" spc="-20" dirty="0">
                <a:latin typeface="Calibri"/>
                <a:cs typeface="Calibri"/>
              </a:rPr>
              <a:t>All required approvals </a:t>
            </a:r>
            <a:r>
              <a:rPr sz="1400" b="1" u="sng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MUST</a:t>
            </a:r>
            <a:r>
              <a:rPr sz="1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1400" spc="-30" dirty="0">
                <a:latin typeface="Calibri"/>
                <a:cs typeface="Calibri"/>
              </a:rPr>
              <a:t>be completed for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Amazon requisitions within </a:t>
            </a:r>
            <a:r>
              <a:rPr sz="1400" spc="-15" dirty="0">
                <a:latin typeface="Calibri"/>
                <a:cs typeface="Calibri"/>
              </a:rPr>
              <a:t>72  </a:t>
            </a:r>
            <a:r>
              <a:rPr sz="1400" spc="-20" dirty="0">
                <a:latin typeface="Calibri"/>
                <a:cs typeface="Calibri"/>
              </a:rPr>
              <a:t>hours </a:t>
            </a:r>
            <a:r>
              <a:rPr sz="1400" spc="-5" dirty="0">
                <a:latin typeface="Calibri"/>
                <a:cs typeface="Calibri"/>
              </a:rPr>
              <a:t>or </a:t>
            </a:r>
            <a:r>
              <a:rPr sz="1400" spc="-10" dirty="0">
                <a:latin typeface="Calibri"/>
                <a:cs typeface="Calibri"/>
              </a:rPr>
              <a:t>the </a:t>
            </a:r>
            <a:r>
              <a:rPr sz="1400" spc="-15" dirty="0">
                <a:latin typeface="Calibri"/>
                <a:cs typeface="Calibri"/>
              </a:rPr>
              <a:t>requisition will </a:t>
            </a:r>
            <a:r>
              <a:rPr sz="1400" spc="-10" dirty="0">
                <a:latin typeface="Calibri"/>
                <a:cs typeface="Calibri"/>
              </a:rPr>
              <a:t>need </a:t>
            </a:r>
            <a:r>
              <a:rPr sz="1400" spc="-5" dirty="0">
                <a:latin typeface="Calibri"/>
                <a:cs typeface="Calibri"/>
              </a:rPr>
              <a:t>to be</a:t>
            </a:r>
            <a:r>
              <a:rPr sz="1400" spc="-1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recreated.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2122" y="333598"/>
            <a:ext cx="351091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5" dirty="0"/>
              <a:t>VSU Copier</a:t>
            </a:r>
            <a:r>
              <a:rPr sz="3200" spc="-250" dirty="0"/>
              <a:t> </a:t>
            </a:r>
            <a:r>
              <a:rPr sz="3200" spc="-5" dirty="0"/>
              <a:t>Program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984641" y="1007920"/>
            <a:ext cx="6736715" cy="39700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Multifunction</a:t>
            </a:r>
            <a:r>
              <a:rPr sz="1400" b="1" u="sng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Printers/Copiers:</a:t>
            </a:r>
            <a:endParaRPr sz="1400" dirty="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300" spc="-10" dirty="0">
                <a:latin typeface="Calibri"/>
                <a:cs typeface="Calibri"/>
              </a:rPr>
              <a:t>Purchases, </a:t>
            </a:r>
            <a:r>
              <a:rPr sz="1300" spc="-15" dirty="0">
                <a:latin typeface="Calibri"/>
                <a:cs typeface="Calibri"/>
              </a:rPr>
              <a:t>leases, </a:t>
            </a:r>
            <a:r>
              <a:rPr sz="1300" spc="-10" dirty="0">
                <a:latin typeface="Calibri"/>
                <a:cs typeface="Calibri"/>
              </a:rPr>
              <a:t>and </a:t>
            </a:r>
            <a:r>
              <a:rPr sz="1300" spc="-15" dirty="0">
                <a:latin typeface="Calibri"/>
                <a:cs typeface="Calibri"/>
              </a:rPr>
              <a:t>maintenance agreements </a:t>
            </a:r>
            <a:r>
              <a:rPr sz="1300" spc="-10" dirty="0">
                <a:latin typeface="Calibri"/>
                <a:cs typeface="Calibri"/>
              </a:rPr>
              <a:t>are </a:t>
            </a:r>
            <a:r>
              <a:rPr sz="1300" spc="-15" dirty="0">
                <a:latin typeface="Calibri"/>
                <a:cs typeface="Calibri"/>
              </a:rPr>
              <a:t>coordinated through</a:t>
            </a:r>
            <a:r>
              <a:rPr sz="1300" spc="-16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Procurement.</a:t>
            </a:r>
            <a:endParaRPr sz="1300" dirty="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300" spc="-20" dirty="0">
                <a:latin typeface="Calibri"/>
                <a:cs typeface="Calibri"/>
              </a:rPr>
              <a:t>For </a:t>
            </a:r>
            <a:r>
              <a:rPr sz="1300" spc="-10" dirty="0">
                <a:latin typeface="Calibri"/>
                <a:cs typeface="Calibri"/>
              </a:rPr>
              <a:t>all </a:t>
            </a:r>
            <a:r>
              <a:rPr sz="1300" spc="-15" dirty="0">
                <a:latin typeface="Calibri"/>
                <a:cs typeface="Calibri"/>
              </a:rPr>
              <a:t>inquiries, issues, </a:t>
            </a:r>
            <a:r>
              <a:rPr sz="1300" spc="-10" dirty="0">
                <a:latin typeface="Calibri"/>
                <a:cs typeface="Calibri"/>
              </a:rPr>
              <a:t>or </a:t>
            </a:r>
            <a:r>
              <a:rPr sz="1300" spc="-15" dirty="0">
                <a:latin typeface="Calibri"/>
                <a:cs typeface="Calibri"/>
              </a:rPr>
              <a:t>requests </a:t>
            </a:r>
            <a:r>
              <a:rPr sz="1300" spc="-5" dirty="0">
                <a:latin typeface="Calibri"/>
                <a:cs typeface="Calibri"/>
              </a:rPr>
              <a:t>contact</a:t>
            </a:r>
            <a:r>
              <a:rPr sz="1300" spc="-1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3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Procurement@valdosta.edu</a:t>
            </a:r>
            <a:endParaRPr sz="13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Arial"/>
              <a:buChar char="–"/>
            </a:pPr>
            <a:endParaRPr sz="1750" dirty="0">
              <a:latin typeface="Times New Roman"/>
              <a:cs typeface="Times New Roman"/>
            </a:endParaRPr>
          </a:p>
          <a:p>
            <a:pPr marL="356870" marR="500380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Annual Copier Renewals</a:t>
            </a:r>
            <a:r>
              <a:rPr sz="1400" spc="-10" dirty="0">
                <a:latin typeface="Calibri"/>
                <a:cs typeface="Calibri"/>
              </a:rPr>
              <a:t>: </a:t>
            </a:r>
            <a:r>
              <a:rPr sz="1300" spc="-5" dirty="0">
                <a:latin typeface="Calibri"/>
                <a:cs typeface="Calibri"/>
              </a:rPr>
              <a:t>each </a:t>
            </a:r>
            <a:r>
              <a:rPr sz="1300" spc="-10" dirty="0">
                <a:latin typeface="Calibri"/>
                <a:cs typeface="Calibri"/>
              </a:rPr>
              <a:t>fiscal </a:t>
            </a:r>
            <a:r>
              <a:rPr sz="1300" spc="-5" dirty="0">
                <a:latin typeface="Calibri"/>
                <a:cs typeface="Calibri"/>
              </a:rPr>
              <a:t>year </a:t>
            </a:r>
            <a:r>
              <a:rPr sz="1300" spc="-30" dirty="0">
                <a:latin typeface="Calibri"/>
                <a:cs typeface="Calibri"/>
              </a:rPr>
              <a:t>you </a:t>
            </a:r>
            <a:r>
              <a:rPr sz="1300" spc="-10" dirty="0">
                <a:latin typeface="Calibri"/>
                <a:cs typeface="Calibri"/>
              </a:rPr>
              <a:t>will </a:t>
            </a:r>
            <a:r>
              <a:rPr sz="1300" spc="-15" dirty="0">
                <a:latin typeface="Calibri"/>
                <a:cs typeface="Calibri"/>
              </a:rPr>
              <a:t>submit </a:t>
            </a:r>
            <a:r>
              <a:rPr sz="1300" spc="-10" dirty="0">
                <a:latin typeface="Calibri"/>
                <a:cs typeface="Calibri"/>
              </a:rPr>
              <a:t>an ePro </a:t>
            </a:r>
            <a:r>
              <a:rPr sz="1300" spc="-15" dirty="0">
                <a:latin typeface="Calibri"/>
                <a:cs typeface="Calibri"/>
              </a:rPr>
              <a:t>Requisition </a:t>
            </a:r>
            <a:r>
              <a:rPr sz="1300" spc="-10" dirty="0">
                <a:latin typeface="Calibri"/>
                <a:cs typeface="Calibri"/>
              </a:rPr>
              <a:t>for </a:t>
            </a:r>
            <a:r>
              <a:rPr sz="1300" spc="-15" dirty="0">
                <a:latin typeface="Calibri"/>
                <a:cs typeface="Calibri"/>
              </a:rPr>
              <a:t>your  </a:t>
            </a:r>
            <a:r>
              <a:rPr sz="1300" spc="-20" dirty="0">
                <a:latin typeface="Calibri"/>
                <a:cs typeface="Calibri"/>
              </a:rPr>
              <a:t>departmental </a:t>
            </a:r>
            <a:r>
              <a:rPr sz="1300" spc="-15" dirty="0">
                <a:latin typeface="Calibri"/>
                <a:cs typeface="Calibri"/>
              </a:rPr>
              <a:t>machine(s) </a:t>
            </a:r>
            <a:r>
              <a:rPr sz="1300" spc="-5" dirty="0">
                <a:latin typeface="Calibri"/>
                <a:cs typeface="Calibri"/>
              </a:rPr>
              <a:t>to be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renewed.</a:t>
            </a:r>
            <a:endParaRPr sz="1300" dirty="0">
              <a:latin typeface="Calibri"/>
              <a:cs typeface="Calibri"/>
            </a:endParaRPr>
          </a:p>
          <a:p>
            <a:pPr marL="795655" lvl="1" indent="-326390">
              <a:lnSpc>
                <a:spcPct val="100000"/>
              </a:lnSpc>
              <a:spcBef>
                <a:spcPts val="310"/>
              </a:spcBef>
              <a:buFont typeface="Arial"/>
              <a:buChar char="–"/>
              <a:tabLst>
                <a:tab pos="795655" algn="l"/>
                <a:tab pos="796290" algn="l"/>
              </a:tabLst>
            </a:pPr>
            <a:r>
              <a:rPr sz="1300" spc="-15" dirty="0">
                <a:latin typeface="Calibri"/>
                <a:cs typeface="Calibri"/>
              </a:rPr>
              <a:t>Requisitions </a:t>
            </a:r>
            <a:r>
              <a:rPr sz="1300" spc="-10" dirty="0">
                <a:latin typeface="Calibri"/>
                <a:cs typeface="Calibri"/>
              </a:rPr>
              <a:t>for </a:t>
            </a:r>
            <a:r>
              <a:rPr sz="1300" spc="-15" dirty="0">
                <a:latin typeface="Calibri"/>
                <a:cs typeface="Calibri"/>
              </a:rPr>
              <a:t>renewals </a:t>
            </a:r>
            <a:r>
              <a:rPr sz="1300" spc="-10" dirty="0">
                <a:latin typeface="Calibri"/>
                <a:cs typeface="Calibri"/>
              </a:rPr>
              <a:t>must </a:t>
            </a:r>
            <a:r>
              <a:rPr sz="1300" spc="-15" dirty="0">
                <a:latin typeface="Calibri"/>
                <a:cs typeface="Calibri"/>
              </a:rPr>
              <a:t>follow </a:t>
            </a:r>
            <a:r>
              <a:rPr sz="1300" spc="-10" dirty="0">
                <a:latin typeface="Calibri"/>
                <a:cs typeface="Calibri"/>
              </a:rPr>
              <a:t>these</a:t>
            </a:r>
            <a:r>
              <a:rPr sz="1300" spc="-15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guidelines:</a:t>
            </a:r>
            <a:endParaRPr sz="1300" dirty="0">
              <a:latin typeface="Calibri"/>
              <a:cs typeface="Calibri"/>
            </a:endParaRPr>
          </a:p>
          <a:p>
            <a:pPr marL="1155065" marR="5080" lvl="2" indent="-227965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1155065" algn="l"/>
                <a:tab pos="1156335" algn="l"/>
              </a:tabLst>
            </a:pPr>
            <a:r>
              <a:rPr sz="1300" spc="-5" dirty="0">
                <a:latin typeface="Calibri"/>
                <a:cs typeface="Calibri"/>
              </a:rPr>
              <a:t>Enter a </a:t>
            </a:r>
            <a:r>
              <a:rPr sz="1300" spc="-10" dirty="0">
                <a:latin typeface="Calibri"/>
                <a:cs typeface="Calibri"/>
              </a:rPr>
              <a:t>single </a:t>
            </a:r>
            <a:r>
              <a:rPr sz="1300" spc="-15" dirty="0">
                <a:latin typeface="Calibri"/>
                <a:cs typeface="Calibri"/>
              </a:rPr>
              <a:t>line </a:t>
            </a:r>
            <a:r>
              <a:rPr sz="1300" spc="-10" dirty="0">
                <a:latin typeface="Calibri"/>
                <a:cs typeface="Calibri"/>
              </a:rPr>
              <a:t>per </a:t>
            </a:r>
            <a:r>
              <a:rPr sz="1300" spc="-15" dirty="0">
                <a:latin typeface="Calibri"/>
                <a:cs typeface="Calibri"/>
              </a:rPr>
              <a:t>machine </a:t>
            </a:r>
            <a:r>
              <a:rPr sz="1300" spc="-10" dirty="0">
                <a:latin typeface="Calibri"/>
                <a:cs typeface="Calibri"/>
              </a:rPr>
              <a:t>on the </a:t>
            </a:r>
            <a:r>
              <a:rPr sz="1300" spc="-15" dirty="0">
                <a:latin typeface="Calibri"/>
                <a:cs typeface="Calibri"/>
              </a:rPr>
              <a:t>requisition (whether </a:t>
            </a:r>
            <a:r>
              <a:rPr sz="1300" spc="-5" dirty="0">
                <a:latin typeface="Calibri"/>
                <a:cs typeface="Calibri"/>
              </a:rPr>
              <a:t>a lease or maintenance  </a:t>
            </a:r>
            <a:r>
              <a:rPr sz="1300" spc="-10" dirty="0">
                <a:latin typeface="Calibri"/>
                <a:cs typeface="Calibri"/>
              </a:rPr>
              <a:t>plan) </a:t>
            </a:r>
            <a:r>
              <a:rPr sz="1300" spc="-5" dirty="0">
                <a:latin typeface="Calibri"/>
                <a:cs typeface="Calibri"/>
              </a:rPr>
              <a:t>- </a:t>
            </a:r>
            <a:r>
              <a:rPr sz="1300" spc="-15" dirty="0">
                <a:latin typeface="Calibri"/>
                <a:cs typeface="Calibri"/>
              </a:rPr>
              <a:t>encumber enough </a:t>
            </a:r>
            <a:r>
              <a:rPr sz="1300" spc="-10" dirty="0">
                <a:latin typeface="Calibri"/>
                <a:cs typeface="Calibri"/>
              </a:rPr>
              <a:t>funds for all 12 </a:t>
            </a:r>
            <a:r>
              <a:rPr sz="1300" spc="-15" dirty="0">
                <a:latin typeface="Calibri"/>
                <a:cs typeface="Calibri"/>
              </a:rPr>
              <a:t>months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of </a:t>
            </a:r>
            <a:r>
              <a:rPr sz="1300" spc="-15" dirty="0">
                <a:latin typeface="Calibri"/>
                <a:cs typeface="Calibri"/>
              </a:rPr>
              <a:t>charges</a:t>
            </a:r>
            <a:endParaRPr sz="1300" dirty="0">
              <a:latin typeface="Calibri"/>
              <a:cs typeface="Calibri"/>
            </a:endParaRPr>
          </a:p>
          <a:p>
            <a:pPr marL="1155065" marR="62865" lvl="2" indent="-227965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1155065" algn="l"/>
                <a:tab pos="1156335" algn="l"/>
              </a:tabLst>
            </a:pPr>
            <a:r>
              <a:rPr sz="1300" spc="-5" dirty="0">
                <a:latin typeface="Calibri"/>
                <a:cs typeface="Calibri"/>
              </a:rPr>
              <a:t>Enter a </a:t>
            </a:r>
            <a:r>
              <a:rPr sz="1300" spc="-15" dirty="0">
                <a:latin typeface="Calibri"/>
                <a:cs typeface="Calibri"/>
              </a:rPr>
              <a:t>different line </a:t>
            </a:r>
            <a:r>
              <a:rPr sz="1300" spc="-10" dirty="0">
                <a:latin typeface="Calibri"/>
                <a:cs typeface="Calibri"/>
              </a:rPr>
              <a:t>for </a:t>
            </a:r>
            <a:r>
              <a:rPr sz="1300" spc="-15" dirty="0">
                <a:latin typeface="Calibri"/>
                <a:cs typeface="Calibri"/>
              </a:rPr>
              <a:t>black/white </a:t>
            </a:r>
            <a:r>
              <a:rPr sz="1300" spc="-10" dirty="0">
                <a:latin typeface="Calibri"/>
                <a:cs typeface="Calibri"/>
              </a:rPr>
              <a:t>and </a:t>
            </a:r>
            <a:r>
              <a:rPr sz="1300" spc="-15" dirty="0">
                <a:latin typeface="Calibri"/>
                <a:cs typeface="Calibri"/>
              </a:rPr>
              <a:t>color prints. </a:t>
            </a:r>
            <a:r>
              <a:rPr sz="1300" spc="-10" dirty="0">
                <a:latin typeface="Calibri"/>
                <a:cs typeface="Calibri"/>
              </a:rPr>
              <a:t>Enter </a:t>
            </a:r>
            <a:r>
              <a:rPr sz="1300" spc="-5" dirty="0">
                <a:latin typeface="Calibri"/>
                <a:cs typeface="Calibri"/>
              </a:rPr>
              <a:t>a </a:t>
            </a:r>
            <a:r>
              <a:rPr sz="1300" spc="-15" dirty="0">
                <a:latin typeface="Calibri"/>
                <a:cs typeface="Calibri"/>
              </a:rPr>
              <a:t>quantity </a:t>
            </a:r>
            <a:r>
              <a:rPr sz="1300" spc="-10" dirty="0">
                <a:latin typeface="Calibri"/>
                <a:cs typeface="Calibri"/>
              </a:rPr>
              <a:t>of 1, </a:t>
            </a:r>
            <a:r>
              <a:rPr sz="1300" spc="-15" dirty="0">
                <a:latin typeface="Calibri"/>
                <a:cs typeface="Calibri"/>
              </a:rPr>
              <a:t>and </a:t>
            </a:r>
            <a:r>
              <a:rPr sz="1300" spc="-5" dirty="0">
                <a:latin typeface="Calibri"/>
                <a:cs typeface="Calibri"/>
              </a:rPr>
              <a:t>a  </a:t>
            </a:r>
            <a:r>
              <a:rPr sz="1300" spc="-10" dirty="0">
                <a:latin typeface="Calibri"/>
                <a:cs typeface="Calibri"/>
              </a:rPr>
              <a:t>dollar value that </a:t>
            </a:r>
            <a:r>
              <a:rPr sz="1300" spc="-15" dirty="0">
                <a:latin typeface="Calibri"/>
                <a:cs typeface="Calibri"/>
              </a:rPr>
              <a:t>will encumber adequate funding </a:t>
            </a:r>
            <a:r>
              <a:rPr sz="1300" spc="-10" dirty="0">
                <a:latin typeface="Calibri"/>
                <a:cs typeface="Calibri"/>
              </a:rPr>
              <a:t>for the entire fiscal year </a:t>
            </a:r>
            <a:r>
              <a:rPr sz="1300" spc="-5" dirty="0">
                <a:latin typeface="Calibri"/>
                <a:cs typeface="Calibri"/>
              </a:rPr>
              <a:t>(</a:t>
            </a:r>
            <a:r>
              <a:rPr sz="1300" spc="-15" dirty="0">
                <a:latin typeface="Calibri"/>
                <a:cs typeface="Calibri"/>
              </a:rPr>
              <a:t>color  prints </a:t>
            </a:r>
            <a:r>
              <a:rPr sz="1300" spc="-10" dirty="0">
                <a:latin typeface="Calibri"/>
                <a:cs typeface="Calibri"/>
              </a:rPr>
              <a:t>as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15" dirty="0">
                <a:latin typeface="Calibri"/>
                <a:cs typeface="Calibri"/>
              </a:rPr>
              <a:t>applicable)</a:t>
            </a:r>
            <a:endParaRPr sz="130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750" dirty="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Our 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Xerox-Specific 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Service provider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is</a:t>
            </a:r>
            <a:r>
              <a:rPr lang="en-US" sz="1400" spc="-10" dirty="0">
                <a:latin typeface="Calibri"/>
                <a:cs typeface="Calibri"/>
              </a:rPr>
              <a:t> an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American Business</a:t>
            </a:r>
            <a:r>
              <a:rPr sz="16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alibri"/>
                <a:cs typeface="Calibri"/>
              </a:rPr>
              <a:t>Center</a:t>
            </a:r>
            <a:r>
              <a:rPr sz="1400" dirty="0">
                <a:latin typeface="Calibri"/>
                <a:cs typeface="Calibri"/>
              </a:rPr>
              <a:t>.</a:t>
            </a:r>
          </a:p>
          <a:p>
            <a:pPr marL="756285" lvl="1" indent="-287020">
              <a:lnSpc>
                <a:spcPct val="100000"/>
              </a:lnSpc>
              <a:spcBef>
                <a:spcPts val="35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300" spc="-10" dirty="0">
                <a:latin typeface="Calibri"/>
                <a:cs typeface="Calibri"/>
              </a:rPr>
              <a:t>Have your </a:t>
            </a:r>
            <a:r>
              <a:rPr sz="1300" spc="-20" dirty="0">
                <a:latin typeface="Calibri"/>
                <a:cs typeface="Calibri"/>
              </a:rPr>
              <a:t>machine’s  </a:t>
            </a:r>
            <a:r>
              <a:rPr sz="1300" spc="-10" dirty="0">
                <a:latin typeface="Calibri"/>
                <a:cs typeface="Calibri"/>
              </a:rPr>
              <a:t>serial </a:t>
            </a:r>
            <a:r>
              <a:rPr sz="1300" spc="-15" dirty="0">
                <a:latin typeface="Calibri"/>
                <a:cs typeface="Calibri"/>
              </a:rPr>
              <a:t>number(s)  </a:t>
            </a:r>
            <a:r>
              <a:rPr sz="1300" spc="-10" dirty="0">
                <a:latin typeface="Calibri"/>
                <a:cs typeface="Calibri"/>
              </a:rPr>
              <a:t>on </a:t>
            </a:r>
            <a:r>
              <a:rPr sz="1300" spc="-15" dirty="0">
                <a:latin typeface="Calibri"/>
                <a:cs typeface="Calibri"/>
              </a:rPr>
              <a:t>hand </a:t>
            </a:r>
            <a:r>
              <a:rPr sz="1300" b="1" spc="-15" dirty="0">
                <a:latin typeface="Calibri"/>
                <a:cs typeface="Calibri"/>
              </a:rPr>
              <a:t>BEFORE </a:t>
            </a:r>
            <a:r>
              <a:rPr sz="1300" spc="-15" dirty="0">
                <a:latin typeface="Calibri"/>
                <a:cs typeface="Calibri"/>
              </a:rPr>
              <a:t>calling </a:t>
            </a:r>
            <a:r>
              <a:rPr sz="1300" spc="-5" dirty="0">
                <a:latin typeface="Calibri"/>
                <a:cs typeface="Calibri"/>
              </a:rPr>
              <a:t>:</a:t>
            </a:r>
            <a:endParaRPr sz="1300" dirty="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1155065" algn="l"/>
                <a:tab pos="1156335" algn="l"/>
              </a:tabLst>
            </a:pPr>
            <a:r>
              <a:rPr sz="1300" spc="-70" dirty="0">
                <a:latin typeface="Calibri"/>
                <a:cs typeface="Calibri"/>
              </a:rPr>
              <a:t>To </a:t>
            </a:r>
            <a:r>
              <a:rPr sz="1300" spc="-10" dirty="0">
                <a:latin typeface="Calibri"/>
                <a:cs typeface="Calibri"/>
              </a:rPr>
              <a:t>order </a:t>
            </a:r>
            <a:r>
              <a:rPr sz="1300" spc="-15" dirty="0">
                <a:latin typeface="Calibri"/>
                <a:cs typeface="Calibri"/>
              </a:rPr>
              <a:t>supplies call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b="1" spc="-15" dirty="0">
                <a:latin typeface="Calibri"/>
                <a:cs typeface="Calibri"/>
              </a:rPr>
              <a:t>800-599-2198</a:t>
            </a:r>
            <a:endParaRPr sz="1300" dirty="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1155065" algn="l"/>
                <a:tab pos="1156335" algn="l"/>
              </a:tabLst>
            </a:pPr>
            <a:r>
              <a:rPr sz="1300" spc="-20" dirty="0">
                <a:latin typeface="Calibri"/>
                <a:cs typeface="Calibri"/>
              </a:rPr>
              <a:t>For </a:t>
            </a:r>
            <a:r>
              <a:rPr sz="1300" spc="-15" dirty="0">
                <a:latin typeface="Calibri"/>
                <a:cs typeface="Calibri"/>
              </a:rPr>
              <a:t>servicing </a:t>
            </a:r>
            <a:r>
              <a:rPr sz="1300" spc="-10" dirty="0">
                <a:latin typeface="Calibri"/>
                <a:cs typeface="Calibri"/>
              </a:rPr>
              <a:t>of </a:t>
            </a:r>
            <a:r>
              <a:rPr sz="1300" spc="-15" dirty="0">
                <a:latin typeface="Calibri"/>
                <a:cs typeface="Calibri"/>
              </a:rPr>
              <a:t>machine </a:t>
            </a:r>
            <a:r>
              <a:rPr sz="1300" spc="-10" dirty="0">
                <a:latin typeface="Calibri"/>
                <a:cs typeface="Calibri"/>
              </a:rPr>
              <a:t>call</a:t>
            </a:r>
            <a:r>
              <a:rPr sz="1300" spc="204" dirty="0">
                <a:latin typeface="Calibri"/>
                <a:cs typeface="Calibri"/>
              </a:rPr>
              <a:t> </a:t>
            </a:r>
            <a:r>
              <a:rPr sz="1300" b="1" spc="-15" dirty="0">
                <a:latin typeface="Calibri"/>
                <a:cs typeface="Calibri"/>
              </a:rPr>
              <a:t>800-821-2797</a:t>
            </a:r>
            <a:endParaRPr sz="1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414780">
              <a:lnSpc>
                <a:spcPct val="100000"/>
              </a:lnSpc>
              <a:spcBef>
                <a:spcPts val="1110"/>
              </a:spcBef>
            </a:pPr>
            <a:r>
              <a:rPr sz="3600" spc="0" dirty="0"/>
              <a:t>Requesting </a:t>
            </a:r>
            <a:r>
              <a:rPr sz="3600" dirty="0"/>
              <a:t>Contract</a:t>
            </a:r>
            <a:r>
              <a:rPr sz="3600" spc="-254" dirty="0"/>
              <a:t> </a:t>
            </a:r>
            <a:r>
              <a:rPr sz="3600" spc="-20" dirty="0"/>
              <a:t>Approval</a:t>
            </a:r>
            <a:endParaRPr sz="3600"/>
          </a:p>
          <a:p>
            <a:pPr marL="2574925">
              <a:lnSpc>
                <a:spcPct val="100000"/>
              </a:lnSpc>
              <a:spcBef>
                <a:spcPts val="455"/>
              </a:spcBef>
            </a:pPr>
            <a:r>
              <a:rPr sz="1600" i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Allow </a:t>
            </a:r>
            <a:r>
              <a:rPr sz="1600" i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least </a:t>
            </a:r>
            <a:r>
              <a:rPr sz="1600" i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30 days </a:t>
            </a:r>
            <a:r>
              <a:rPr sz="1600" i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for </a:t>
            </a:r>
            <a:r>
              <a:rPr sz="1600" i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review </a:t>
            </a:r>
            <a:r>
              <a:rPr sz="1600" i="1" u="sng" spc="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&amp;</a:t>
            </a:r>
            <a:r>
              <a:rPr sz="1600" i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1600" i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negotiations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28189" y="1403434"/>
            <a:ext cx="6686550" cy="364035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0" dirty="0">
                <a:latin typeface="Calibri"/>
                <a:cs typeface="Calibri"/>
              </a:rPr>
              <a:t>STEP 1: Confirm </a:t>
            </a:r>
            <a:r>
              <a:rPr sz="1400" spc="-20" dirty="0">
                <a:latin typeface="Calibri"/>
                <a:cs typeface="Calibri"/>
              </a:rPr>
              <a:t>that </a:t>
            </a:r>
            <a:r>
              <a:rPr sz="1400" spc="-15" dirty="0">
                <a:latin typeface="Calibri"/>
                <a:cs typeface="Calibri"/>
              </a:rPr>
              <a:t>no </a:t>
            </a:r>
            <a:r>
              <a:rPr sz="1400" spc="-20" dirty="0">
                <a:latin typeface="Calibri"/>
                <a:cs typeface="Calibri"/>
              </a:rPr>
              <a:t>Statewide </a:t>
            </a:r>
            <a:r>
              <a:rPr sz="1400" spc="-5" dirty="0">
                <a:latin typeface="Calibri"/>
                <a:cs typeface="Calibri"/>
              </a:rPr>
              <a:t>or </a:t>
            </a:r>
            <a:r>
              <a:rPr sz="1400" spc="-10" dirty="0">
                <a:latin typeface="Calibri"/>
                <a:cs typeface="Calibri"/>
              </a:rPr>
              <a:t>Agency </a:t>
            </a:r>
            <a:r>
              <a:rPr sz="1400" spc="-15" dirty="0">
                <a:latin typeface="Calibri"/>
                <a:cs typeface="Calibri"/>
              </a:rPr>
              <a:t>contract will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suffice</a:t>
            </a:r>
            <a:endParaRPr sz="14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0" dirty="0">
                <a:latin typeface="Calibri"/>
                <a:cs typeface="Calibri"/>
              </a:rPr>
              <a:t>STEP 2: Read </a:t>
            </a:r>
            <a:r>
              <a:rPr sz="1400" spc="-15" dirty="0">
                <a:latin typeface="Calibri"/>
                <a:cs typeface="Calibri"/>
              </a:rPr>
              <a:t>contract. </a:t>
            </a:r>
            <a:r>
              <a:rPr sz="1400" spc="-5" dirty="0">
                <a:latin typeface="Calibri"/>
                <a:cs typeface="Calibri"/>
              </a:rPr>
              <a:t>Does </a:t>
            </a:r>
            <a:r>
              <a:rPr sz="1400" spc="-10" dirty="0">
                <a:latin typeface="Calibri"/>
                <a:cs typeface="Calibri"/>
              </a:rPr>
              <a:t>it meet </a:t>
            </a:r>
            <a:r>
              <a:rPr sz="1400" spc="-15" dirty="0">
                <a:latin typeface="Calibri"/>
                <a:cs typeface="Calibri"/>
              </a:rPr>
              <a:t>the </a:t>
            </a:r>
            <a:r>
              <a:rPr sz="1400" spc="-10" dirty="0">
                <a:latin typeface="Calibri"/>
                <a:cs typeface="Calibri"/>
              </a:rPr>
              <a:t>need and is it </a:t>
            </a:r>
            <a:r>
              <a:rPr sz="1400" spc="-15" dirty="0">
                <a:latin typeface="Calibri"/>
                <a:cs typeface="Calibri"/>
              </a:rPr>
              <a:t>within your </a:t>
            </a:r>
            <a:r>
              <a:rPr sz="1400" spc="-10" dirty="0">
                <a:latin typeface="Calibri"/>
                <a:cs typeface="Calibri"/>
              </a:rPr>
              <a:t>price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point?</a:t>
            </a:r>
            <a:endParaRPr sz="14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0" dirty="0">
                <a:latin typeface="Calibri"/>
                <a:cs typeface="Calibri"/>
              </a:rPr>
              <a:t>STEP 3: </a:t>
            </a:r>
            <a:r>
              <a:rPr sz="1400" spc="-20" dirty="0">
                <a:latin typeface="Calibri"/>
                <a:cs typeface="Calibri"/>
              </a:rPr>
              <a:t>Verify there </a:t>
            </a:r>
            <a:r>
              <a:rPr sz="1400" spc="-10" dirty="0">
                <a:latin typeface="Calibri"/>
                <a:cs typeface="Calibri"/>
              </a:rPr>
              <a:t>is </a:t>
            </a:r>
            <a:r>
              <a:rPr sz="1400" spc="-15" dirty="0">
                <a:latin typeface="Calibri"/>
                <a:cs typeface="Calibri"/>
              </a:rPr>
              <a:t>enough funding </a:t>
            </a:r>
            <a:r>
              <a:rPr sz="1400" spc="-10" dirty="0">
                <a:latin typeface="Calibri"/>
                <a:cs typeface="Calibri"/>
              </a:rPr>
              <a:t>for </a:t>
            </a:r>
            <a:r>
              <a:rPr sz="1400" spc="-15" dirty="0">
                <a:latin typeface="Calibri"/>
                <a:cs typeface="Calibri"/>
              </a:rPr>
              <a:t>the </a:t>
            </a:r>
            <a:r>
              <a:rPr sz="1400" spc="-20" dirty="0">
                <a:latin typeface="Calibri"/>
                <a:cs typeface="Calibri"/>
              </a:rPr>
              <a:t>entire length </a:t>
            </a:r>
            <a:r>
              <a:rPr sz="1400" spc="-5" dirty="0">
                <a:latin typeface="Calibri"/>
                <a:cs typeface="Calibri"/>
              </a:rPr>
              <a:t>of </a:t>
            </a:r>
            <a:r>
              <a:rPr sz="1400" spc="-15" dirty="0">
                <a:latin typeface="Calibri"/>
                <a:cs typeface="Calibri"/>
              </a:rPr>
              <a:t>the initial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term.</a:t>
            </a:r>
            <a:endParaRPr sz="14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0" dirty="0">
                <a:latin typeface="Calibri"/>
                <a:cs typeface="Calibri"/>
              </a:rPr>
              <a:t>STEP 4: </a:t>
            </a:r>
            <a:r>
              <a:rPr sz="1400" spc="-15" dirty="0">
                <a:latin typeface="Calibri"/>
                <a:cs typeface="Calibri"/>
              </a:rPr>
              <a:t>Complete Monetary Contract Approval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Routing Form.</a:t>
            </a:r>
            <a:endParaRPr sz="14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400" spc="-10" dirty="0">
                <a:latin typeface="Calibri"/>
                <a:cs typeface="Calibri"/>
              </a:rPr>
              <a:t>STEP 5: </a:t>
            </a:r>
            <a:r>
              <a:rPr sz="1400" spc="-15" dirty="0">
                <a:latin typeface="Calibri"/>
                <a:cs typeface="Calibri"/>
              </a:rPr>
              <a:t>Submit Routing Form </a:t>
            </a:r>
            <a:r>
              <a:rPr sz="1400" spc="-10" dirty="0">
                <a:latin typeface="Calibri"/>
                <a:cs typeface="Calibri"/>
              </a:rPr>
              <a:t>and </a:t>
            </a:r>
            <a:r>
              <a:rPr sz="1400" spc="-15" dirty="0">
                <a:latin typeface="Calibri"/>
                <a:cs typeface="Calibri"/>
              </a:rPr>
              <a:t>Contract/Agreement </a:t>
            </a:r>
            <a:r>
              <a:rPr sz="1400" spc="-25" dirty="0">
                <a:latin typeface="Calibri"/>
                <a:cs typeface="Calibri"/>
              </a:rPr>
              <a:t>to</a:t>
            </a:r>
            <a:r>
              <a:rPr sz="1400" spc="15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contracts@valdosta.edu</a:t>
            </a:r>
            <a:r>
              <a:rPr sz="1400" u="sng" spc="10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50" dirty="0">
              <a:latin typeface="Times New Roman"/>
              <a:cs typeface="Times New Roman"/>
            </a:endParaRPr>
          </a:p>
          <a:p>
            <a:pPr marL="193040" algn="ctr">
              <a:lnSpc>
                <a:spcPct val="100000"/>
              </a:lnSpc>
              <a:spcBef>
                <a:spcPts val="5"/>
              </a:spcBef>
            </a:pPr>
            <a:r>
              <a:rPr sz="1400" spc="-15" dirty="0">
                <a:latin typeface="Calibri"/>
                <a:cs typeface="Calibri"/>
              </a:rPr>
              <a:t>This will </a:t>
            </a:r>
            <a:r>
              <a:rPr sz="1400" spc="-10" dirty="0">
                <a:latin typeface="Calibri"/>
                <a:cs typeface="Calibri"/>
              </a:rPr>
              <a:t>kick off </a:t>
            </a:r>
            <a:r>
              <a:rPr sz="1400" spc="-15" dirty="0">
                <a:latin typeface="Calibri"/>
                <a:cs typeface="Calibri"/>
              </a:rPr>
              <a:t>the </a:t>
            </a:r>
            <a:r>
              <a:rPr sz="1400" b="1" spc="-15" dirty="0">
                <a:latin typeface="Calibri"/>
                <a:cs typeface="Calibri"/>
              </a:rPr>
              <a:t>Contract Review</a:t>
            </a:r>
            <a:r>
              <a:rPr sz="1400" b="1" spc="2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Process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003300" marR="802005" algn="ctr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Contracts are reviewed by </a:t>
            </a:r>
            <a:r>
              <a:rPr sz="1400" spc="-20" dirty="0">
                <a:latin typeface="Calibri"/>
                <a:cs typeface="Calibri"/>
              </a:rPr>
              <a:t>Procurement </a:t>
            </a:r>
            <a:r>
              <a:rPr sz="1400" spc="-15" dirty="0">
                <a:latin typeface="Calibri"/>
                <a:cs typeface="Calibri"/>
              </a:rPr>
              <a:t>- </a:t>
            </a:r>
            <a:r>
              <a:rPr sz="1400" spc="-5" dirty="0">
                <a:latin typeface="Calibri"/>
                <a:cs typeface="Calibri"/>
              </a:rPr>
              <a:t>as </a:t>
            </a:r>
            <a:r>
              <a:rPr sz="1400" spc="-15" dirty="0">
                <a:latin typeface="Calibri"/>
                <a:cs typeface="Calibri"/>
              </a:rPr>
              <a:t>well </a:t>
            </a:r>
            <a:r>
              <a:rPr sz="1400" spc="-5" dirty="0">
                <a:latin typeface="Calibri"/>
                <a:cs typeface="Calibri"/>
              </a:rPr>
              <a:t>as </a:t>
            </a:r>
            <a:r>
              <a:rPr lang="en-US" sz="1400" spc="-5" dirty="0">
                <a:latin typeface="Calibri"/>
                <a:cs typeface="Calibri"/>
              </a:rPr>
              <a:t>Legal Affairs,</a:t>
            </a:r>
            <a:r>
              <a:rPr sz="1400" spc="-5" dirty="0">
                <a:latin typeface="Calibri"/>
                <a:cs typeface="Calibri"/>
              </a:rPr>
              <a:t> HR, </a:t>
            </a:r>
            <a:r>
              <a:rPr sz="1400" spc="-20" dirty="0">
                <a:latin typeface="Calibri"/>
                <a:cs typeface="Calibri"/>
              </a:rPr>
              <a:t>Creative </a:t>
            </a:r>
            <a:r>
              <a:rPr sz="1400" spc="-5" dirty="0">
                <a:latin typeface="Calibri"/>
                <a:cs typeface="Calibri"/>
              </a:rPr>
              <a:t>Services, </a:t>
            </a:r>
            <a:r>
              <a:rPr sz="1400" spc="-10" dirty="0">
                <a:latin typeface="Calibri"/>
                <a:cs typeface="Calibri"/>
              </a:rPr>
              <a:t>and </a:t>
            </a:r>
            <a:r>
              <a:rPr sz="1400" spc="-5" dirty="0">
                <a:latin typeface="Calibri"/>
                <a:cs typeface="Calibri"/>
              </a:rPr>
              <a:t>IT as</a:t>
            </a:r>
            <a:r>
              <a:rPr sz="1400" spc="-1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applicable.</a:t>
            </a:r>
            <a:endParaRPr sz="1400" dirty="0">
              <a:latin typeface="Calibri"/>
              <a:cs typeface="Calibri"/>
            </a:endParaRPr>
          </a:p>
          <a:p>
            <a:pPr marL="207645" marR="5080" algn="ctr">
              <a:lnSpc>
                <a:spcPct val="120000"/>
              </a:lnSpc>
              <a:spcBef>
                <a:spcPts val="865"/>
              </a:spcBef>
            </a:pPr>
            <a:r>
              <a:rPr sz="1400" spc="-10" dirty="0">
                <a:latin typeface="Calibri"/>
                <a:cs typeface="Calibri"/>
              </a:rPr>
              <a:t>Once fully </a:t>
            </a:r>
            <a:r>
              <a:rPr sz="1400" spc="-20" dirty="0">
                <a:latin typeface="Calibri"/>
                <a:cs typeface="Calibri"/>
              </a:rPr>
              <a:t>executed </a:t>
            </a:r>
            <a:r>
              <a:rPr sz="1400" spc="-5" dirty="0">
                <a:latin typeface="Calibri"/>
                <a:cs typeface="Calibri"/>
              </a:rPr>
              <a:t>an </a:t>
            </a:r>
            <a:r>
              <a:rPr sz="1400" spc="-10" dirty="0">
                <a:latin typeface="Calibri"/>
                <a:cs typeface="Calibri"/>
              </a:rPr>
              <a:t>email </a:t>
            </a:r>
            <a:r>
              <a:rPr sz="1400" spc="-15" dirty="0">
                <a:latin typeface="Calibri"/>
                <a:cs typeface="Calibri"/>
              </a:rPr>
              <a:t>notification will be sent </a:t>
            </a:r>
            <a:r>
              <a:rPr sz="1400" spc="-25" dirty="0">
                <a:latin typeface="Calibri"/>
                <a:cs typeface="Calibri"/>
              </a:rPr>
              <a:t>to </a:t>
            </a:r>
            <a:r>
              <a:rPr sz="1400" spc="-15" dirty="0">
                <a:latin typeface="Calibri"/>
                <a:cs typeface="Calibri"/>
              </a:rPr>
              <a:t>the Requester </a:t>
            </a:r>
            <a:r>
              <a:rPr sz="1400" spc="-10" dirty="0">
                <a:latin typeface="Calibri"/>
                <a:cs typeface="Calibri"/>
              </a:rPr>
              <a:t>&amp; Budget Manager  </a:t>
            </a:r>
            <a:r>
              <a:rPr sz="1400" spc="-20" dirty="0">
                <a:latin typeface="Calibri"/>
                <a:cs typeface="Calibri"/>
              </a:rPr>
              <a:t>that </a:t>
            </a:r>
            <a:r>
              <a:rPr sz="1400" spc="-5" dirty="0">
                <a:latin typeface="Calibri"/>
                <a:cs typeface="Calibri"/>
              </a:rPr>
              <a:t>an </a:t>
            </a:r>
            <a:r>
              <a:rPr sz="1400" spc="-15" dirty="0">
                <a:latin typeface="Calibri"/>
                <a:cs typeface="Calibri"/>
              </a:rPr>
              <a:t>ePro </a:t>
            </a:r>
            <a:r>
              <a:rPr sz="1400" spc="-10" dirty="0">
                <a:latin typeface="Calibri"/>
                <a:cs typeface="Calibri"/>
              </a:rPr>
              <a:t>Special </a:t>
            </a:r>
            <a:r>
              <a:rPr sz="1400" spc="-15" dirty="0">
                <a:latin typeface="Calibri"/>
                <a:cs typeface="Calibri"/>
              </a:rPr>
              <a:t>Item Request </a:t>
            </a:r>
            <a:r>
              <a:rPr sz="1400" spc="-5" dirty="0">
                <a:latin typeface="Calibri"/>
                <a:cs typeface="Calibri"/>
              </a:rPr>
              <a:t>can</a:t>
            </a:r>
            <a:r>
              <a:rPr lang="en-US" sz="1400" spc="-5" dirty="0">
                <a:latin typeface="Calibri"/>
                <a:cs typeface="Calibri"/>
              </a:rPr>
              <a:t> be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submitted </a:t>
            </a:r>
            <a:r>
              <a:rPr sz="1400" spc="-10" dirty="0">
                <a:latin typeface="Calibri"/>
                <a:cs typeface="Calibri"/>
              </a:rPr>
              <a:t>for Budget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Approval.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94945" algn="ctr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Be </a:t>
            </a:r>
            <a:r>
              <a:rPr sz="1400" spc="-20" dirty="0">
                <a:latin typeface="Calibri"/>
                <a:cs typeface="Calibri"/>
              </a:rPr>
              <a:t>sure </a:t>
            </a:r>
            <a:r>
              <a:rPr sz="1400" spc="-25" dirty="0">
                <a:latin typeface="Calibri"/>
                <a:cs typeface="Calibri"/>
              </a:rPr>
              <a:t>to </a:t>
            </a:r>
            <a:r>
              <a:rPr sz="1400" spc="-20" dirty="0">
                <a:latin typeface="Calibri"/>
                <a:cs typeface="Calibri"/>
              </a:rPr>
              <a:t>attach </a:t>
            </a:r>
            <a:r>
              <a:rPr sz="1400" spc="-10" dirty="0">
                <a:latin typeface="Calibri"/>
                <a:cs typeface="Calibri"/>
              </a:rPr>
              <a:t>all </a:t>
            </a:r>
            <a:r>
              <a:rPr sz="1400" spc="-15" dirty="0">
                <a:latin typeface="Calibri"/>
                <a:cs typeface="Calibri"/>
              </a:rPr>
              <a:t>Contract documents </a:t>
            </a:r>
            <a:r>
              <a:rPr sz="1400" spc="-25" dirty="0">
                <a:latin typeface="Calibri"/>
                <a:cs typeface="Calibri"/>
              </a:rPr>
              <a:t>to </a:t>
            </a:r>
            <a:r>
              <a:rPr sz="1400" spc="-15" dirty="0">
                <a:latin typeface="Calibri"/>
                <a:cs typeface="Calibri"/>
              </a:rPr>
              <a:t>the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Requisition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2081" y="335391"/>
            <a:ext cx="3782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0" dirty="0"/>
              <a:t>Solicitation</a:t>
            </a:r>
            <a:r>
              <a:rPr sz="3600" spc="-150" dirty="0"/>
              <a:t> </a:t>
            </a:r>
            <a:r>
              <a:rPr sz="3600" spc="0" dirty="0"/>
              <a:t>Process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985915" y="1265788"/>
            <a:ext cx="6174740" cy="1330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229870" indent="-344170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0" dirty="0">
                <a:latin typeface="Cambria Math"/>
                <a:cs typeface="Cambria Math"/>
              </a:rPr>
              <a:t>Purchases of </a:t>
            </a:r>
            <a:r>
              <a:rPr sz="2000" spc="-5" dirty="0">
                <a:latin typeface="Cambria Math"/>
                <a:cs typeface="Cambria Math"/>
              </a:rPr>
              <a:t>$25,000.00+ </a:t>
            </a:r>
            <a:r>
              <a:rPr sz="2000" spc="-10" dirty="0">
                <a:latin typeface="Cambria Math"/>
                <a:cs typeface="Cambria Math"/>
              </a:rPr>
              <a:t>and </a:t>
            </a:r>
            <a:r>
              <a:rPr sz="2000" spc="-15" dirty="0">
                <a:latin typeface="Cambria Math"/>
                <a:cs typeface="Cambria Math"/>
              </a:rPr>
              <a:t>are </a:t>
            </a:r>
            <a:r>
              <a:rPr sz="2000" spc="-10" dirty="0">
                <a:latin typeface="Cambria Math"/>
                <a:cs typeface="Cambria Math"/>
              </a:rPr>
              <a:t>not on </a:t>
            </a:r>
            <a:r>
              <a:rPr sz="2000" spc="-15" dirty="0">
                <a:latin typeface="Cambria Math"/>
                <a:cs typeface="Cambria Math"/>
              </a:rPr>
              <a:t>Statewide  </a:t>
            </a:r>
            <a:r>
              <a:rPr sz="2000" spc="-10" dirty="0">
                <a:latin typeface="Cambria Math"/>
                <a:cs typeface="Cambria Math"/>
              </a:rPr>
              <a:t>Contract or IGA, must </a:t>
            </a:r>
            <a:r>
              <a:rPr sz="2000" spc="-15" dirty="0">
                <a:latin typeface="Cambria Math"/>
                <a:cs typeface="Cambria Math"/>
              </a:rPr>
              <a:t>be </a:t>
            </a:r>
            <a:r>
              <a:rPr sz="2000" spc="-20" dirty="0">
                <a:latin typeface="Cambria Math"/>
                <a:cs typeface="Cambria Math"/>
              </a:rPr>
              <a:t>competitively</a:t>
            </a:r>
            <a:r>
              <a:rPr sz="2000" spc="150" dirty="0">
                <a:latin typeface="Cambria Math"/>
                <a:cs typeface="Cambria Math"/>
              </a:rPr>
              <a:t> </a:t>
            </a:r>
            <a:r>
              <a:rPr sz="2000" spc="-15" dirty="0">
                <a:latin typeface="Cambria Math"/>
                <a:cs typeface="Cambria Math"/>
              </a:rPr>
              <a:t>bid.</a:t>
            </a:r>
            <a:endParaRPr sz="2000">
              <a:latin typeface="Cambria Math"/>
              <a:cs typeface="Cambria Math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5" dirty="0">
                <a:latin typeface="Cambria Math"/>
                <a:cs typeface="Cambria Math"/>
              </a:rPr>
              <a:t>3 </a:t>
            </a:r>
            <a:r>
              <a:rPr sz="2000" spc="-10" dirty="0">
                <a:latin typeface="Cambria Math"/>
                <a:cs typeface="Cambria Math"/>
              </a:rPr>
              <a:t>types of solicitations </a:t>
            </a:r>
            <a:r>
              <a:rPr sz="2000" spc="-5" dirty="0">
                <a:latin typeface="Cambria Math"/>
                <a:cs typeface="Cambria Math"/>
              </a:rPr>
              <a:t>satisfy </a:t>
            </a:r>
            <a:r>
              <a:rPr sz="2000" spc="-10" dirty="0">
                <a:latin typeface="Cambria Math"/>
                <a:cs typeface="Cambria Math"/>
              </a:rPr>
              <a:t>the </a:t>
            </a:r>
            <a:r>
              <a:rPr sz="2000" spc="-15" dirty="0">
                <a:latin typeface="Cambria Math"/>
                <a:cs typeface="Cambria Math"/>
              </a:rPr>
              <a:t>state’s</a:t>
            </a:r>
            <a:r>
              <a:rPr sz="2000" spc="175" dirty="0">
                <a:latin typeface="Cambria Math"/>
                <a:cs typeface="Cambria Math"/>
              </a:rPr>
              <a:t> </a:t>
            </a:r>
            <a:r>
              <a:rPr sz="2000" spc="-20" dirty="0">
                <a:latin typeface="Cambria Math"/>
                <a:cs typeface="Cambria Math"/>
              </a:rPr>
              <a:t>requirement:</a:t>
            </a:r>
            <a:endParaRPr sz="2000">
              <a:latin typeface="Cambria Math"/>
              <a:cs typeface="Cambria Math"/>
            </a:endParaRPr>
          </a:p>
          <a:p>
            <a:pPr marL="469900">
              <a:lnSpc>
                <a:spcPct val="100000"/>
              </a:lnSpc>
              <a:spcBef>
                <a:spcPts val="440"/>
              </a:spcBef>
              <a:tabLst>
                <a:tab pos="755650" algn="l"/>
              </a:tabLst>
            </a:pPr>
            <a:r>
              <a:rPr sz="1800" spc="-5" dirty="0">
                <a:latin typeface="Arial"/>
                <a:cs typeface="Arial"/>
              </a:rPr>
              <a:t>–	</a:t>
            </a:r>
            <a:r>
              <a:rPr sz="1800" spc="-5" dirty="0">
                <a:latin typeface="Cambria Math"/>
                <a:cs typeface="Cambria Math"/>
              </a:rPr>
              <a:t>Request </a:t>
            </a:r>
            <a:r>
              <a:rPr sz="1800" spc="-10" dirty="0">
                <a:latin typeface="Cambria Math"/>
                <a:cs typeface="Cambria Math"/>
              </a:rPr>
              <a:t>for </a:t>
            </a:r>
            <a:r>
              <a:rPr sz="1800" spc="-5" dirty="0">
                <a:latin typeface="Cambria Math"/>
                <a:cs typeface="Cambria Math"/>
              </a:rPr>
              <a:t>Proposal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(RFP)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00315" y="2616052"/>
            <a:ext cx="3264535" cy="7073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0665" marR="5080" indent="-22796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spc="-50" dirty="0">
                <a:latin typeface="Cambria Math"/>
                <a:cs typeface="Cambria Math"/>
              </a:rPr>
              <a:t>You </a:t>
            </a:r>
            <a:r>
              <a:rPr sz="1400" spc="-10" dirty="0">
                <a:latin typeface="Cambria Math"/>
                <a:cs typeface="Cambria Math"/>
              </a:rPr>
              <a:t>know the outcome </a:t>
            </a:r>
            <a:r>
              <a:rPr sz="1400" spc="-15" dirty="0">
                <a:latin typeface="Cambria Math"/>
                <a:cs typeface="Cambria Math"/>
              </a:rPr>
              <a:t>needed, </a:t>
            </a:r>
            <a:r>
              <a:rPr sz="1400" spc="-10" dirty="0">
                <a:latin typeface="Cambria Math"/>
                <a:cs typeface="Cambria Math"/>
              </a:rPr>
              <a:t>but  </a:t>
            </a:r>
            <a:r>
              <a:rPr sz="1400" spc="-20" dirty="0">
                <a:latin typeface="Cambria Math"/>
                <a:cs typeface="Cambria Math"/>
              </a:rPr>
              <a:t>want </a:t>
            </a:r>
            <a:r>
              <a:rPr sz="1400" spc="-10" dirty="0">
                <a:latin typeface="Cambria Math"/>
                <a:cs typeface="Cambria Math"/>
              </a:rPr>
              <a:t>bidders </a:t>
            </a:r>
            <a:r>
              <a:rPr sz="1400" spc="-15" dirty="0">
                <a:latin typeface="Cambria Math"/>
                <a:cs typeface="Cambria Math"/>
              </a:rPr>
              <a:t>to </a:t>
            </a:r>
            <a:r>
              <a:rPr sz="1400" spc="-10" dirty="0">
                <a:latin typeface="Cambria Math"/>
                <a:cs typeface="Cambria Math"/>
              </a:rPr>
              <a:t>tell us how </a:t>
            </a:r>
            <a:r>
              <a:rPr sz="1400" spc="-15" dirty="0">
                <a:latin typeface="Cambria Math"/>
                <a:cs typeface="Cambria Math"/>
              </a:rPr>
              <a:t>to </a:t>
            </a:r>
            <a:r>
              <a:rPr sz="1400" spc="-20" dirty="0">
                <a:latin typeface="Cambria Math"/>
                <a:cs typeface="Cambria Math"/>
              </a:rPr>
              <a:t>achieve</a:t>
            </a:r>
            <a:r>
              <a:rPr sz="1400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it</a:t>
            </a:r>
            <a:endParaRPr sz="1400">
              <a:latin typeface="Cambria Math"/>
              <a:cs typeface="Cambria Math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spc="-5" dirty="0">
                <a:latin typeface="Cambria Math"/>
                <a:cs typeface="Cambria Math"/>
              </a:rPr>
              <a:t>Price </a:t>
            </a:r>
            <a:r>
              <a:rPr sz="1400" spc="-10" dirty="0">
                <a:latin typeface="Cambria Math"/>
                <a:cs typeface="Cambria Math"/>
              </a:rPr>
              <a:t>is not </a:t>
            </a:r>
            <a:r>
              <a:rPr sz="1400" spc="-5" dirty="0">
                <a:latin typeface="Cambria Math"/>
                <a:cs typeface="Cambria Math"/>
              </a:rPr>
              <a:t>the </a:t>
            </a:r>
            <a:r>
              <a:rPr sz="1400" spc="-10" dirty="0">
                <a:latin typeface="Cambria Math"/>
                <a:cs typeface="Cambria Math"/>
              </a:rPr>
              <a:t>top</a:t>
            </a:r>
            <a:r>
              <a:rPr sz="1400" spc="7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concern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43115" y="3350620"/>
            <a:ext cx="2720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8450" algn="l"/>
              </a:tabLst>
            </a:pPr>
            <a:r>
              <a:rPr sz="1800" spc="-5" dirty="0">
                <a:latin typeface="Arial"/>
                <a:cs typeface="Arial"/>
              </a:rPr>
              <a:t>–	</a:t>
            </a:r>
            <a:r>
              <a:rPr sz="1800" spc="-5" dirty="0">
                <a:latin typeface="Cambria Math"/>
                <a:cs typeface="Cambria Math"/>
              </a:rPr>
              <a:t>Request </a:t>
            </a:r>
            <a:r>
              <a:rPr sz="1800" spc="-10" dirty="0">
                <a:latin typeface="Cambria Math"/>
                <a:cs typeface="Cambria Math"/>
              </a:rPr>
              <a:t>for </a:t>
            </a:r>
            <a:r>
              <a:rPr sz="1800" spc="-15" dirty="0">
                <a:latin typeface="Cambria Math"/>
                <a:cs typeface="Cambria Math"/>
              </a:rPr>
              <a:t>Quote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(RFQ)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0315" y="3670660"/>
            <a:ext cx="2479040" cy="4514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0665" marR="5080" indent="-22796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spc="-50" dirty="0">
                <a:latin typeface="Cambria Math"/>
                <a:cs typeface="Cambria Math"/>
              </a:rPr>
              <a:t>You </a:t>
            </a:r>
            <a:r>
              <a:rPr sz="1400" spc="-15" dirty="0">
                <a:latin typeface="Cambria Math"/>
                <a:cs typeface="Cambria Math"/>
              </a:rPr>
              <a:t>know what you </a:t>
            </a:r>
            <a:r>
              <a:rPr sz="1400" spc="-20" dirty="0">
                <a:latin typeface="Cambria Math"/>
                <a:cs typeface="Cambria Math"/>
              </a:rPr>
              <a:t>want </a:t>
            </a:r>
            <a:r>
              <a:rPr sz="1400" spc="-15" dirty="0">
                <a:latin typeface="Cambria Math"/>
                <a:cs typeface="Cambria Math"/>
              </a:rPr>
              <a:t>and  </a:t>
            </a:r>
            <a:r>
              <a:rPr sz="1400" spc="-10" dirty="0">
                <a:latin typeface="Cambria Math"/>
                <a:cs typeface="Cambria Math"/>
              </a:rPr>
              <a:t>lowest price is top</a:t>
            </a:r>
            <a:r>
              <a:rPr sz="1400" spc="5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concern</a:t>
            </a:r>
            <a:endParaRPr sz="1400" dirty="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43115" y="4149196"/>
            <a:ext cx="2377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8450" algn="l"/>
              </a:tabLst>
            </a:pPr>
            <a:r>
              <a:rPr sz="1800" spc="-5" dirty="0">
                <a:latin typeface="Arial"/>
                <a:cs typeface="Arial"/>
              </a:rPr>
              <a:t>–	</a:t>
            </a:r>
            <a:r>
              <a:rPr sz="1800" spc="-5" dirty="0">
                <a:latin typeface="Cambria Math"/>
                <a:cs typeface="Cambria Math"/>
              </a:rPr>
              <a:t>Sole </a:t>
            </a:r>
            <a:r>
              <a:rPr sz="1800" spc="-10" dirty="0">
                <a:latin typeface="Cambria Math"/>
                <a:cs typeface="Cambria Math"/>
              </a:rPr>
              <a:t>Source</a:t>
            </a:r>
            <a:r>
              <a:rPr sz="1800" spc="-55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Purchase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0315" y="4469236"/>
            <a:ext cx="2416810" cy="4514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400" spc="-5" dirty="0">
                <a:latin typeface="Cambria Math"/>
                <a:cs typeface="Cambria Math"/>
              </a:rPr>
              <a:t>Sole </a:t>
            </a:r>
            <a:r>
              <a:rPr sz="1400" spc="-10" dirty="0">
                <a:latin typeface="Cambria Math"/>
                <a:cs typeface="Cambria Math"/>
              </a:rPr>
              <a:t>Sources </a:t>
            </a:r>
            <a:r>
              <a:rPr sz="1400" spc="-20" dirty="0">
                <a:latin typeface="Cambria Math"/>
                <a:cs typeface="Cambria Math"/>
              </a:rPr>
              <a:t>are </a:t>
            </a:r>
            <a:r>
              <a:rPr sz="1400" spc="-15" dirty="0">
                <a:latin typeface="Cambria Math"/>
                <a:cs typeface="Cambria Math"/>
              </a:rPr>
              <a:t>very </a:t>
            </a:r>
            <a:r>
              <a:rPr sz="1400" spc="-20" dirty="0">
                <a:latin typeface="Cambria Math"/>
                <a:cs typeface="Cambria Math"/>
              </a:rPr>
              <a:t>rare </a:t>
            </a:r>
            <a:r>
              <a:rPr sz="1400" spc="-15" dirty="0">
                <a:latin typeface="Cambria Math"/>
                <a:cs typeface="Cambria Math"/>
              </a:rPr>
              <a:t>as  they </a:t>
            </a:r>
            <a:r>
              <a:rPr sz="1400" spc="-10" dirty="0">
                <a:latin typeface="Cambria Math"/>
                <a:cs typeface="Cambria Math"/>
              </a:rPr>
              <a:t>limit</a:t>
            </a:r>
            <a:r>
              <a:rPr sz="1400" spc="6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competition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75832" y="2685288"/>
            <a:ext cx="2462771" cy="2407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69735" y="2663951"/>
            <a:ext cx="2523743" cy="2481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26123" y="2714244"/>
            <a:ext cx="2362199" cy="23073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326123" y="2714244"/>
            <a:ext cx="2362200" cy="2307590"/>
          </a:xfrm>
          <a:prstGeom prst="rect">
            <a:avLst/>
          </a:prstGeom>
          <a:ln w="9144">
            <a:solidFill>
              <a:srgbClr val="BE4B48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87960">
              <a:lnSpc>
                <a:spcPct val="100000"/>
              </a:lnSpc>
              <a:spcBef>
                <a:spcPts val="229"/>
              </a:spcBef>
            </a:pPr>
            <a:r>
              <a:rPr sz="1800" spc="-10" dirty="0">
                <a:latin typeface="Calibri"/>
                <a:cs typeface="Calibri"/>
              </a:rPr>
              <a:t>Contact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Procurement</a:t>
            </a:r>
            <a:endParaRPr sz="18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</a:pPr>
            <a:r>
              <a:rPr sz="1800"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 </a:t>
            </a:r>
            <a:r>
              <a:rPr sz="1800" b="1" i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EARLY </a:t>
            </a:r>
            <a:r>
              <a:rPr sz="1800"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</a:t>
            </a:r>
            <a:r>
              <a:rPr sz="1800" b="1" i="1" u="heavy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POSSIBLE</a:t>
            </a:r>
            <a:endParaRPr sz="1800">
              <a:latin typeface="Calibri"/>
              <a:cs typeface="Calibri"/>
            </a:endParaRPr>
          </a:p>
          <a:p>
            <a:pPr marL="279400" marR="272415" indent="-4445"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if </a:t>
            </a:r>
            <a:r>
              <a:rPr sz="1800" spc="-10" dirty="0">
                <a:latin typeface="Calibri"/>
                <a:cs typeface="Calibri"/>
              </a:rPr>
              <a:t>the </a:t>
            </a:r>
            <a:r>
              <a:rPr sz="1800" spc="-15" dirty="0">
                <a:latin typeface="Calibri"/>
                <a:cs typeface="Calibri"/>
              </a:rPr>
              <a:t>anticipated  </a:t>
            </a:r>
            <a:r>
              <a:rPr sz="1800" spc="-10" dirty="0">
                <a:latin typeface="Calibri"/>
                <a:cs typeface="Calibri"/>
              </a:rPr>
              <a:t>purchase </a:t>
            </a:r>
            <a:r>
              <a:rPr sz="1800" spc="-15" dirty="0">
                <a:latin typeface="Calibri"/>
                <a:cs typeface="Calibri"/>
              </a:rPr>
              <a:t>request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endParaRPr sz="1800">
              <a:latin typeface="Calibri"/>
              <a:cs typeface="Calibri"/>
            </a:endParaRPr>
          </a:p>
          <a:p>
            <a:pPr marL="127000" marR="122555" indent="1270"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$25,000.00 or </a:t>
            </a:r>
            <a:r>
              <a:rPr sz="1800" spc="-10" dirty="0">
                <a:latin typeface="Calibri"/>
                <a:cs typeface="Calibri"/>
              </a:rPr>
              <a:t>more </a:t>
            </a:r>
            <a:r>
              <a:rPr sz="1800" spc="-15" dirty="0">
                <a:latin typeface="Calibri"/>
                <a:cs typeface="Calibri"/>
              </a:rPr>
              <a:t>to  </a:t>
            </a:r>
            <a:r>
              <a:rPr sz="1800" spc="-10" dirty="0">
                <a:latin typeface="Calibri"/>
                <a:cs typeface="Calibri"/>
              </a:rPr>
              <a:t>determine what type  </a:t>
            </a:r>
            <a:r>
              <a:rPr sz="1800" dirty="0">
                <a:latin typeface="Calibri"/>
                <a:cs typeface="Calibri"/>
              </a:rPr>
              <a:t>of </a:t>
            </a:r>
            <a:r>
              <a:rPr sz="1800" spc="-10" dirty="0">
                <a:latin typeface="Calibri"/>
                <a:cs typeface="Calibri"/>
              </a:rPr>
              <a:t>solicitation, </a:t>
            </a:r>
            <a:r>
              <a:rPr sz="1800" spc="-5" dirty="0">
                <a:latin typeface="Calibri"/>
                <a:cs typeface="Calibri"/>
              </a:rPr>
              <a:t>if </a:t>
            </a:r>
            <a:r>
              <a:rPr sz="1800" spc="-40" dirty="0">
                <a:latin typeface="Calibri"/>
                <a:cs typeface="Calibri"/>
              </a:rPr>
              <a:t>any, </a:t>
            </a:r>
            <a:r>
              <a:rPr sz="1800" spc="-5" dirty="0">
                <a:latin typeface="Calibri"/>
                <a:cs typeface="Calibri"/>
              </a:rPr>
              <a:t>is  </a:t>
            </a:r>
            <a:r>
              <a:rPr sz="1800" spc="-15" dirty="0">
                <a:latin typeface="Calibri"/>
                <a:cs typeface="Calibri"/>
              </a:rPr>
              <a:t>required.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3951" y="542544"/>
            <a:ext cx="1770887" cy="4297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9227" y="207159"/>
            <a:ext cx="7165545" cy="906017"/>
          </a:xfrm>
          <a:prstGeom prst="rect">
            <a:avLst/>
          </a:prstGeom>
          <a:effectLst/>
        </p:spPr>
        <p:txBody>
          <a:bodyPr vert="horz" wrap="square" lIns="0" tIns="13335" rIns="0" bIns="0" rtlCol="0">
            <a:spAutoFit/>
          </a:bodyPr>
          <a:lstStyle/>
          <a:p>
            <a:pPr marL="2139950" marR="5080" indent="-603885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effectLst/>
              </a:rPr>
              <a:t>Requester </a:t>
            </a:r>
            <a:r>
              <a:rPr sz="2900" dirty="0">
                <a:effectLst/>
              </a:rPr>
              <a:t>Responsibilities</a:t>
            </a:r>
            <a:r>
              <a:rPr sz="2900" spc="-235" dirty="0">
                <a:effectLst/>
              </a:rPr>
              <a:t> </a:t>
            </a:r>
            <a:r>
              <a:rPr sz="2900" spc="-5" dirty="0">
                <a:solidFill>
                  <a:srgbClr val="FF0000"/>
                </a:solidFill>
                <a:effectLst/>
                <a:latin typeface="Cambria Math"/>
                <a:cs typeface="Cambria Math"/>
              </a:rPr>
              <a:t>BEFORE</a:t>
            </a:r>
            <a:r>
              <a:rPr sz="2900" b="0" spc="-5" dirty="0">
                <a:solidFill>
                  <a:srgbClr val="FF0000"/>
                </a:solidFill>
                <a:effectLst/>
                <a:latin typeface="Cambria Math"/>
                <a:cs typeface="Cambria Math"/>
              </a:rPr>
              <a:t>  </a:t>
            </a:r>
            <a:r>
              <a:rPr sz="2900" spc="0" dirty="0">
                <a:effectLst/>
              </a:rPr>
              <a:t>Submitting </a:t>
            </a:r>
            <a:r>
              <a:rPr sz="2900" spc="25" dirty="0">
                <a:effectLst/>
              </a:rPr>
              <a:t>an </a:t>
            </a:r>
            <a:r>
              <a:rPr sz="2900" spc="10" dirty="0">
                <a:effectLst/>
              </a:rPr>
              <a:t>ePro</a:t>
            </a:r>
            <a:r>
              <a:rPr sz="2900" spc="-335" dirty="0">
                <a:effectLst/>
              </a:rPr>
              <a:t> </a:t>
            </a:r>
            <a:r>
              <a:rPr sz="2900" dirty="0">
                <a:effectLst/>
              </a:rPr>
              <a:t>Request</a:t>
            </a:r>
            <a:endParaRPr sz="2900" dirty="0">
              <a:effectLst/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5915" y="1203723"/>
            <a:ext cx="6962775" cy="356235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mbria Math"/>
                <a:cs typeface="Cambria Math"/>
              </a:rPr>
              <a:t>Depending </a:t>
            </a:r>
            <a:r>
              <a:rPr sz="2000" spc="-10" dirty="0">
                <a:latin typeface="Cambria Math"/>
                <a:cs typeface="Cambria Math"/>
              </a:rPr>
              <a:t>on the method of</a:t>
            </a:r>
            <a:r>
              <a:rPr sz="2000" spc="12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purchase:</a:t>
            </a:r>
            <a:endParaRPr sz="20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755650" algn="l"/>
                <a:tab pos="756920" algn="l"/>
              </a:tabLst>
            </a:pPr>
            <a:r>
              <a:rPr sz="1800" spc="-30" dirty="0">
                <a:latin typeface="Cambria Math"/>
                <a:cs typeface="Cambria Math"/>
              </a:rPr>
              <a:t>Work </a:t>
            </a:r>
            <a:r>
              <a:rPr sz="1800" spc="-5" dirty="0">
                <a:latin typeface="Cambria Math"/>
                <a:cs typeface="Cambria Math"/>
              </a:rPr>
              <a:t>with department</a:t>
            </a:r>
            <a:r>
              <a:rPr sz="1800" spc="0" dirty="0">
                <a:latin typeface="Cambria Math"/>
                <a:cs typeface="Cambria Math"/>
              </a:rPr>
              <a:t> </a:t>
            </a:r>
            <a:r>
              <a:rPr sz="1800" spc="-15" dirty="0">
                <a:latin typeface="Cambria Math"/>
                <a:cs typeface="Cambria Math"/>
              </a:rPr>
              <a:t>to:</a:t>
            </a:r>
            <a:endParaRPr sz="1800">
              <a:latin typeface="Cambria Math"/>
              <a:cs typeface="Cambria Math"/>
            </a:endParaRPr>
          </a:p>
          <a:p>
            <a:pPr marL="1155700" lvl="2" indent="-22860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800" spc="-5" dirty="0">
                <a:latin typeface="Cambria Math"/>
                <a:cs typeface="Cambria Math"/>
              </a:rPr>
              <a:t>Identify </a:t>
            </a:r>
            <a:r>
              <a:rPr sz="1800" spc="-10" dirty="0">
                <a:latin typeface="Cambria Math"/>
                <a:cs typeface="Cambria Math"/>
              </a:rPr>
              <a:t>the</a:t>
            </a:r>
            <a:r>
              <a:rPr sz="1800" spc="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need(s)</a:t>
            </a:r>
            <a:endParaRPr sz="1800">
              <a:latin typeface="Cambria Math"/>
              <a:cs typeface="Cambria Math"/>
            </a:endParaRPr>
          </a:p>
          <a:p>
            <a:pPr marL="1155700" lvl="2" indent="-2286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800" spc="-5" dirty="0">
                <a:latin typeface="Cambria Math"/>
                <a:cs typeface="Cambria Math"/>
              </a:rPr>
              <a:t>Find </a:t>
            </a:r>
            <a:r>
              <a:rPr sz="1800" dirty="0">
                <a:latin typeface="Cambria Math"/>
                <a:cs typeface="Cambria Math"/>
              </a:rPr>
              <a:t>a </a:t>
            </a:r>
            <a:r>
              <a:rPr sz="1800" spc="-10" dirty="0">
                <a:latin typeface="Cambria Math"/>
                <a:cs typeface="Cambria Math"/>
              </a:rPr>
              <a:t>Source/Supplier </a:t>
            </a:r>
            <a:r>
              <a:rPr sz="1800" spc="-5" dirty="0">
                <a:latin typeface="Cambria Math"/>
                <a:cs typeface="Cambria Math"/>
              </a:rPr>
              <a:t>following </a:t>
            </a:r>
            <a:r>
              <a:rPr sz="1800" spc="-10" dirty="0">
                <a:latin typeface="Cambria Math"/>
                <a:cs typeface="Cambria Math"/>
              </a:rPr>
              <a:t>the Order </a:t>
            </a:r>
            <a:r>
              <a:rPr sz="1800" dirty="0">
                <a:latin typeface="Cambria Math"/>
                <a:cs typeface="Cambria Math"/>
              </a:rPr>
              <a:t>of</a:t>
            </a:r>
            <a:r>
              <a:rPr sz="1800" spc="5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Precedence</a:t>
            </a:r>
            <a:endParaRPr sz="1800">
              <a:latin typeface="Cambria Math"/>
              <a:cs typeface="Cambria Math"/>
            </a:endParaRPr>
          </a:p>
          <a:p>
            <a:pPr marL="1155700" lvl="2" indent="-22860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800" spc="-5" dirty="0">
                <a:latin typeface="Cambria Math"/>
                <a:cs typeface="Cambria Math"/>
              </a:rPr>
              <a:t>Confirm </a:t>
            </a:r>
            <a:r>
              <a:rPr sz="1800" spc="-10" dirty="0">
                <a:latin typeface="Cambria Math"/>
                <a:cs typeface="Cambria Math"/>
              </a:rPr>
              <a:t>adequate</a:t>
            </a:r>
            <a:r>
              <a:rPr sz="1800" spc="-2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funding</a:t>
            </a:r>
            <a:endParaRPr sz="18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5650" algn="l"/>
                <a:tab pos="756920" algn="l"/>
              </a:tabLst>
            </a:pPr>
            <a:r>
              <a:rPr sz="1800" spc="-5" dirty="0">
                <a:latin typeface="Cambria Math"/>
                <a:cs typeface="Cambria Math"/>
              </a:rPr>
              <a:t>Notify </a:t>
            </a:r>
            <a:r>
              <a:rPr sz="1800" spc="-10" dirty="0">
                <a:latin typeface="Cambria Math"/>
                <a:cs typeface="Cambria Math"/>
              </a:rPr>
              <a:t>Procurement </a:t>
            </a:r>
            <a:r>
              <a:rPr sz="1800" dirty="0">
                <a:latin typeface="Cambria Math"/>
                <a:cs typeface="Cambria Math"/>
              </a:rPr>
              <a:t>of </a:t>
            </a:r>
            <a:r>
              <a:rPr sz="1800" spc="-5" dirty="0">
                <a:latin typeface="Cambria Math"/>
                <a:cs typeface="Cambria Math"/>
              </a:rPr>
              <a:t>anticipated </a:t>
            </a:r>
            <a:r>
              <a:rPr sz="1800" spc="-10" dirty="0">
                <a:latin typeface="Cambria Math"/>
                <a:cs typeface="Cambria Math"/>
              </a:rPr>
              <a:t>purchase requests </a:t>
            </a:r>
            <a:r>
              <a:rPr sz="1800" dirty="0">
                <a:latin typeface="Cambria Math"/>
                <a:cs typeface="Cambria Math"/>
              </a:rPr>
              <a:t>of</a:t>
            </a:r>
            <a:r>
              <a:rPr sz="1800" spc="6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$25K+;</a:t>
            </a:r>
            <a:endParaRPr sz="18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Cambria Math"/>
                <a:cs typeface="Cambria Math"/>
              </a:rPr>
              <a:t>Submit </a:t>
            </a:r>
            <a:r>
              <a:rPr sz="1800" spc="-5" dirty="0">
                <a:latin typeface="Cambria Math"/>
                <a:cs typeface="Cambria Math"/>
              </a:rPr>
              <a:t>documents </a:t>
            </a:r>
            <a:r>
              <a:rPr sz="1800" spc="-10" dirty="0">
                <a:latin typeface="Cambria Math"/>
                <a:cs typeface="Cambria Math"/>
              </a:rPr>
              <a:t>for Contract Routing/Approval </a:t>
            </a:r>
            <a:r>
              <a:rPr sz="1800" dirty="0">
                <a:latin typeface="Cambria Math"/>
                <a:cs typeface="Cambria Math"/>
              </a:rPr>
              <a:t>if</a:t>
            </a:r>
            <a:r>
              <a:rPr sz="1800" spc="75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applicable;</a:t>
            </a:r>
            <a:endParaRPr sz="18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Cambria Math"/>
                <a:cs typeface="Cambria Math"/>
              </a:rPr>
              <a:t>Send </a:t>
            </a:r>
            <a:r>
              <a:rPr sz="1800" spc="-10" dirty="0">
                <a:latin typeface="Cambria Math"/>
                <a:cs typeface="Cambria Math"/>
              </a:rPr>
              <a:t>Payment </a:t>
            </a:r>
            <a:r>
              <a:rPr sz="1800" spc="-30" dirty="0">
                <a:latin typeface="Cambria Math"/>
                <a:cs typeface="Cambria Math"/>
              </a:rPr>
              <a:t>Works </a:t>
            </a:r>
            <a:r>
              <a:rPr sz="1800" spc="-5" dirty="0">
                <a:latin typeface="Cambria Math"/>
                <a:cs typeface="Cambria Math"/>
              </a:rPr>
              <a:t>Invitations </a:t>
            </a:r>
            <a:r>
              <a:rPr sz="1800" spc="-20" dirty="0">
                <a:latin typeface="Cambria Math"/>
                <a:cs typeface="Cambria Math"/>
              </a:rPr>
              <a:t>to</a:t>
            </a:r>
            <a:r>
              <a:rPr sz="1800" spc="-5" dirty="0">
                <a:latin typeface="Cambria Math"/>
                <a:cs typeface="Cambria Math"/>
              </a:rPr>
              <a:t> Suppliers;</a:t>
            </a:r>
            <a:endParaRPr sz="1800">
              <a:latin typeface="Cambria Math"/>
              <a:cs typeface="Cambria Math"/>
            </a:endParaRPr>
          </a:p>
          <a:p>
            <a:pPr marL="1155065" marR="508634" lvl="2" indent="-227965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1600" dirty="0">
                <a:latin typeface="Cambria Math"/>
                <a:cs typeface="Cambria Math"/>
              </a:rPr>
              <a:t>Requisitions </a:t>
            </a:r>
            <a:r>
              <a:rPr sz="1600" spc="0" dirty="0">
                <a:latin typeface="Cambria Math"/>
                <a:cs typeface="Cambria Math"/>
              </a:rPr>
              <a:t>can </a:t>
            </a:r>
            <a:r>
              <a:rPr sz="1600" dirty="0">
                <a:latin typeface="Cambria Math"/>
                <a:cs typeface="Cambria Math"/>
              </a:rPr>
              <a:t>be submitted </a:t>
            </a:r>
            <a:r>
              <a:rPr sz="1600" spc="-10" dirty="0">
                <a:latin typeface="Cambria Math"/>
                <a:cs typeface="Cambria Math"/>
              </a:rPr>
              <a:t>for approvals </a:t>
            </a:r>
            <a:r>
              <a:rPr sz="1600" spc="-5" dirty="0">
                <a:latin typeface="Cambria Math"/>
                <a:cs typeface="Cambria Math"/>
              </a:rPr>
              <a:t>regardless </a:t>
            </a:r>
            <a:r>
              <a:rPr sz="1600" spc="0" dirty="0">
                <a:latin typeface="Cambria Math"/>
                <a:cs typeface="Cambria Math"/>
              </a:rPr>
              <a:t>of</a:t>
            </a:r>
            <a:r>
              <a:rPr sz="1600" spc="-22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the  Supplier’s </a:t>
            </a:r>
            <a:r>
              <a:rPr sz="1600" spc="-5" dirty="0">
                <a:latin typeface="Cambria Math"/>
                <a:cs typeface="Cambria Math"/>
              </a:rPr>
              <a:t>registration progress </a:t>
            </a:r>
            <a:r>
              <a:rPr sz="1600" dirty="0">
                <a:latin typeface="Cambria Math"/>
                <a:cs typeface="Cambria Math"/>
              </a:rPr>
              <a:t>in </a:t>
            </a:r>
            <a:r>
              <a:rPr sz="1600" spc="-5" dirty="0">
                <a:latin typeface="Cambria Math"/>
                <a:cs typeface="Cambria Math"/>
              </a:rPr>
              <a:t>Payment</a:t>
            </a:r>
            <a:r>
              <a:rPr sz="1600" spc="-245" dirty="0">
                <a:latin typeface="Cambria Math"/>
                <a:cs typeface="Cambria Math"/>
              </a:rPr>
              <a:t> </a:t>
            </a:r>
            <a:r>
              <a:rPr sz="1600" spc="-15" dirty="0">
                <a:latin typeface="Cambria Math"/>
                <a:cs typeface="Cambria Math"/>
              </a:rPr>
              <a:t>Works.</a:t>
            </a:r>
            <a:endParaRPr sz="160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42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Cambria Math"/>
                <a:cs typeface="Cambria Math"/>
              </a:rPr>
              <a:t>Make </a:t>
            </a:r>
            <a:r>
              <a:rPr sz="1800" spc="-15" dirty="0">
                <a:latin typeface="Cambria Math"/>
                <a:cs typeface="Cambria Math"/>
              </a:rPr>
              <a:t>sure </a:t>
            </a:r>
            <a:r>
              <a:rPr sz="1800" spc="-10" dirty="0">
                <a:latin typeface="Cambria Math"/>
                <a:cs typeface="Cambria Math"/>
              </a:rPr>
              <a:t>quote </a:t>
            </a:r>
            <a:r>
              <a:rPr sz="1800" dirty="0">
                <a:latin typeface="Cambria Math"/>
                <a:cs typeface="Cambria Math"/>
              </a:rPr>
              <a:t>is </a:t>
            </a:r>
            <a:r>
              <a:rPr sz="1800" spc="-15" dirty="0">
                <a:latin typeface="Cambria Math"/>
                <a:cs typeface="Cambria Math"/>
              </a:rPr>
              <a:t>valid </a:t>
            </a:r>
            <a:r>
              <a:rPr sz="1800" dirty="0">
                <a:latin typeface="Cambria Math"/>
                <a:cs typeface="Cambria Math"/>
              </a:rPr>
              <a:t>and not</a:t>
            </a:r>
            <a:r>
              <a:rPr sz="1800" spc="5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expired</a:t>
            </a:r>
            <a:endParaRPr sz="18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0" y="469503"/>
            <a:ext cx="4571999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0" dirty="0"/>
              <a:t>Submitting </a:t>
            </a:r>
            <a:r>
              <a:rPr sz="2900" spc="15" dirty="0"/>
              <a:t>an </a:t>
            </a:r>
            <a:r>
              <a:rPr sz="2900" spc="5" dirty="0"/>
              <a:t>ePro</a:t>
            </a:r>
            <a:r>
              <a:rPr sz="2900" spc="-120" dirty="0"/>
              <a:t> </a:t>
            </a:r>
            <a:r>
              <a:rPr sz="2900" dirty="0"/>
              <a:t>Request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74406" y="1177116"/>
            <a:ext cx="6722745" cy="315722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spc="-5" dirty="0">
                <a:latin typeface="Cambria Math"/>
                <a:cs typeface="Cambria Math"/>
              </a:rPr>
              <a:t>Enter </a:t>
            </a:r>
            <a:r>
              <a:rPr sz="1600" dirty="0">
                <a:latin typeface="Cambria Math"/>
                <a:cs typeface="Cambria Math"/>
              </a:rPr>
              <a:t>the requisition </a:t>
            </a:r>
            <a:r>
              <a:rPr sz="1600" spc="-5" dirty="0">
                <a:latin typeface="Cambria Math"/>
                <a:cs typeface="Cambria Math"/>
              </a:rPr>
              <a:t>into</a:t>
            </a:r>
            <a:r>
              <a:rPr sz="1600" spc="-170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eProcurement</a:t>
            </a:r>
            <a:endParaRPr sz="1600" dirty="0">
              <a:latin typeface="Cambria Math"/>
              <a:cs typeface="Cambria Math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34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5" dirty="0">
                <a:latin typeface="Cambria Math"/>
                <a:cs typeface="Cambria Math"/>
              </a:rPr>
              <a:t>Notate </a:t>
            </a:r>
            <a:r>
              <a:rPr sz="1400" spc="-10" dirty="0">
                <a:latin typeface="Cambria Math"/>
                <a:cs typeface="Cambria Math"/>
              </a:rPr>
              <a:t>in line </a:t>
            </a:r>
            <a:r>
              <a:rPr sz="1400" spc="-5" dirty="0">
                <a:latin typeface="Cambria Math"/>
                <a:cs typeface="Cambria Math"/>
              </a:rPr>
              <a:t>1 </a:t>
            </a:r>
            <a:r>
              <a:rPr sz="1400" spc="-10" dirty="0">
                <a:latin typeface="Cambria Math"/>
                <a:cs typeface="Cambria Math"/>
              </a:rPr>
              <a:t>comments </a:t>
            </a:r>
            <a:r>
              <a:rPr sz="1400" spc="-15" dirty="0">
                <a:latin typeface="Cambria Math"/>
                <a:cs typeface="Cambria Math"/>
              </a:rPr>
              <a:t>if/when </a:t>
            </a:r>
            <a:r>
              <a:rPr sz="1400" spc="-5" dirty="0">
                <a:latin typeface="Cambria Math"/>
                <a:cs typeface="Cambria Math"/>
              </a:rPr>
              <a:t>a </a:t>
            </a:r>
            <a:r>
              <a:rPr sz="1400" spc="-20" dirty="0">
                <a:latin typeface="Cambria Math"/>
                <a:cs typeface="Cambria Math"/>
              </a:rPr>
              <a:t>Payment </a:t>
            </a:r>
            <a:r>
              <a:rPr sz="1400" spc="-25" dirty="0">
                <a:latin typeface="Cambria Math"/>
                <a:cs typeface="Cambria Math"/>
              </a:rPr>
              <a:t>Works </a:t>
            </a:r>
            <a:r>
              <a:rPr sz="1400" spc="-15" dirty="0">
                <a:latin typeface="Cambria Math"/>
                <a:cs typeface="Cambria Math"/>
              </a:rPr>
              <a:t>invitation </a:t>
            </a:r>
            <a:r>
              <a:rPr sz="1400" spc="-20" dirty="0">
                <a:latin typeface="Cambria Math"/>
                <a:cs typeface="Cambria Math"/>
              </a:rPr>
              <a:t>was </a:t>
            </a:r>
            <a:r>
              <a:rPr sz="1400" spc="-10" dirty="0">
                <a:latin typeface="Cambria Math"/>
                <a:cs typeface="Cambria Math"/>
              </a:rPr>
              <a:t>sent </a:t>
            </a:r>
            <a:r>
              <a:rPr sz="1400" spc="-15" dirty="0">
                <a:latin typeface="Cambria Math"/>
                <a:cs typeface="Cambria Math"/>
              </a:rPr>
              <a:t>to </a:t>
            </a:r>
            <a:r>
              <a:rPr sz="1400" spc="-10" dirty="0">
                <a:latin typeface="Cambria Math"/>
                <a:cs typeface="Cambria Math"/>
              </a:rPr>
              <a:t>the  supplier</a:t>
            </a:r>
            <a:endParaRPr sz="1400" dirty="0">
              <a:latin typeface="Cambria Math"/>
              <a:cs typeface="Cambria Math"/>
            </a:endParaRPr>
          </a:p>
          <a:p>
            <a:pPr marL="356870" indent="-344170">
              <a:lnSpc>
                <a:spcPct val="100000"/>
              </a:lnSpc>
              <a:spcBef>
                <a:spcPts val="3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600" dirty="0">
                <a:latin typeface="Cambria Math"/>
                <a:cs typeface="Cambria Math"/>
              </a:rPr>
              <a:t>Attach</a:t>
            </a:r>
            <a:r>
              <a:rPr sz="1600" spc="-6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required</a:t>
            </a:r>
            <a:r>
              <a:rPr sz="1600" spc="-7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documents,</a:t>
            </a:r>
            <a:r>
              <a:rPr sz="1600" spc="-8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as</a:t>
            </a:r>
            <a:r>
              <a:rPr sz="1600" spc="-1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applicable,</a:t>
            </a:r>
            <a:r>
              <a:rPr sz="1600" spc="-6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to </a:t>
            </a:r>
            <a:r>
              <a:rPr sz="1600" dirty="0">
                <a:latin typeface="Cambria Math"/>
                <a:cs typeface="Cambria Math"/>
              </a:rPr>
              <a:t>the</a:t>
            </a:r>
            <a:r>
              <a:rPr sz="1600" spc="-3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ePro</a:t>
            </a:r>
            <a:r>
              <a:rPr sz="1600" spc="-3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Request:</a:t>
            </a:r>
          </a:p>
          <a:p>
            <a:pPr marL="756285" lvl="1" indent="-286385">
              <a:lnSpc>
                <a:spcPct val="100000"/>
              </a:lnSpc>
              <a:spcBef>
                <a:spcPts val="34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25" dirty="0">
                <a:latin typeface="Cambria Math"/>
                <a:cs typeface="Cambria Math"/>
              </a:rPr>
              <a:t>Valid </a:t>
            </a:r>
            <a:r>
              <a:rPr sz="1400" spc="-10" dirty="0">
                <a:latin typeface="Cambria Math"/>
                <a:cs typeface="Cambria Math"/>
              </a:rPr>
              <a:t>quote; </a:t>
            </a:r>
            <a:r>
              <a:rPr sz="1400" spc="-5" dirty="0">
                <a:latin typeface="Cambria Math"/>
                <a:cs typeface="Cambria Math"/>
              </a:rPr>
              <a:t>or </a:t>
            </a:r>
            <a:r>
              <a:rPr sz="1400" spc="-10" dirty="0">
                <a:latin typeface="Cambria Math"/>
                <a:cs typeface="Cambria Math"/>
              </a:rPr>
              <a:t>an </a:t>
            </a:r>
            <a:r>
              <a:rPr sz="1400" spc="-15" dirty="0">
                <a:latin typeface="Cambria Math"/>
                <a:cs typeface="Cambria Math"/>
              </a:rPr>
              <a:t>invoice </a:t>
            </a:r>
            <a:r>
              <a:rPr sz="1400" spc="-10" dirty="0">
                <a:latin typeface="Cambria Math"/>
                <a:cs typeface="Cambria Math"/>
              </a:rPr>
              <a:t>for subscriptions, registrations, </a:t>
            </a:r>
            <a:r>
              <a:rPr sz="1400" spc="-5" dirty="0">
                <a:latin typeface="Cambria Math"/>
                <a:cs typeface="Cambria Math"/>
              </a:rPr>
              <a:t>or</a:t>
            </a:r>
            <a:r>
              <a:rPr sz="1400" spc="235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licenses;</a:t>
            </a:r>
            <a:endParaRPr sz="1400" dirty="0">
              <a:latin typeface="Cambria Math"/>
              <a:cs typeface="Cambria Math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0" dirty="0">
                <a:latin typeface="Cambria Math"/>
                <a:cs typeface="Cambria Math"/>
              </a:rPr>
              <a:t>Service </a:t>
            </a:r>
            <a:r>
              <a:rPr sz="1400" spc="-15" dirty="0">
                <a:latin typeface="Cambria Math"/>
                <a:cs typeface="Cambria Math"/>
              </a:rPr>
              <a:t>Agreement </a:t>
            </a:r>
            <a:r>
              <a:rPr sz="1400" spc="-20" dirty="0">
                <a:latin typeface="Cambria Math"/>
                <a:cs typeface="Cambria Math"/>
              </a:rPr>
              <a:t>Form </a:t>
            </a:r>
            <a:r>
              <a:rPr sz="1400" spc="-10" dirty="0">
                <a:latin typeface="Cambria Math"/>
                <a:cs typeface="Cambria Math"/>
              </a:rPr>
              <a:t>&amp; DOS</a:t>
            </a:r>
            <a:r>
              <a:rPr sz="1400" spc="-110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form;</a:t>
            </a:r>
            <a:endParaRPr sz="1400" dirty="0">
              <a:latin typeface="Cambria Math"/>
              <a:cs typeface="Cambria Math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25" dirty="0">
                <a:latin typeface="Cambria Math"/>
                <a:cs typeface="Cambria Math"/>
              </a:rPr>
              <a:t>eVerify </a:t>
            </a:r>
            <a:r>
              <a:rPr sz="1400" spc="-10" dirty="0">
                <a:latin typeface="Cambria Math"/>
                <a:cs typeface="Cambria Math"/>
              </a:rPr>
              <a:t>Affidavit </a:t>
            </a:r>
            <a:r>
              <a:rPr lang="en-US" sz="1400" spc="-20" dirty="0">
                <a:latin typeface="Cambria Math"/>
                <a:cs typeface="Cambria Math"/>
              </a:rPr>
              <a:t>a</a:t>
            </a:r>
            <a:r>
              <a:rPr sz="1400" spc="-20" dirty="0">
                <a:latin typeface="Cambria Math"/>
                <a:cs typeface="Cambria Math"/>
              </a:rPr>
              <a:t>ny </a:t>
            </a:r>
            <a:r>
              <a:rPr sz="1400" spc="-10" dirty="0">
                <a:latin typeface="Cambria Math"/>
                <a:cs typeface="Cambria Math"/>
              </a:rPr>
              <a:t>other </a:t>
            </a:r>
            <a:r>
              <a:rPr sz="1400" spc="-15" dirty="0">
                <a:latin typeface="Cambria Math"/>
                <a:cs typeface="Cambria Math"/>
              </a:rPr>
              <a:t>appropriate</a:t>
            </a:r>
            <a:r>
              <a:rPr sz="1400" spc="229" dirty="0">
                <a:latin typeface="Cambria Math"/>
                <a:cs typeface="Cambria Math"/>
              </a:rPr>
              <a:t> </a:t>
            </a:r>
            <a:r>
              <a:rPr sz="1400" spc="-10" dirty="0">
                <a:latin typeface="Cambria Math"/>
                <a:cs typeface="Cambria Math"/>
              </a:rPr>
              <a:t>documents</a:t>
            </a:r>
            <a:r>
              <a:rPr lang="en-US" sz="1400" spc="-10" dirty="0">
                <a:latin typeface="Cambria Math"/>
                <a:cs typeface="Cambria Math"/>
              </a:rPr>
              <a:t>;</a:t>
            </a:r>
            <a:endParaRPr sz="1400" dirty="0">
              <a:latin typeface="Cambria Math"/>
              <a:cs typeface="Cambria Math"/>
            </a:endParaRPr>
          </a:p>
          <a:p>
            <a:pPr marL="756285" lvl="1" indent="-28702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5" dirty="0">
                <a:latin typeface="Cambria Math"/>
                <a:cs typeface="Cambria Math"/>
              </a:rPr>
              <a:t>Fully </a:t>
            </a:r>
            <a:r>
              <a:rPr sz="1400" spc="-20" dirty="0">
                <a:latin typeface="Cambria Math"/>
                <a:cs typeface="Cambria Math"/>
              </a:rPr>
              <a:t>executed </a:t>
            </a:r>
            <a:r>
              <a:rPr sz="1400" spc="-10" dirty="0">
                <a:latin typeface="Cambria Math"/>
                <a:cs typeface="Cambria Math"/>
              </a:rPr>
              <a:t>contract </a:t>
            </a:r>
            <a:r>
              <a:rPr sz="1400" spc="-5" dirty="0">
                <a:latin typeface="Cambria Math"/>
                <a:cs typeface="Cambria Math"/>
              </a:rPr>
              <a:t>or</a:t>
            </a:r>
            <a:r>
              <a:rPr sz="1400" spc="90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agreement</a:t>
            </a:r>
            <a:endParaRPr sz="1400" dirty="0">
              <a:latin typeface="Cambria Math"/>
              <a:cs typeface="Cambria Math"/>
            </a:endParaRPr>
          </a:p>
          <a:p>
            <a:pPr marL="356870" marR="314960" indent="-344170">
              <a:lnSpc>
                <a:spcPts val="1920"/>
              </a:lnSpc>
              <a:spcBef>
                <a:spcPts val="439"/>
              </a:spcBef>
              <a:buFont typeface="Arial"/>
              <a:buChar char="•"/>
              <a:tabLst>
                <a:tab pos="356870" algn="l"/>
                <a:tab pos="357505" algn="l"/>
                <a:tab pos="2886710" algn="l"/>
              </a:tabLst>
            </a:pPr>
            <a:r>
              <a:rPr sz="1600" dirty="0">
                <a:latin typeface="Cambria Math"/>
                <a:cs typeface="Cambria Math"/>
              </a:rPr>
              <a:t>If </a:t>
            </a:r>
            <a:r>
              <a:rPr sz="1600" spc="-5" dirty="0">
                <a:latin typeface="Cambria Math"/>
                <a:cs typeface="Cambria Math"/>
              </a:rPr>
              <a:t>your </a:t>
            </a:r>
            <a:r>
              <a:rPr sz="1600" dirty="0">
                <a:latin typeface="Cambria Math"/>
                <a:cs typeface="Cambria Math"/>
              </a:rPr>
              <a:t>request is</a:t>
            </a:r>
            <a:r>
              <a:rPr sz="1600" spc="-75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700" b="1" i="1" u="sng" spc="-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mbria Math"/>
                <a:cs typeface="Cambria Math"/>
              </a:rPr>
              <a:t>URGENT</a:t>
            </a:r>
            <a:r>
              <a:rPr sz="1700" b="1" i="1" spc="-10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lang="en-US" sz="1700" b="1" i="1" spc="-10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–</a:t>
            </a:r>
            <a:r>
              <a:rPr lang="en-US" sz="160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mark the email as important and send</a:t>
            </a:r>
            <a:r>
              <a:rPr sz="1600" spc="-15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to </a:t>
            </a:r>
            <a:r>
              <a:rPr sz="16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 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procurement@valdosta.edu</a:t>
            </a:r>
            <a:endParaRPr sz="1600" dirty="0">
              <a:latin typeface="Cambria Math"/>
              <a:cs typeface="Cambria Math"/>
            </a:endParaRPr>
          </a:p>
          <a:p>
            <a:pPr marL="756285" lvl="1" indent="-286385">
              <a:lnSpc>
                <a:spcPct val="100000"/>
              </a:lnSpc>
              <a:spcBef>
                <a:spcPts val="2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5" dirty="0">
                <a:latin typeface="Cambria Math"/>
                <a:cs typeface="Cambria Math"/>
              </a:rPr>
              <a:t>Provide </a:t>
            </a:r>
            <a:r>
              <a:rPr sz="1400" spc="-5" dirty="0">
                <a:latin typeface="Cambria Math"/>
                <a:cs typeface="Cambria Math"/>
              </a:rPr>
              <a:t>the </a:t>
            </a:r>
            <a:r>
              <a:rPr sz="1400" spc="-10" dirty="0">
                <a:latin typeface="Cambria Math"/>
                <a:cs typeface="Cambria Math"/>
              </a:rPr>
              <a:t>requisition </a:t>
            </a:r>
            <a:r>
              <a:rPr sz="1400" spc="-30" dirty="0">
                <a:latin typeface="Cambria Math"/>
                <a:cs typeface="Cambria Math"/>
              </a:rPr>
              <a:t>number</a:t>
            </a:r>
            <a:r>
              <a:rPr lang="en-US" sz="1400" spc="-30" dirty="0">
                <a:latin typeface="Cambria Math"/>
                <a:cs typeface="Cambria Math"/>
              </a:rPr>
              <a:t> and</a:t>
            </a:r>
            <a:r>
              <a:rPr sz="1400" spc="-30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the </a:t>
            </a:r>
            <a:r>
              <a:rPr sz="1400" spc="-15" dirty="0">
                <a:latin typeface="Cambria Math"/>
                <a:cs typeface="Cambria Math"/>
              </a:rPr>
              <a:t>reason </a:t>
            </a:r>
            <a:r>
              <a:rPr sz="1400" spc="-10" dirty="0">
                <a:latin typeface="Cambria Math"/>
                <a:cs typeface="Cambria Math"/>
              </a:rPr>
              <a:t>for</a:t>
            </a:r>
            <a:r>
              <a:rPr lang="en-US" sz="1400" spc="260" dirty="0">
                <a:latin typeface="Cambria Math"/>
                <a:cs typeface="Cambria Math"/>
              </a:rPr>
              <a:t> </a:t>
            </a:r>
            <a:r>
              <a:rPr sz="1400" spc="-25" dirty="0">
                <a:latin typeface="Cambria Math"/>
                <a:cs typeface="Cambria Math"/>
              </a:rPr>
              <a:t>urgency</a:t>
            </a:r>
            <a:endParaRPr sz="1400" dirty="0">
              <a:latin typeface="Cambria Math"/>
              <a:cs typeface="Cambria Math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5" dirty="0">
                <a:latin typeface="Cambria Math"/>
                <a:cs typeface="Cambria Math"/>
              </a:rPr>
              <a:t>Date </a:t>
            </a:r>
            <a:r>
              <a:rPr sz="1400" spc="-5" dirty="0">
                <a:latin typeface="Cambria Math"/>
                <a:cs typeface="Cambria Math"/>
              </a:rPr>
              <a:t>the </a:t>
            </a:r>
            <a:r>
              <a:rPr sz="1400" spc="-10" dirty="0">
                <a:latin typeface="Cambria Math"/>
                <a:cs typeface="Cambria Math"/>
              </a:rPr>
              <a:t>goods </a:t>
            </a:r>
            <a:r>
              <a:rPr sz="1400" spc="-15" dirty="0">
                <a:latin typeface="Cambria Math"/>
                <a:cs typeface="Cambria Math"/>
              </a:rPr>
              <a:t>need to </a:t>
            </a:r>
            <a:r>
              <a:rPr sz="1400" spc="-5" dirty="0">
                <a:latin typeface="Cambria Math"/>
                <a:cs typeface="Cambria Math"/>
              </a:rPr>
              <a:t>be on </a:t>
            </a:r>
            <a:r>
              <a:rPr sz="1400" spc="-10" dirty="0">
                <a:latin typeface="Cambria Math"/>
                <a:cs typeface="Cambria Math"/>
              </a:rPr>
              <a:t>campus </a:t>
            </a:r>
            <a:r>
              <a:rPr sz="1400" spc="-5" dirty="0">
                <a:latin typeface="Cambria Math"/>
                <a:cs typeface="Cambria Math"/>
              </a:rPr>
              <a:t>or </a:t>
            </a:r>
            <a:r>
              <a:rPr sz="1400" spc="-10" dirty="0">
                <a:latin typeface="Cambria Math"/>
                <a:cs typeface="Cambria Math"/>
              </a:rPr>
              <a:t>services </a:t>
            </a:r>
            <a:r>
              <a:rPr sz="1400" spc="-15" dirty="0">
                <a:latin typeface="Cambria Math"/>
                <a:cs typeface="Cambria Math"/>
              </a:rPr>
              <a:t>need</a:t>
            </a:r>
            <a:r>
              <a:rPr sz="1400" spc="65" dirty="0">
                <a:latin typeface="Cambria Math"/>
                <a:cs typeface="Cambria Math"/>
              </a:rPr>
              <a:t> </a:t>
            </a:r>
            <a:r>
              <a:rPr sz="1400" spc="-15" dirty="0">
                <a:latin typeface="Cambria Math"/>
                <a:cs typeface="Cambria Math"/>
              </a:rPr>
              <a:t>to </a:t>
            </a:r>
            <a:r>
              <a:rPr sz="1400" spc="-10" dirty="0">
                <a:latin typeface="Cambria Math"/>
                <a:cs typeface="Cambria Math"/>
              </a:rPr>
              <a:t>begin</a:t>
            </a:r>
            <a:endParaRPr sz="14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64223" y="557783"/>
            <a:ext cx="1277111" cy="3627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9227" y="207159"/>
            <a:ext cx="7165545" cy="791717"/>
          </a:xfrm>
          <a:prstGeom prst="rect">
            <a:avLst/>
          </a:prstGeom>
          <a:effectLst/>
        </p:spPr>
        <p:txBody>
          <a:bodyPr vert="horz" wrap="square" lIns="0" tIns="52540" rIns="0" bIns="0" rtlCol="0">
            <a:spAutoFit/>
          </a:bodyPr>
          <a:lstStyle/>
          <a:p>
            <a:pPr marL="2505710" marR="5080" indent="-402590">
              <a:lnSpc>
                <a:spcPct val="100000"/>
              </a:lnSpc>
              <a:spcBef>
                <a:spcPts val="100"/>
              </a:spcBef>
            </a:pPr>
            <a:r>
              <a:rPr dirty="0"/>
              <a:t>Requester Responsibilities</a:t>
            </a:r>
            <a:r>
              <a:rPr spc="-220" dirty="0"/>
              <a:t> </a:t>
            </a:r>
            <a:r>
              <a:rPr spc="-5" dirty="0">
                <a:solidFill>
                  <a:srgbClr val="FF0000"/>
                </a:solidFill>
                <a:effectLst/>
                <a:latin typeface="Cambria Math"/>
                <a:cs typeface="Cambria Math"/>
              </a:rPr>
              <a:t>AFTER</a:t>
            </a:r>
            <a:r>
              <a:rPr b="0" spc="-5" dirty="0">
                <a:solidFill>
                  <a:srgbClr val="FF0000"/>
                </a:solidFill>
                <a:latin typeface="Cambria Math"/>
                <a:cs typeface="Cambria Math"/>
              </a:rPr>
              <a:t>  </a:t>
            </a:r>
            <a:r>
              <a:rPr spc="0" dirty="0"/>
              <a:t>Submitting </a:t>
            </a:r>
            <a:r>
              <a:rPr spc="15" dirty="0"/>
              <a:t>an </a:t>
            </a:r>
            <a:r>
              <a:rPr spc="5" dirty="0"/>
              <a:t>ePro</a:t>
            </a:r>
            <a:r>
              <a:rPr spc="-285" dirty="0"/>
              <a:t> </a:t>
            </a:r>
            <a:r>
              <a:rPr dirty="0"/>
              <a:t>Request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74329" y="1552985"/>
            <a:ext cx="6979920" cy="238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1205865" indent="-34417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25" dirty="0">
                <a:latin typeface="Cambria Math"/>
                <a:cs typeface="Cambria Math"/>
              </a:rPr>
              <a:t>Track </a:t>
            </a:r>
            <a:r>
              <a:rPr sz="1800" spc="-10" dirty="0">
                <a:latin typeface="Cambria Math"/>
                <a:cs typeface="Cambria Math"/>
              </a:rPr>
              <a:t>the status </a:t>
            </a:r>
            <a:r>
              <a:rPr sz="1800" dirty="0">
                <a:latin typeface="Cambria Math"/>
                <a:cs typeface="Cambria Math"/>
              </a:rPr>
              <a:t>of </a:t>
            </a:r>
            <a:r>
              <a:rPr sz="1800" spc="-10" dirty="0">
                <a:latin typeface="Cambria Math"/>
                <a:cs typeface="Cambria Math"/>
              </a:rPr>
              <a:t>requisitions </a:t>
            </a:r>
            <a:r>
              <a:rPr sz="1800" dirty="0">
                <a:latin typeface="Cambria Math"/>
                <a:cs typeface="Cambria Math"/>
              </a:rPr>
              <a:t>in </a:t>
            </a:r>
            <a:r>
              <a:rPr sz="1800" spc="-10" dirty="0">
                <a:latin typeface="Cambria Math"/>
                <a:cs typeface="Cambria Math"/>
              </a:rPr>
              <a:t>ePro </a:t>
            </a:r>
            <a:r>
              <a:rPr sz="1800" spc="-15" dirty="0">
                <a:latin typeface="Cambria Math"/>
                <a:cs typeface="Cambria Math"/>
              </a:rPr>
              <a:t>through </a:t>
            </a:r>
            <a:r>
              <a:rPr sz="1800" spc="-5" dirty="0">
                <a:latin typeface="Cambria Math"/>
                <a:cs typeface="Cambria Math"/>
              </a:rPr>
              <a:t>Manage  Requisitions</a:t>
            </a:r>
            <a:endParaRPr sz="1800" dirty="0">
              <a:latin typeface="Cambria Math"/>
              <a:cs typeface="Cambria Math"/>
            </a:endParaRPr>
          </a:p>
          <a:p>
            <a:pPr marL="356870" marR="476884" indent="-34417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5" dirty="0">
                <a:latin typeface="Cambria Math"/>
                <a:cs typeface="Cambria Math"/>
              </a:rPr>
              <a:t>Inspect </a:t>
            </a:r>
            <a:r>
              <a:rPr sz="1800" dirty="0">
                <a:latin typeface="Cambria Math"/>
                <a:cs typeface="Cambria Math"/>
              </a:rPr>
              <a:t>and </a:t>
            </a:r>
            <a:r>
              <a:rPr sz="1800" spc="-5" dirty="0">
                <a:latin typeface="Cambria Math"/>
                <a:cs typeface="Cambria Math"/>
              </a:rPr>
              <a:t>accept </a:t>
            </a:r>
            <a:r>
              <a:rPr sz="1800" dirty="0">
                <a:latin typeface="Cambria Math"/>
                <a:cs typeface="Cambria Math"/>
              </a:rPr>
              <a:t>or </a:t>
            </a:r>
            <a:r>
              <a:rPr sz="1800" spc="-5" dirty="0">
                <a:latin typeface="Cambria Math"/>
                <a:cs typeface="Cambria Math"/>
              </a:rPr>
              <a:t>reject </a:t>
            </a:r>
            <a:r>
              <a:rPr sz="1800" spc="-10" dirty="0">
                <a:latin typeface="Cambria Math"/>
                <a:cs typeface="Cambria Math"/>
              </a:rPr>
              <a:t>purchased items when </a:t>
            </a:r>
            <a:r>
              <a:rPr sz="1800" spc="-15" dirty="0">
                <a:latin typeface="Cambria Math"/>
                <a:cs typeface="Cambria Math"/>
              </a:rPr>
              <a:t>delivered </a:t>
            </a:r>
            <a:r>
              <a:rPr sz="1800" spc="-20" dirty="0">
                <a:latin typeface="Cambria Math"/>
                <a:cs typeface="Cambria Math"/>
              </a:rPr>
              <a:t>to  </a:t>
            </a:r>
            <a:r>
              <a:rPr sz="1800" spc="-10" dirty="0">
                <a:latin typeface="Cambria Math"/>
                <a:cs typeface="Cambria Math"/>
              </a:rPr>
              <a:t>your </a:t>
            </a:r>
            <a:r>
              <a:rPr sz="1800" spc="-5" dirty="0">
                <a:latin typeface="Cambria Math"/>
                <a:cs typeface="Cambria Math"/>
              </a:rPr>
              <a:t>Department </a:t>
            </a:r>
            <a:r>
              <a:rPr sz="1800" spc="-15" dirty="0">
                <a:latin typeface="Cambria Math"/>
                <a:cs typeface="Cambria Math"/>
              </a:rPr>
              <a:t>by VSU </a:t>
            </a:r>
            <a:r>
              <a:rPr sz="1800" spc="-10" dirty="0">
                <a:latin typeface="Cambria Math"/>
                <a:cs typeface="Cambria Math"/>
              </a:rPr>
              <a:t>Central</a:t>
            </a:r>
            <a:r>
              <a:rPr sz="1800" spc="1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Receiving</a:t>
            </a:r>
            <a:endParaRPr sz="1800" dirty="0">
              <a:latin typeface="Cambria Math"/>
              <a:cs typeface="Cambria Math"/>
            </a:endParaRPr>
          </a:p>
          <a:p>
            <a:pPr marL="356870" marR="5080" indent="-34417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0" dirty="0">
                <a:latin typeface="Cambria Math"/>
                <a:cs typeface="Cambria Math"/>
              </a:rPr>
              <a:t>Submit invoices </a:t>
            </a:r>
            <a:r>
              <a:rPr sz="1800" dirty="0">
                <a:latin typeface="Cambria Math"/>
                <a:cs typeface="Cambria Math"/>
              </a:rPr>
              <a:t>and </a:t>
            </a:r>
            <a:r>
              <a:rPr sz="1800" spc="-10" dirty="0">
                <a:latin typeface="Cambria Math"/>
                <a:cs typeface="Cambria Math"/>
              </a:rPr>
              <a:t>request for </a:t>
            </a:r>
            <a:r>
              <a:rPr sz="1800" spc="-5" dirty="0">
                <a:latin typeface="Cambria Math"/>
                <a:cs typeface="Cambria Math"/>
              </a:rPr>
              <a:t>payment </a:t>
            </a:r>
            <a:r>
              <a:rPr sz="1800" spc="-10" dirty="0">
                <a:latin typeface="Cambria Math"/>
                <a:cs typeface="Cambria Math"/>
              </a:rPr>
              <a:t>forms </a:t>
            </a:r>
            <a:r>
              <a:rPr sz="1800" spc="-20" dirty="0">
                <a:latin typeface="Cambria Math"/>
                <a:cs typeface="Cambria Math"/>
              </a:rPr>
              <a:t>to </a:t>
            </a:r>
            <a:r>
              <a:rPr sz="1800" spc="-10" dirty="0">
                <a:latin typeface="Cambria Math"/>
                <a:cs typeface="Cambria Math"/>
              </a:rPr>
              <a:t>Accounts </a:t>
            </a:r>
            <a:r>
              <a:rPr sz="1800" spc="-15" dirty="0">
                <a:latin typeface="Cambria Math"/>
                <a:cs typeface="Cambria Math"/>
              </a:rPr>
              <a:t>Payable  </a:t>
            </a:r>
            <a:r>
              <a:rPr sz="1800" dirty="0">
                <a:latin typeface="Cambria Math"/>
                <a:cs typeface="Cambria Math"/>
              </a:rPr>
              <a:t>via</a:t>
            </a:r>
            <a:r>
              <a:rPr sz="1800" spc="-10" dirty="0">
                <a:solidFill>
                  <a:srgbClr val="0000FF"/>
                </a:solidFill>
                <a:latin typeface="Cambria Math"/>
                <a:cs typeface="Cambria Math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accountspayable@</a:t>
            </a:r>
            <a:r>
              <a:rPr lang="en-US"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v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aldosta.edu</a:t>
            </a:r>
            <a:endParaRPr sz="1800" dirty="0">
              <a:latin typeface="Cambria Math"/>
              <a:cs typeface="Cambria Math"/>
            </a:endParaRPr>
          </a:p>
          <a:p>
            <a:pPr marL="356870" marR="71120" indent="-34417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5" dirty="0">
                <a:latin typeface="Cambria Math"/>
                <a:cs typeface="Cambria Math"/>
              </a:rPr>
              <a:t>Document </a:t>
            </a:r>
            <a:r>
              <a:rPr sz="1800" dirty="0">
                <a:latin typeface="Cambria Math"/>
                <a:cs typeface="Cambria Math"/>
              </a:rPr>
              <a:t>and </a:t>
            </a:r>
            <a:r>
              <a:rPr sz="1800" spc="-5" dirty="0">
                <a:latin typeface="Cambria Math"/>
                <a:cs typeface="Cambria Math"/>
              </a:rPr>
              <a:t>alert </a:t>
            </a:r>
            <a:r>
              <a:rPr sz="1800" spc="-10" dirty="0">
                <a:latin typeface="Cambria Math"/>
                <a:cs typeface="Cambria Math"/>
              </a:rPr>
              <a:t>Procurement </a:t>
            </a:r>
            <a:r>
              <a:rPr sz="1800" spc="-20" dirty="0">
                <a:latin typeface="Cambria Math"/>
                <a:cs typeface="Cambria Math"/>
              </a:rPr>
              <a:t>to </a:t>
            </a:r>
            <a:r>
              <a:rPr sz="1800" spc="-10" dirty="0">
                <a:latin typeface="Cambria Math"/>
                <a:cs typeface="Cambria Math"/>
              </a:rPr>
              <a:t>any problems </a:t>
            </a:r>
            <a:r>
              <a:rPr sz="1800" spc="-5" dirty="0">
                <a:latin typeface="Cambria Math"/>
                <a:cs typeface="Cambria Math"/>
              </a:rPr>
              <a:t>with Supplier(s)  </a:t>
            </a:r>
            <a:r>
              <a:rPr sz="1800" dirty="0">
                <a:latin typeface="Cambria Math"/>
                <a:cs typeface="Cambria Math"/>
              </a:rPr>
              <a:t>or </a:t>
            </a:r>
            <a:r>
              <a:rPr sz="1800" spc="-5" dirty="0">
                <a:latin typeface="Cambria Math"/>
                <a:cs typeface="Cambria Math"/>
              </a:rPr>
              <a:t>with </a:t>
            </a:r>
            <a:r>
              <a:rPr sz="1800" spc="-10" dirty="0">
                <a:latin typeface="Cambria Math"/>
                <a:cs typeface="Cambria Math"/>
              </a:rPr>
              <a:t>purchased items/services </a:t>
            </a:r>
            <a:r>
              <a:rPr sz="1800" b="1" u="sng" spc="-5" dirty="0">
                <a:latin typeface="Cambria Math"/>
                <a:cs typeface="Cambria Math"/>
              </a:rPr>
              <a:t>RIGHT</a:t>
            </a:r>
            <a:r>
              <a:rPr sz="1800" b="1" u="sng" spc="30" dirty="0">
                <a:latin typeface="Cambria Math"/>
                <a:cs typeface="Cambria Math"/>
              </a:rPr>
              <a:t> </a:t>
            </a:r>
            <a:r>
              <a:rPr sz="1800" b="1" u="sng" spc="-105" dirty="0">
                <a:latin typeface="Cambria Math"/>
                <a:cs typeface="Cambria Math"/>
              </a:rPr>
              <a:t>AWAY</a:t>
            </a:r>
            <a:r>
              <a:rPr sz="1800" u="sng" spc="-105" dirty="0">
                <a:latin typeface="Cambria Math"/>
                <a:cs typeface="Cambria Math"/>
              </a:rPr>
              <a:t>.</a:t>
            </a:r>
            <a:endParaRPr sz="1800" u="sng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7683" y="204434"/>
            <a:ext cx="516445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dirty="0"/>
              <a:t>Purchasing </a:t>
            </a:r>
            <a:r>
              <a:rPr sz="3200" spc="15" dirty="0"/>
              <a:t>Tips </a:t>
            </a:r>
            <a:r>
              <a:rPr sz="3200" spc="30" dirty="0"/>
              <a:t>&amp;</a:t>
            </a:r>
            <a:r>
              <a:rPr sz="3200" spc="-290" dirty="0"/>
              <a:t> </a:t>
            </a:r>
            <a:r>
              <a:rPr sz="3200" spc="0" dirty="0"/>
              <a:t>Limitations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69439" y="849123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4" y="849123"/>
            <a:ext cx="66465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mbria Math"/>
                <a:cs typeface="Cambria Math"/>
              </a:rPr>
              <a:t>Requisitions </a:t>
            </a:r>
            <a:r>
              <a:rPr sz="1200" spc="-15" dirty="0">
                <a:latin typeface="Cambria Math"/>
                <a:cs typeface="Cambria Math"/>
              </a:rPr>
              <a:t>(Reqs) </a:t>
            </a:r>
            <a:r>
              <a:rPr sz="1200" spc="-10" dirty="0">
                <a:latin typeface="Cambria Math"/>
                <a:cs typeface="Cambria Math"/>
              </a:rPr>
              <a:t>are processed </a:t>
            </a:r>
            <a:r>
              <a:rPr sz="1200" spc="-20" dirty="0">
                <a:latin typeface="Cambria Math"/>
                <a:cs typeface="Cambria Math"/>
              </a:rPr>
              <a:t>by </a:t>
            </a:r>
            <a:r>
              <a:rPr sz="1200" dirty="0">
                <a:latin typeface="Cambria Math"/>
                <a:cs typeface="Cambria Math"/>
              </a:rPr>
              <a:t>a </a:t>
            </a:r>
            <a:r>
              <a:rPr sz="1200" spc="-10" dirty="0">
                <a:latin typeface="Cambria Math"/>
                <a:cs typeface="Cambria Math"/>
              </a:rPr>
              <a:t>Buyer </a:t>
            </a:r>
            <a:r>
              <a:rPr sz="1200" dirty="0">
                <a:latin typeface="Cambria Math"/>
                <a:cs typeface="Cambria Math"/>
              </a:rPr>
              <a:t>in the </a:t>
            </a:r>
            <a:r>
              <a:rPr sz="1200" spc="-5" dirty="0">
                <a:latin typeface="Cambria Math"/>
                <a:cs typeface="Cambria Math"/>
              </a:rPr>
              <a:t>order they </a:t>
            </a:r>
            <a:r>
              <a:rPr sz="1200" spc="-10" dirty="0">
                <a:latin typeface="Cambria Math"/>
                <a:cs typeface="Cambria Math"/>
              </a:rPr>
              <a:t>are </a:t>
            </a:r>
            <a:r>
              <a:rPr sz="1200" spc="-15" dirty="0">
                <a:latin typeface="Cambria Math"/>
                <a:cs typeface="Cambria Math"/>
              </a:rPr>
              <a:t>approved </a:t>
            </a:r>
            <a:r>
              <a:rPr sz="1200" dirty="0">
                <a:latin typeface="Cambria Math"/>
                <a:cs typeface="Cambria Math"/>
              </a:rPr>
              <a:t>&amp; </a:t>
            </a:r>
            <a:r>
              <a:rPr sz="1200" spc="-10" dirty="0">
                <a:latin typeface="Cambria Math"/>
                <a:cs typeface="Cambria Math"/>
              </a:rPr>
              <a:t>pass </a:t>
            </a:r>
            <a:r>
              <a:rPr sz="1200" spc="-15" dirty="0">
                <a:latin typeface="Cambria Math"/>
                <a:cs typeface="Cambria Math"/>
              </a:rPr>
              <a:t>Req </a:t>
            </a:r>
            <a:r>
              <a:rPr sz="1200" spc="-5" dirty="0">
                <a:latin typeface="Cambria Math"/>
                <a:cs typeface="Cambria Math"/>
              </a:rPr>
              <a:t>budget</a:t>
            </a:r>
            <a:r>
              <a:rPr sz="1200" spc="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check</a:t>
            </a:r>
            <a:endParaRPr sz="1200" dirty="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26639" y="1062483"/>
            <a:ext cx="62274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r>
              <a:rPr sz="1000" dirty="0">
                <a:latin typeface="Arial"/>
                <a:cs typeface="Arial"/>
              </a:rPr>
              <a:t>–	</a:t>
            </a:r>
            <a:r>
              <a:rPr sz="1000" spc="-10" dirty="0">
                <a:latin typeface="Cambria Math"/>
                <a:cs typeface="Cambria Math"/>
              </a:rPr>
              <a:t>Enter </a:t>
            </a:r>
            <a:r>
              <a:rPr sz="1000" spc="-5" dirty="0">
                <a:latin typeface="Cambria Math"/>
                <a:cs typeface="Cambria Math"/>
              </a:rPr>
              <a:t>your Req </a:t>
            </a:r>
            <a:r>
              <a:rPr sz="1000" dirty="0">
                <a:latin typeface="Cambria Math"/>
                <a:cs typeface="Cambria Math"/>
              </a:rPr>
              <a:t>when all </a:t>
            </a:r>
            <a:r>
              <a:rPr sz="1000" spc="-5" dirty="0">
                <a:latin typeface="Cambria Math"/>
                <a:cs typeface="Cambria Math"/>
              </a:rPr>
              <a:t>required documents </a:t>
            </a:r>
            <a:r>
              <a:rPr sz="1000" dirty="0">
                <a:latin typeface="Cambria Math"/>
                <a:cs typeface="Cambria Math"/>
              </a:rPr>
              <a:t>are </a:t>
            </a:r>
            <a:r>
              <a:rPr sz="1000" spc="-5" dirty="0">
                <a:latin typeface="Cambria Math"/>
                <a:cs typeface="Cambria Math"/>
              </a:rPr>
              <a:t>obtained or </a:t>
            </a:r>
            <a:r>
              <a:rPr sz="1000" dirty="0">
                <a:latin typeface="Cambria Math"/>
                <a:cs typeface="Cambria Math"/>
              </a:rPr>
              <a:t>a </a:t>
            </a:r>
            <a:r>
              <a:rPr sz="1000" spc="-5" dirty="0">
                <a:latin typeface="Cambria Math"/>
                <a:cs typeface="Cambria Math"/>
              </a:rPr>
              <a:t>fully executed contract </a:t>
            </a:r>
            <a:r>
              <a:rPr sz="1000" dirty="0">
                <a:latin typeface="Cambria Math"/>
                <a:cs typeface="Cambria Math"/>
              </a:rPr>
              <a:t>is </a:t>
            </a:r>
            <a:r>
              <a:rPr sz="1000" spc="-5" dirty="0">
                <a:latin typeface="Cambria Math"/>
                <a:cs typeface="Cambria Math"/>
              </a:rPr>
              <a:t>provided </a:t>
            </a:r>
            <a:r>
              <a:rPr sz="1000" spc="0" dirty="0">
                <a:latin typeface="Cambria Math"/>
                <a:cs typeface="Cambria Math"/>
              </a:rPr>
              <a:t>back </a:t>
            </a:r>
            <a:r>
              <a:rPr sz="1000" spc="-5" dirty="0">
                <a:latin typeface="Cambria Math"/>
                <a:cs typeface="Cambria Math"/>
              </a:rPr>
              <a:t>to the  Department </a:t>
            </a:r>
            <a:r>
              <a:rPr sz="1000" dirty="0">
                <a:latin typeface="Cambria Math"/>
                <a:cs typeface="Cambria Math"/>
              </a:rPr>
              <a:t>by </a:t>
            </a:r>
            <a:r>
              <a:rPr sz="1000" spc="-5" dirty="0">
                <a:latin typeface="Cambria Math"/>
                <a:cs typeface="Cambria Math"/>
              </a:rPr>
              <a:t>the </a:t>
            </a:r>
            <a:r>
              <a:rPr sz="1000" dirty="0">
                <a:latin typeface="Cambria Math"/>
                <a:cs typeface="Cambria Math"/>
              </a:rPr>
              <a:t>VSU </a:t>
            </a:r>
            <a:r>
              <a:rPr sz="1000" spc="-5" dirty="0">
                <a:latin typeface="Cambria Math"/>
                <a:cs typeface="Cambria Math"/>
              </a:rPr>
              <a:t>Contracting</a:t>
            </a:r>
            <a:r>
              <a:rPr sz="1000" spc="-5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Officer.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9439" y="1556259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9439" y="2278635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9439" y="2818131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3864" y="1556259"/>
            <a:ext cx="6722109" cy="147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653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mbria Math"/>
                <a:cs typeface="Cambria Math"/>
              </a:rPr>
              <a:t>Requisitions </a:t>
            </a:r>
            <a:r>
              <a:rPr sz="1200" dirty="0">
                <a:latin typeface="Cambria Math"/>
                <a:cs typeface="Cambria Math"/>
              </a:rPr>
              <a:t>do </a:t>
            </a:r>
            <a:r>
              <a:rPr sz="1200" b="1" u="sng" spc="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NOT</a:t>
            </a:r>
            <a:r>
              <a:rPr sz="1200" b="1" spc="5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secure </a:t>
            </a:r>
            <a:r>
              <a:rPr sz="1200" spc="-5" dirty="0">
                <a:latin typeface="Cambria Math"/>
                <a:cs typeface="Cambria Math"/>
              </a:rPr>
              <a:t>funds </a:t>
            </a:r>
            <a:r>
              <a:rPr sz="1200" dirty="0">
                <a:latin typeface="Cambria Math"/>
                <a:cs typeface="Cambria Math"/>
              </a:rPr>
              <a:t>out of </a:t>
            </a:r>
            <a:r>
              <a:rPr sz="1200" spc="-10" dirty="0">
                <a:latin typeface="Cambria Math"/>
                <a:cs typeface="Cambria Math"/>
              </a:rPr>
              <a:t>your </a:t>
            </a:r>
            <a:r>
              <a:rPr sz="1200" spc="-5" dirty="0">
                <a:latin typeface="Cambria Math"/>
                <a:cs typeface="Cambria Math"/>
              </a:rPr>
              <a:t>budget; </a:t>
            </a:r>
            <a:r>
              <a:rPr sz="1200" spc="-15" dirty="0">
                <a:latin typeface="Cambria Math"/>
                <a:cs typeface="Cambria Math"/>
              </a:rPr>
              <a:t>Req </a:t>
            </a:r>
            <a:r>
              <a:rPr sz="1200" spc="-5" dirty="0">
                <a:latin typeface="Cambria Math"/>
                <a:cs typeface="Cambria Math"/>
              </a:rPr>
              <a:t>budget check only determines </a:t>
            </a:r>
            <a:r>
              <a:rPr sz="1200" dirty="0">
                <a:latin typeface="Cambria Math"/>
                <a:cs typeface="Cambria Math"/>
              </a:rPr>
              <a:t>if </a:t>
            </a:r>
            <a:r>
              <a:rPr sz="1200" spc="-5" dirty="0">
                <a:latin typeface="Cambria Math"/>
                <a:cs typeface="Cambria Math"/>
              </a:rPr>
              <a:t>funds </a:t>
            </a:r>
            <a:r>
              <a:rPr sz="1200" spc="-10" dirty="0">
                <a:latin typeface="Cambria Math"/>
                <a:cs typeface="Cambria Math"/>
              </a:rPr>
              <a:t>are  available </a:t>
            </a:r>
            <a:r>
              <a:rPr sz="1200" spc="-5" dirty="0">
                <a:latin typeface="Cambria Math"/>
                <a:cs typeface="Cambria Math"/>
              </a:rPr>
              <a:t>at </a:t>
            </a:r>
            <a:r>
              <a:rPr sz="1200" dirty="0">
                <a:latin typeface="Cambria Math"/>
                <a:cs typeface="Cambria Math"/>
              </a:rPr>
              <a:t>the time of </a:t>
            </a:r>
            <a:r>
              <a:rPr sz="1200" spc="-15" dirty="0">
                <a:latin typeface="Cambria Math"/>
                <a:cs typeface="Cambria Math"/>
              </a:rPr>
              <a:t>Req </a:t>
            </a:r>
            <a:r>
              <a:rPr sz="1200" spc="-5" dirty="0">
                <a:latin typeface="Cambria Math"/>
                <a:cs typeface="Cambria Math"/>
              </a:rPr>
              <a:t>submission </a:t>
            </a:r>
            <a:r>
              <a:rPr sz="1200" dirty="0">
                <a:latin typeface="Cambria Math"/>
                <a:cs typeface="Cambria Math"/>
              </a:rPr>
              <a:t>&amp;</a:t>
            </a:r>
            <a:r>
              <a:rPr sz="1200" spc="40" dirty="0">
                <a:latin typeface="Cambria Math"/>
                <a:cs typeface="Cambria Math"/>
              </a:rPr>
              <a:t> </a:t>
            </a:r>
            <a:r>
              <a:rPr sz="1200" spc="-15" dirty="0">
                <a:latin typeface="Cambria Math"/>
                <a:cs typeface="Cambria Math"/>
              </a:rPr>
              <a:t>Approval</a:t>
            </a:r>
            <a:endParaRPr sz="1200" dirty="0">
              <a:latin typeface="Cambria Math"/>
              <a:cs typeface="Cambria Math"/>
            </a:endParaRPr>
          </a:p>
          <a:p>
            <a:pPr marL="411480" indent="-286385">
              <a:lnSpc>
                <a:spcPct val="100000"/>
              </a:lnSpc>
              <a:spcBef>
                <a:spcPts val="245"/>
              </a:spcBef>
              <a:buFont typeface="Arial"/>
              <a:buChar char="–"/>
              <a:tabLst>
                <a:tab pos="411480" algn="l"/>
                <a:tab pos="412115" algn="l"/>
              </a:tabLst>
            </a:pPr>
            <a:r>
              <a:rPr sz="1000" spc="-5" dirty="0">
                <a:latin typeface="Cambria Math"/>
                <a:cs typeface="Cambria Math"/>
              </a:rPr>
              <a:t>Funds </a:t>
            </a:r>
            <a:r>
              <a:rPr sz="1000" dirty="0">
                <a:latin typeface="Cambria Math"/>
                <a:cs typeface="Cambria Math"/>
              </a:rPr>
              <a:t>are </a:t>
            </a:r>
            <a:r>
              <a:rPr sz="1000" spc="-5" dirty="0">
                <a:latin typeface="Cambria Math"/>
                <a:cs typeface="Cambria Math"/>
              </a:rPr>
              <a:t>not </a:t>
            </a:r>
            <a:r>
              <a:rPr sz="1000" dirty="0">
                <a:latin typeface="Cambria Math"/>
                <a:cs typeface="Cambria Math"/>
              </a:rPr>
              <a:t>actually </a:t>
            </a:r>
            <a:r>
              <a:rPr sz="1000" spc="-5" dirty="0">
                <a:latin typeface="Cambria Math"/>
                <a:cs typeface="Cambria Math"/>
              </a:rPr>
              <a:t>secured out of your budget until you receive </a:t>
            </a:r>
            <a:r>
              <a:rPr sz="1000" dirty="0">
                <a:latin typeface="Cambria Math"/>
                <a:cs typeface="Cambria Math"/>
              </a:rPr>
              <a:t>a </a:t>
            </a:r>
            <a:r>
              <a:rPr sz="1000" spc="-5" dirty="0">
                <a:latin typeface="Cambria Math"/>
                <a:cs typeface="Cambria Math"/>
              </a:rPr>
              <a:t>signed </a:t>
            </a:r>
            <a:r>
              <a:rPr sz="1000" dirty="0">
                <a:latin typeface="Cambria Math"/>
                <a:cs typeface="Cambria Math"/>
              </a:rPr>
              <a:t>PO </a:t>
            </a:r>
            <a:r>
              <a:rPr sz="1000" spc="0" dirty="0">
                <a:latin typeface="Cambria Math"/>
                <a:cs typeface="Cambria Math"/>
              </a:rPr>
              <a:t>back </a:t>
            </a:r>
            <a:r>
              <a:rPr sz="1000" spc="-5" dirty="0">
                <a:latin typeface="Cambria Math"/>
                <a:cs typeface="Cambria Math"/>
              </a:rPr>
              <a:t>from</a:t>
            </a:r>
            <a:r>
              <a:rPr sz="1000" spc="-9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Procurement</a:t>
            </a:r>
            <a:endParaRPr sz="1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–"/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Cambria Math"/>
                <a:cs typeface="Cambria Math"/>
              </a:rPr>
              <a:t>Procurement </a:t>
            </a:r>
            <a:r>
              <a:rPr sz="1200" spc="-5" dirty="0">
                <a:latin typeface="Cambria Math"/>
                <a:cs typeface="Cambria Math"/>
              </a:rPr>
              <a:t>authorizes and places Special Item </a:t>
            </a:r>
            <a:r>
              <a:rPr sz="1200" spc="-10" dirty="0">
                <a:latin typeface="Cambria Math"/>
                <a:cs typeface="Cambria Math"/>
              </a:rPr>
              <a:t>orders/services </a:t>
            </a:r>
            <a:r>
              <a:rPr sz="1200" dirty="0">
                <a:latin typeface="Cambria Math"/>
                <a:cs typeface="Cambria Math"/>
              </a:rPr>
              <a:t>with the </a:t>
            </a:r>
            <a:r>
              <a:rPr sz="1200" spc="-5" dirty="0">
                <a:latin typeface="Cambria Math"/>
                <a:cs typeface="Cambria Math"/>
              </a:rPr>
              <a:t>Supplier; </a:t>
            </a:r>
            <a:r>
              <a:rPr sz="1200" b="1" u="sng" spc="1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not</a:t>
            </a:r>
            <a:r>
              <a:rPr sz="1200" b="1" spc="15" dirty="0">
                <a:latin typeface="Cambria Math"/>
                <a:cs typeface="Cambria Math"/>
              </a:rPr>
              <a:t> </a:t>
            </a:r>
            <a:r>
              <a:rPr sz="1200" dirty="0">
                <a:latin typeface="Cambria Math"/>
                <a:cs typeface="Cambria Math"/>
              </a:rPr>
              <a:t>the</a:t>
            </a:r>
            <a:r>
              <a:rPr sz="1200" spc="10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Department</a:t>
            </a:r>
            <a:endParaRPr sz="1200" dirty="0">
              <a:latin typeface="Cambria Math"/>
              <a:cs typeface="Cambria Math"/>
            </a:endParaRPr>
          </a:p>
          <a:p>
            <a:pPr marL="411480" indent="-286385">
              <a:lnSpc>
                <a:spcPct val="100000"/>
              </a:lnSpc>
              <a:spcBef>
                <a:spcPts val="245"/>
              </a:spcBef>
              <a:buFont typeface="Arial"/>
              <a:buChar char="–"/>
              <a:tabLst>
                <a:tab pos="411480" algn="l"/>
                <a:tab pos="412115" algn="l"/>
              </a:tabLst>
            </a:pPr>
            <a:r>
              <a:rPr sz="1000" spc="-5" dirty="0">
                <a:latin typeface="Cambria Math"/>
                <a:cs typeface="Cambria Math"/>
              </a:rPr>
              <a:t>Submitt</a:t>
            </a:r>
            <a:r>
              <a:rPr lang="en-US" sz="1000" spc="-5" dirty="0">
                <a:latin typeface="Cambria Math"/>
                <a:cs typeface="Cambria Math"/>
              </a:rPr>
              <a:t>ing</a:t>
            </a:r>
            <a:r>
              <a:rPr sz="1000" spc="-5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a Special </a:t>
            </a:r>
            <a:r>
              <a:rPr sz="1000" spc="-5" dirty="0">
                <a:latin typeface="Cambria Math"/>
                <a:cs typeface="Cambria Math"/>
              </a:rPr>
              <a:t>Item Requests </a:t>
            </a:r>
            <a:r>
              <a:rPr lang="en-US" sz="1000" dirty="0">
                <a:latin typeface="Cambria Math"/>
                <a:cs typeface="Cambria Math"/>
              </a:rPr>
              <a:t>do</a:t>
            </a:r>
            <a:r>
              <a:rPr sz="100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not to </a:t>
            </a:r>
            <a:r>
              <a:rPr sz="1000" dirty="0">
                <a:latin typeface="Cambria Math"/>
                <a:cs typeface="Cambria Math"/>
              </a:rPr>
              <a:t>give </a:t>
            </a:r>
            <a:r>
              <a:rPr sz="1000" spc="-5" dirty="0">
                <a:latin typeface="Cambria Math"/>
                <a:cs typeface="Cambria Math"/>
              </a:rPr>
              <a:t>authorization to Supplier to </a:t>
            </a:r>
            <a:r>
              <a:rPr sz="1000" dirty="0">
                <a:latin typeface="Cambria Math"/>
                <a:cs typeface="Cambria Math"/>
              </a:rPr>
              <a:t>begin </a:t>
            </a:r>
            <a:r>
              <a:rPr sz="1000" spc="-5" dirty="0">
                <a:latin typeface="Cambria Math"/>
                <a:cs typeface="Cambria Math"/>
              </a:rPr>
              <a:t>order/service</a:t>
            </a:r>
            <a:r>
              <a:rPr sz="1000" spc="5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fulfillment</a:t>
            </a:r>
            <a:endParaRPr sz="1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mbria Math"/>
                <a:cs typeface="Cambria Math"/>
              </a:rPr>
              <a:t>Only those </a:t>
            </a:r>
            <a:r>
              <a:rPr sz="1200" spc="-10" dirty="0">
                <a:latin typeface="Cambria Math"/>
                <a:cs typeface="Cambria Math"/>
              </a:rPr>
              <a:t>employees </a:t>
            </a:r>
            <a:r>
              <a:rPr sz="1200" dirty="0">
                <a:latin typeface="Cambria Math"/>
                <a:cs typeface="Cambria Math"/>
              </a:rPr>
              <a:t>with </a:t>
            </a:r>
            <a:r>
              <a:rPr sz="1200" spc="-5" dirty="0">
                <a:latin typeface="Cambria Math"/>
                <a:cs typeface="Cambria Math"/>
              </a:rPr>
              <a:t>Delegated </a:t>
            </a:r>
            <a:r>
              <a:rPr sz="1200" dirty="0">
                <a:latin typeface="Cambria Math"/>
                <a:cs typeface="Cambria Math"/>
              </a:rPr>
              <a:t>Signing </a:t>
            </a:r>
            <a:r>
              <a:rPr sz="1200" spc="-5" dirty="0">
                <a:latin typeface="Cambria Math"/>
                <a:cs typeface="Cambria Math"/>
              </a:rPr>
              <a:t>Authority </a:t>
            </a:r>
            <a:r>
              <a:rPr sz="1200" spc="-15" dirty="0">
                <a:latin typeface="Cambria Math"/>
                <a:cs typeface="Cambria Math"/>
              </a:rPr>
              <a:t>have </a:t>
            </a:r>
            <a:r>
              <a:rPr sz="1200" dirty="0">
                <a:latin typeface="Cambria Math"/>
                <a:cs typeface="Cambria Math"/>
              </a:rPr>
              <a:t>the right to </a:t>
            </a:r>
            <a:r>
              <a:rPr sz="1200" spc="-5" dirty="0">
                <a:latin typeface="Cambria Math"/>
                <a:cs typeface="Cambria Math"/>
              </a:rPr>
              <a:t>incur debt </a:t>
            </a:r>
            <a:r>
              <a:rPr sz="1200" dirty="0">
                <a:latin typeface="Cambria Math"/>
                <a:cs typeface="Cambria Math"/>
              </a:rPr>
              <a:t>on </a:t>
            </a:r>
            <a:r>
              <a:rPr sz="1200" spc="-5" dirty="0">
                <a:latin typeface="Cambria Math"/>
                <a:cs typeface="Cambria Math"/>
              </a:rPr>
              <a:t>behalf </a:t>
            </a:r>
            <a:r>
              <a:rPr sz="1200" dirty="0">
                <a:latin typeface="Cambria Math"/>
                <a:cs typeface="Cambria Math"/>
              </a:rPr>
              <a:t>of</a:t>
            </a:r>
            <a:r>
              <a:rPr sz="1200" spc="-70" dirty="0">
                <a:latin typeface="Cambria Math"/>
                <a:cs typeface="Cambria Math"/>
              </a:rPr>
              <a:t> </a:t>
            </a:r>
            <a:r>
              <a:rPr sz="1200" spc="-20" dirty="0">
                <a:latin typeface="Cambria Math"/>
                <a:cs typeface="Cambria Math"/>
              </a:rPr>
              <a:t>VSU</a:t>
            </a:r>
            <a:endParaRPr sz="1200" dirty="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9439" y="3220467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13864" y="3220467"/>
            <a:ext cx="53943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mbria Math"/>
                <a:cs typeface="Cambria Math"/>
              </a:rPr>
              <a:t>Delegated </a:t>
            </a:r>
            <a:r>
              <a:rPr sz="1200" dirty="0">
                <a:latin typeface="Cambria Math"/>
                <a:cs typeface="Cambria Math"/>
              </a:rPr>
              <a:t>Signing </a:t>
            </a:r>
            <a:r>
              <a:rPr sz="1200" spc="-5" dirty="0">
                <a:latin typeface="Cambria Math"/>
                <a:cs typeface="Cambria Math"/>
              </a:rPr>
              <a:t>Authority </a:t>
            </a:r>
            <a:r>
              <a:rPr sz="1200" dirty="0">
                <a:latin typeface="Cambria Math"/>
                <a:cs typeface="Cambria Math"/>
              </a:rPr>
              <a:t>is </a:t>
            </a:r>
            <a:r>
              <a:rPr sz="1200" spc="-10" dirty="0">
                <a:latin typeface="Cambria Math"/>
                <a:cs typeface="Cambria Math"/>
              </a:rPr>
              <a:t>different </a:t>
            </a:r>
            <a:r>
              <a:rPr sz="1200" spc="-5" dirty="0">
                <a:latin typeface="Cambria Math"/>
                <a:cs typeface="Cambria Math"/>
              </a:rPr>
              <a:t>than </a:t>
            </a:r>
            <a:r>
              <a:rPr sz="1200" dirty="0">
                <a:latin typeface="Cambria Math"/>
                <a:cs typeface="Cambria Math"/>
              </a:rPr>
              <a:t>a </a:t>
            </a:r>
            <a:r>
              <a:rPr sz="1200" spc="-5" dirty="0">
                <a:latin typeface="Cambria Math"/>
                <a:cs typeface="Cambria Math"/>
              </a:rPr>
              <a:t>Budget Manager’s signing</a:t>
            </a:r>
            <a:r>
              <a:rPr sz="1200" spc="80" dirty="0">
                <a:latin typeface="Cambria Math"/>
                <a:cs typeface="Cambria Math"/>
              </a:rPr>
              <a:t> </a:t>
            </a:r>
            <a:r>
              <a:rPr sz="1200" spc="-15" dirty="0">
                <a:latin typeface="Cambria Math"/>
                <a:cs typeface="Cambria Math"/>
              </a:rPr>
              <a:t>authority</a:t>
            </a:r>
            <a:endParaRPr sz="1200" dirty="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37053" y="3420149"/>
            <a:ext cx="6598920" cy="39179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spc="-5" dirty="0">
                <a:latin typeface="Cambria Math"/>
                <a:cs typeface="Cambria Math"/>
              </a:rPr>
              <a:t>Budget Managers </a:t>
            </a:r>
            <a:r>
              <a:rPr sz="1000" dirty="0">
                <a:latin typeface="Cambria Math"/>
                <a:cs typeface="Cambria Math"/>
              </a:rPr>
              <a:t>are </a:t>
            </a:r>
            <a:r>
              <a:rPr sz="1000" spc="-5" dirty="0">
                <a:latin typeface="Cambria Math"/>
                <a:cs typeface="Cambria Math"/>
              </a:rPr>
              <a:t>authorized to </a:t>
            </a:r>
            <a:r>
              <a:rPr sz="1000" dirty="0">
                <a:latin typeface="Cambria Math"/>
                <a:cs typeface="Cambria Math"/>
              </a:rPr>
              <a:t>sign VSU </a:t>
            </a:r>
            <a:r>
              <a:rPr sz="1000" spc="-5" dirty="0">
                <a:latin typeface="Cambria Math"/>
                <a:cs typeface="Cambria Math"/>
              </a:rPr>
              <a:t>related documents confirming </a:t>
            </a:r>
            <a:r>
              <a:rPr sz="1000" dirty="0">
                <a:latin typeface="Cambria Math"/>
                <a:cs typeface="Cambria Math"/>
              </a:rPr>
              <a:t>that </a:t>
            </a:r>
            <a:r>
              <a:rPr sz="1000" spc="-5" dirty="0">
                <a:latin typeface="Cambria Math"/>
                <a:cs typeface="Cambria Math"/>
              </a:rPr>
              <a:t>funds </a:t>
            </a:r>
            <a:r>
              <a:rPr sz="1000" dirty="0">
                <a:latin typeface="Cambria Math"/>
                <a:cs typeface="Cambria Math"/>
              </a:rPr>
              <a:t>are available for </a:t>
            </a:r>
            <a:r>
              <a:rPr sz="1000" spc="-5" dirty="0">
                <a:latin typeface="Cambria Math"/>
                <a:cs typeface="Cambria Math"/>
              </a:rPr>
              <a:t>the</a:t>
            </a:r>
            <a:r>
              <a:rPr sz="1000" spc="15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request.</a:t>
            </a:r>
            <a:endParaRPr sz="10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44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spc="-5" dirty="0">
                <a:latin typeface="Cambria Math"/>
                <a:cs typeface="Cambria Math"/>
              </a:rPr>
              <a:t>Requestors </a:t>
            </a:r>
            <a:r>
              <a:rPr sz="1000" dirty="0">
                <a:latin typeface="Cambria Math"/>
                <a:cs typeface="Cambria Math"/>
              </a:rPr>
              <a:t>are </a:t>
            </a:r>
            <a:r>
              <a:rPr sz="1000" spc="-5" dirty="0">
                <a:latin typeface="Cambria Math"/>
                <a:cs typeface="Cambria Math"/>
              </a:rPr>
              <a:t>authorized to </a:t>
            </a:r>
            <a:r>
              <a:rPr sz="1000" dirty="0">
                <a:latin typeface="Cambria Math"/>
                <a:cs typeface="Cambria Math"/>
              </a:rPr>
              <a:t>sign VSU </a:t>
            </a:r>
            <a:r>
              <a:rPr sz="1000" spc="-5" dirty="0">
                <a:latin typeface="Cambria Math"/>
                <a:cs typeface="Cambria Math"/>
              </a:rPr>
              <a:t>related documents confirming </a:t>
            </a:r>
            <a:r>
              <a:rPr sz="1000" dirty="0">
                <a:latin typeface="Cambria Math"/>
                <a:cs typeface="Cambria Math"/>
              </a:rPr>
              <a:t>that </a:t>
            </a:r>
            <a:r>
              <a:rPr sz="1000" spc="-5" dirty="0">
                <a:latin typeface="Cambria Math"/>
                <a:cs typeface="Cambria Math"/>
              </a:rPr>
              <a:t>they </a:t>
            </a:r>
            <a:r>
              <a:rPr sz="1000" dirty="0">
                <a:latin typeface="Cambria Math"/>
                <a:cs typeface="Cambria Math"/>
              </a:rPr>
              <a:t>are </a:t>
            </a:r>
            <a:r>
              <a:rPr sz="1000" spc="-5" dirty="0">
                <a:latin typeface="Cambria Math"/>
                <a:cs typeface="Cambria Math"/>
              </a:rPr>
              <a:t>the End User </a:t>
            </a:r>
            <a:r>
              <a:rPr sz="1000" dirty="0">
                <a:latin typeface="Cambria Math"/>
                <a:cs typeface="Cambria Math"/>
              </a:rPr>
              <a:t>making </a:t>
            </a:r>
            <a:r>
              <a:rPr sz="1000" spc="-5" dirty="0">
                <a:latin typeface="Cambria Math"/>
                <a:cs typeface="Cambria Math"/>
              </a:rPr>
              <a:t>the</a:t>
            </a:r>
            <a:r>
              <a:rPr sz="1000" spc="6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request.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9439" y="3927603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13864" y="3927603"/>
            <a:ext cx="67767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mbria Math"/>
                <a:cs typeface="Cambria Math"/>
              </a:rPr>
              <a:t>If </a:t>
            </a:r>
            <a:r>
              <a:rPr sz="1200" spc="-10" dirty="0">
                <a:latin typeface="Cambria Math"/>
                <a:cs typeface="Cambria Math"/>
              </a:rPr>
              <a:t>you </a:t>
            </a:r>
            <a:r>
              <a:rPr sz="1200" dirty="0">
                <a:latin typeface="Cambria Math"/>
                <a:cs typeface="Cambria Math"/>
              </a:rPr>
              <a:t>do not </a:t>
            </a:r>
            <a:r>
              <a:rPr sz="1200" spc="-20" dirty="0">
                <a:latin typeface="Cambria Math"/>
                <a:cs typeface="Cambria Math"/>
              </a:rPr>
              <a:t>have </a:t>
            </a:r>
            <a:r>
              <a:rPr sz="1200" spc="-5" dirty="0">
                <a:latin typeface="Cambria Math"/>
                <a:cs typeface="Cambria Math"/>
              </a:rPr>
              <a:t>Delegated </a:t>
            </a:r>
            <a:r>
              <a:rPr sz="1200" dirty="0">
                <a:latin typeface="Cambria Math"/>
                <a:cs typeface="Cambria Math"/>
              </a:rPr>
              <a:t>Signing </a:t>
            </a:r>
            <a:r>
              <a:rPr sz="1200" spc="-15" dirty="0">
                <a:latin typeface="Cambria Math"/>
                <a:cs typeface="Cambria Math"/>
              </a:rPr>
              <a:t>Authority, </a:t>
            </a:r>
            <a:r>
              <a:rPr sz="1200" spc="-5" dirty="0">
                <a:latin typeface="Cambria Math"/>
                <a:cs typeface="Cambria Math"/>
              </a:rPr>
              <a:t>but authorize </a:t>
            </a:r>
            <a:r>
              <a:rPr sz="1200" dirty="0">
                <a:latin typeface="Cambria Math"/>
                <a:cs typeface="Cambria Math"/>
              </a:rPr>
              <a:t>a </a:t>
            </a:r>
            <a:r>
              <a:rPr sz="1200" spc="-5" dirty="0">
                <a:latin typeface="Cambria Math"/>
                <a:cs typeface="Cambria Math"/>
              </a:rPr>
              <a:t>Supplier </a:t>
            </a:r>
            <a:r>
              <a:rPr sz="1200" dirty="0">
                <a:latin typeface="Cambria Math"/>
                <a:cs typeface="Cambria Math"/>
              </a:rPr>
              <a:t>to </a:t>
            </a:r>
            <a:r>
              <a:rPr sz="1200" spc="-10" dirty="0">
                <a:latin typeface="Cambria Math"/>
                <a:cs typeface="Cambria Math"/>
              </a:rPr>
              <a:t>proceed </a:t>
            </a:r>
            <a:r>
              <a:rPr sz="1200" dirty="0">
                <a:latin typeface="Cambria Math"/>
                <a:cs typeface="Cambria Math"/>
              </a:rPr>
              <a:t>with </a:t>
            </a:r>
            <a:r>
              <a:rPr sz="1200" spc="-5" dirty="0">
                <a:latin typeface="Cambria Math"/>
                <a:cs typeface="Cambria Math"/>
              </a:rPr>
              <a:t>fulfillment </a:t>
            </a:r>
            <a:r>
              <a:rPr sz="1200" dirty="0">
                <a:latin typeface="Cambria Math"/>
                <a:cs typeface="Cambria Math"/>
              </a:rPr>
              <a:t>of </a:t>
            </a:r>
            <a:r>
              <a:rPr sz="1200" spc="-5" dirty="0">
                <a:latin typeface="Cambria Math"/>
                <a:cs typeface="Cambria Math"/>
              </a:rPr>
              <a:t>an  order </a:t>
            </a:r>
            <a:r>
              <a:rPr sz="1200" dirty="0">
                <a:latin typeface="Cambria Math"/>
                <a:cs typeface="Cambria Math"/>
              </a:rPr>
              <a:t>or </a:t>
            </a:r>
            <a:r>
              <a:rPr sz="1200" spc="-5" dirty="0">
                <a:latin typeface="Cambria Math"/>
                <a:cs typeface="Cambria Math"/>
              </a:rPr>
              <a:t>begin providing </a:t>
            </a:r>
            <a:r>
              <a:rPr sz="1200" spc="-10" dirty="0">
                <a:latin typeface="Cambria Math"/>
                <a:cs typeface="Cambria Math"/>
              </a:rPr>
              <a:t>services </a:t>
            </a:r>
            <a:r>
              <a:rPr sz="1200" dirty="0">
                <a:latin typeface="Cambria Math"/>
                <a:cs typeface="Cambria Math"/>
              </a:rPr>
              <a:t>without the </a:t>
            </a:r>
            <a:r>
              <a:rPr sz="1200" spc="-5" dirty="0">
                <a:latin typeface="Cambria Math"/>
                <a:cs typeface="Cambria Math"/>
              </a:rPr>
              <a:t>funds being </a:t>
            </a:r>
            <a:r>
              <a:rPr sz="1200" spc="-10" dirty="0">
                <a:latin typeface="Cambria Math"/>
                <a:cs typeface="Cambria Math"/>
              </a:rPr>
              <a:t>secured </a:t>
            </a:r>
            <a:r>
              <a:rPr sz="1200" dirty="0">
                <a:latin typeface="Cambria Math"/>
                <a:cs typeface="Cambria Math"/>
              </a:rPr>
              <a:t>on a </a:t>
            </a:r>
            <a:r>
              <a:rPr sz="1200" spc="-5" dirty="0">
                <a:latin typeface="Cambria Math"/>
                <a:cs typeface="Cambria Math"/>
              </a:rPr>
              <a:t>PO </a:t>
            </a:r>
            <a:r>
              <a:rPr sz="1200" dirty="0">
                <a:latin typeface="Cambria Math"/>
                <a:cs typeface="Cambria Math"/>
              </a:rPr>
              <a:t>- </a:t>
            </a:r>
            <a:r>
              <a:rPr sz="1200" spc="-10" dirty="0">
                <a:latin typeface="Cambria Math"/>
                <a:cs typeface="Cambria Math"/>
              </a:rPr>
              <a:t>you are </a:t>
            </a:r>
            <a:r>
              <a:rPr sz="1200" dirty="0">
                <a:latin typeface="Cambria Math"/>
                <a:cs typeface="Cambria Math"/>
              </a:rPr>
              <a:t>in </a:t>
            </a:r>
            <a:r>
              <a:rPr sz="1200" spc="-10" dirty="0">
                <a:latin typeface="Cambria Math"/>
                <a:cs typeface="Cambria Math"/>
              </a:rPr>
              <a:t>direct </a:t>
            </a:r>
            <a:r>
              <a:rPr sz="1200" spc="-5" dirty="0">
                <a:latin typeface="Cambria Math"/>
                <a:cs typeface="Cambria Math"/>
              </a:rPr>
              <a:t>conflict  </a:t>
            </a:r>
            <a:r>
              <a:rPr sz="1200" dirty="0">
                <a:latin typeface="Cambria Math"/>
                <a:cs typeface="Cambria Math"/>
              </a:rPr>
              <a:t>with </a:t>
            </a:r>
            <a:r>
              <a:rPr sz="1200" spc="-5" dirty="0">
                <a:latin typeface="Cambria Math"/>
                <a:cs typeface="Cambria Math"/>
              </a:rPr>
              <a:t>State and USG </a:t>
            </a:r>
            <a:r>
              <a:rPr sz="1200" dirty="0">
                <a:latin typeface="Cambria Math"/>
                <a:cs typeface="Cambria Math"/>
              </a:rPr>
              <a:t>policy </a:t>
            </a:r>
            <a:r>
              <a:rPr sz="1200" spc="-5" dirty="0">
                <a:latin typeface="Cambria Math"/>
                <a:cs typeface="Cambria Math"/>
              </a:rPr>
              <a:t>and </a:t>
            </a:r>
            <a:r>
              <a:rPr sz="1200" spc="-15" dirty="0">
                <a:latin typeface="Cambria Math"/>
                <a:cs typeface="Cambria Math"/>
              </a:rPr>
              <a:t>may </a:t>
            </a:r>
            <a:r>
              <a:rPr sz="1200" spc="-5" dirty="0">
                <a:latin typeface="Cambria Math"/>
                <a:cs typeface="Cambria Math"/>
              </a:rPr>
              <a:t>be held liable </a:t>
            </a:r>
            <a:r>
              <a:rPr sz="1200" dirty="0">
                <a:latin typeface="Cambria Math"/>
                <a:cs typeface="Cambria Math"/>
              </a:rPr>
              <a:t>to </a:t>
            </a:r>
            <a:r>
              <a:rPr sz="1200" spc="-15" dirty="0">
                <a:latin typeface="Cambria Math"/>
                <a:cs typeface="Cambria Math"/>
              </a:rPr>
              <a:t>cover </a:t>
            </a:r>
            <a:r>
              <a:rPr sz="1200" dirty="0">
                <a:latin typeface="Cambria Math"/>
                <a:cs typeface="Cambria Math"/>
              </a:rPr>
              <a:t>the </a:t>
            </a:r>
            <a:r>
              <a:rPr sz="1200" spc="-5" dirty="0">
                <a:latin typeface="Cambria Math"/>
                <a:cs typeface="Cambria Math"/>
              </a:rPr>
              <a:t>cost </a:t>
            </a:r>
            <a:r>
              <a:rPr sz="1200" dirty="0">
                <a:latin typeface="Cambria Math"/>
                <a:cs typeface="Cambria Math"/>
              </a:rPr>
              <a:t>of the </a:t>
            </a:r>
            <a:r>
              <a:rPr sz="1200" spc="-10" dirty="0">
                <a:latin typeface="Cambria Math"/>
                <a:cs typeface="Cambria Math"/>
              </a:rPr>
              <a:t>purchase </a:t>
            </a:r>
            <a:r>
              <a:rPr sz="1200" dirty="0">
                <a:latin typeface="Cambria Math"/>
                <a:cs typeface="Cambria Math"/>
              </a:rPr>
              <a:t>out of </a:t>
            </a:r>
            <a:r>
              <a:rPr sz="1200" spc="-5" dirty="0">
                <a:latin typeface="Cambria Math"/>
                <a:cs typeface="Cambria Math"/>
              </a:rPr>
              <a:t>personal</a:t>
            </a:r>
            <a:r>
              <a:rPr sz="1200" spc="5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funds.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69439" y="4677411"/>
            <a:ext cx="74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13864" y="4677411"/>
            <a:ext cx="580199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5" dirty="0">
                <a:latin typeface="Cambria Math"/>
                <a:cs typeface="Cambria Math"/>
              </a:rPr>
              <a:t>The list of </a:t>
            </a:r>
            <a:r>
              <a:rPr sz="1100" spc="-10" dirty="0">
                <a:latin typeface="Cambria Math"/>
                <a:cs typeface="Cambria Math"/>
              </a:rPr>
              <a:t>Delegated </a:t>
            </a:r>
            <a:r>
              <a:rPr sz="1100" spc="-5" dirty="0">
                <a:latin typeface="Cambria Math"/>
                <a:cs typeface="Cambria Math"/>
              </a:rPr>
              <a:t>Signatories </a:t>
            </a:r>
            <a:r>
              <a:rPr sz="1100" spc="-10" dirty="0">
                <a:latin typeface="Cambria Math"/>
                <a:cs typeface="Cambria Math"/>
              </a:rPr>
              <a:t>can </a:t>
            </a:r>
            <a:r>
              <a:rPr sz="1100" spc="-5" dirty="0">
                <a:latin typeface="Cambria Math"/>
                <a:cs typeface="Cambria Math"/>
              </a:rPr>
              <a:t>be found</a:t>
            </a:r>
            <a:r>
              <a:rPr sz="1100" spc="30" dirty="0">
                <a:latin typeface="Cambria Math"/>
                <a:cs typeface="Cambria Math"/>
              </a:rPr>
              <a:t> </a:t>
            </a:r>
            <a:r>
              <a:rPr sz="1100" spc="-10" dirty="0">
                <a:latin typeface="Cambria Math"/>
                <a:cs typeface="Cambria Math"/>
              </a:rPr>
              <a:t>here:</a:t>
            </a:r>
            <a:endParaRPr sz="1100">
              <a:latin typeface="Cambria Math"/>
              <a:cs typeface="Cambria Math"/>
            </a:endParaRPr>
          </a:p>
          <a:p>
            <a:pPr marL="12700">
              <a:lnSpc>
                <a:spcPts val="1295"/>
              </a:lnSpc>
            </a:pPr>
            <a:r>
              <a:rPr sz="11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https://www.valdosta.edu/administration/legal/documents/delegationofcontractsigningauthority.pdf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8601" y="368919"/>
            <a:ext cx="613156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dirty="0"/>
              <a:t>Purchasing </a:t>
            </a:r>
            <a:r>
              <a:rPr sz="3200" spc="15" dirty="0"/>
              <a:t>Tips </a:t>
            </a:r>
            <a:r>
              <a:rPr sz="3200" spc="30" dirty="0"/>
              <a:t>&amp; </a:t>
            </a:r>
            <a:r>
              <a:rPr sz="3200" spc="0" dirty="0"/>
              <a:t>Limitations</a:t>
            </a:r>
            <a:r>
              <a:rPr sz="3200" spc="-390" dirty="0"/>
              <a:t> </a:t>
            </a:r>
            <a:r>
              <a:rPr sz="3200" spc="10" dirty="0"/>
              <a:t>Cont.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940195" y="1081116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4619" y="1081116"/>
            <a:ext cx="48444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mbria Math"/>
                <a:cs typeface="Cambria Math"/>
              </a:rPr>
              <a:t>USG and </a:t>
            </a:r>
            <a:r>
              <a:rPr sz="1200" spc="-10" dirty="0">
                <a:latin typeface="Cambria Math"/>
                <a:cs typeface="Cambria Math"/>
              </a:rPr>
              <a:t>SACs requires </a:t>
            </a:r>
            <a:r>
              <a:rPr sz="1200" spc="-5" dirty="0">
                <a:latin typeface="Cambria Math"/>
                <a:cs typeface="Cambria Math"/>
              </a:rPr>
              <a:t>all </a:t>
            </a:r>
            <a:r>
              <a:rPr sz="1200" spc="-10" dirty="0">
                <a:latin typeface="Cambria Math"/>
                <a:cs typeface="Cambria Math"/>
              </a:rPr>
              <a:t>payments are </a:t>
            </a:r>
            <a:r>
              <a:rPr sz="1200" spc="-5" dirty="0">
                <a:latin typeface="Cambria Math"/>
                <a:cs typeface="Cambria Math"/>
              </a:rPr>
              <a:t>made via </a:t>
            </a:r>
            <a:r>
              <a:rPr sz="1200" spc="-10" dirty="0">
                <a:latin typeface="Cambria Math"/>
                <a:cs typeface="Cambria Math"/>
              </a:rPr>
              <a:t>ACH/EFT Direct</a:t>
            </a:r>
            <a:r>
              <a:rPr sz="1200" spc="19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Deposit</a:t>
            </a:r>
            <a:r>
              <a:rPr lang="en-US" sz="1200" spc="-5" dirty="0">
                <a:latin typeface="Cambria Math"/>
                <a:cs typeface="Cambria Math"/>
              </a:rPr>
              <a:t>.</a:t>
            </a:r>
            <a:endParaRPr sz="1200" dirty="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7395" y="1265159"/>
            <a:ext cx="5538470" cy="39179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dirty="0">
                <a:latin typeface="Cambria Math"/>
                <a:cs typeface="Cambria Math"/>
              </a:rPr>
              <a:t>ACH is </a:t>
            </a:r>
            <a:r>
              <a:rPr sz="1000" spc="-5" dirty="0">
                <a:latin typeface="Cambria Math"/>
                <a:cs typeface="Cambria Math"/>
              </a:rPr>
              <a:t>more secure, </a:t>
            </a:r>
            <a:r>
              <a:rPr sz="1000" dirty="0">
                <a:latin typeface="Cambria Math"/>
                <a:cs typeface="Cambria Math"/>
              </a:rPr>
              <a:t>but </a:t>
            </a:r>
            <a:r>
              <a:rPr sz="1000" spc="-5" dirty="0">
                <a:latin typeface="Cambria Math"/>
                <a:cs typeface="Cambria Math"/>
              </a:rPr>
              <a:t>takes longer to deposit into the Supplier’s </a:t>
            </a:r>
            <a:r>
              <a:rPr sz="1000" dirty="0">
                <a:latin typeface="Cambria Math"/>
                <a:cs typeface="Cambria Math"/>
              </a:rPr>
              <a:t>bank</a:t>
            </a:r>
            <a:r>
              <a:rPr sz="1000" spc="-25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account</a:t>
            </a:r>
            <a:endParaRPr sz="100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44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dirty="0">
                <a:latin typeface="Cambria Math"/>
                <a:cs typeface="Cambria Math"/>
              </a:rPr>
              <a:t>EFT is </a:t>
            </a:r>
            <a:r>
              <a:rPr sz="1000" spc="-5" dirty="0">
                <a:latin typeface="Cambria Math"/>
                <a:cs typeface="Cambria Math"/>
              </a:rPr>
              <a:t>less secure, </a:t>
            </a:r>
            <a:r>
              <a:rPr sz="1000" dirty="0">
                <a:latin typeface="Cambria Math"/>
                <a:cs typeface="Cambria Math"/>
              </a:rPr>
              <a:t>but will </a:t>
            </a:r>
            <a:r>
              <a:rPr sz="1000" spc="-5" dirty="0">
                <a:latin typeface="Cambria Math"/>
                <a:cs typeface="Cambria Math"/>
              </a:rPr>
              <a:t>deposit into the Supplier’s </a:t>
            </a:r>
            <a:r>
              <a:rPr sz="1000" dirty="0">
                <a:latin typeface="Cambria Math"/>
                <a:cs typeface="Cambria Math"/>
              </a:rPr>
              <a:t>bank account </a:t>
            </a:r>
            <a:r>
              <a:rPr sz="1000" spc="-10" dirty="0">
                <a:latin typeface="Cambria Math"/>
                <a:cs typeface="Cambria Math"/>
              </a:rPr>
              <a:t>sooner </a:t>
            </a:r>
            <a:r>
              <a:rPr sz="1000" dirty="0">
                <a:latin typeface="Cambria Math"/>
                <a:cs typeface="Cambria Math"/>
              </a:rPr>
              <a:t>than </a:t>
            </a:r>
            <a:r>
              <a:rPr sz="1000" spc="0" dirty="0">
                <a:latin typeface="Cambria Math"/>
                <a:cs typeface="Cambria Math"/>
              </a:rPr>
              <a:t>an </a:t>
            </a:r>
            <a:r>
              <a:rPr sz="1000" dirty="0">
                <a:latin typeface="Cambria Math"/>
                <a:cs typeface="Cambria Math"/>
              </a:rPr>
              <a:t>ACH</a:t>
            </a:r>
            <a:r>
              <a:rPr sz="1000" spc="-15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payment</a:t>
            </a:r>
            <a:endParaRPr sz="10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0195" y="1803492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4619" y="1803492"/>
            <a:ext cx="5867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mbria Math"/>
                <a:cs typeface="Cambria Math"/>
              </a:rPr>
              <a:t>Request </a:t>
            </a:r>
            <a:r>
              <a:rPr sz="1200" spc="-10" dirty="0">
                <a:latin typeface="Cambria Math"/>
                <a:cs typeface="Cambria Math"/>
              </a:rPr>
              <a:t>for </a:t>
            </a:r>
            <a:r>
              <a:rPr sz="1200" spc="-15" dirty="0">
                <a:latin typeface="Cambria Math"/>
                <a:cs typeface="Cambria Math"/>
              </a:rPr>
              <a:t>Payment </a:t>
            </a:r>
            <a:r>
              <a:rPr sz="1200" spc="-5" dirty="0">
                <a:latin typeface="Cambria Math"/>
                <a:cs typeface="Cambria Math"/>
              </a:rPr>
              <a:t>forms submitted </a:t>
            </a:r>
            <a:r>
              <a:rPr sz="1200" dirty="0">
                <a:latin typeface="Cambria Math"/>
                <a:cs typeface="Cambria Math"/>
              </a:rPr>
              <a:t>to </a:t>
            </a:r>
            <a:r>
              <a:rPr sz="1200" spc="-5" dirty="0">
                <a:latin typeface="Cambria Math"/>
                <a:cs typeface="Cambria Math"/>
              </a:rPr>
              <a:t>Accounts </a:t>
            </a:r>
            <a:r>
              <a:rPr sz="1200" spc="-20" dirty="0">
                <a:latin typeface="Cambria Math"/>
                <a:cs typeface="Cambria Math"/>
              </a:rPr>
              <a:t>Payable </a:t>
            </a:r>
            <a:r>
              <a:rPr sz="1200" dirty="0">
                <a:latin typeface="Cambria Math"/>
                <a:cs typeface="Cambria Math"/>
              </a:rPr>
              <a:t>without a </a:t>
            </a:r>
            <a:r>
              <a:rPr sz="1200" spc="-5" dirty="0">
                <a:latin typeface="Cambria Math"/>
                <a:cs typeface="Cambria Math"/>
              </a:rPr>
              <a:t>PO must be</a:t>
            </a:r>
            <a:r>
              <a:rPr sz="1200" spc="160" dirty="0">
                <a:latin typeface="Cambria Math"/>
                <a:cs typeface="Cambria Math"/>
              </a:rPr>
              <a:t> </a:t>
            </a:r>
            <a:r>
              <a:rPr sz="1200" spc="-5" dirty="0">
                <a:latin typeface="Cambria Math"/>
                <a:cs typeface="Cambria Math"/>
              </a:rPr>
              <a:t>&lt;$2,499.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7395" y="2016851"/>
            <a:ext cx="6518909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r>
              <a:rPr sz="1000" dirty="0">
                <a:latin typeface="Arial"/>
                <a:cs typeface="Arial"/>
              </a:rPr>
              <a:t>–	</a:t>
            </a:r>
            <a:r>
              <a:rPr sz="1000" spc="-5" dirty="0">
                <a:latin typeface="Cambria Math"/>
                <a:cs typeface="Cambria Math"/>
              </a:rPr>
              <a:t>Requests </a:t>
            </a:r>
            <a:r>
              <a:rPr sz="1000" dirty="0">
                <a:latin typeface="Cambria Math"/>
                <a:cs typeface="Cambria Math"/>
              </a:rPr>
              <a:t>for Payment that </a:t>
            </a:r>
            <a:r>
              <a:rPr sz="1000" spc="-5" dirty="0">
                <a:latin typeface="Cambria Math"/>
                <a:cs typeface="Cambria Math"/>
              </a:rPr>
              <a:t>do not </a:t>
            </a:r>
            <a:r>
              <a:rPr sz="1000" dirty="0">
                <a:latin typeface="Cambria Math"/>
                <a:cs typeface="Cambria Math"/>
              </a:rPr>
              <a:t>have </a:t>
            </a:r>
            <a:r>
              <a:rPr sz="1000" spc="0" dirty="0">
                <a:latin typeface="Cambria Math"/>
                <a:cs typeface="Cambria Math"/>
              </a:rPr>
              <a:t>an </a:t>
            </a:r>
            <a:r>
              <a:rPr sz="1000" spc="-5" dirty="0">
                <a:latin typeface="Cambria Math"/>
                <a:cs typeface="Cambria Math"/>
              </a:rPr>
              <a:t>established </a:t>
            </a:r>
            <a:r>
              <a:rPr sz="1000" dirty="0">
                <a:latin typeface="Cambria Math"/>
                <a:cs typeface="Cambria Math"/>
              </a:rPr>
              <a:t>PO will </a:t>
            </a:r>
            <a:r>
              <a:rPr sz="1000" spc="-5" dirty="0">
                <a:latin typeface="Cambria Math"/>
                <a:cs typeface="Cambria Math"/>
              </a:rPr>
              <a:t>require the Requesting End User’s, Budget  Manager’s, </a:t>
            </a:r>
            <a:r>
              <a:rPr sz="1000" spc="0" dirty="0">
                <a:latin typeface="Cambria Math"/>
                <a:cs typeface="Cambria Math"/>
              </a:rPr>
              <a:t>&amp; </a:t>
            </a:r>
            <a:r>
              <a:rPr sz="1000" spc="-5" dirty="0">
                <a:latin typeface="Cambria Math"/>
                <a:cs typeface="Cambria Math"/>
              </a:rPr>
              <a:t>the Department’s VP’s signature, acknowledging </a:t>
            </a:r>
            <a:r>
              <a:rPr sz="1000" dirty="0">
                <a:latin typeface="Cambria Math"/>
                <a:cs typeface="Cambria Math"/>
              </a:rPr>
              <a:t>that </a:t>
            </a:r>
            <a:r>
              <a:rPr sz="1000" spc="-10" dirty="0">
                <a:latin typeface="Cambria Math"/>
                <a:cs typeface="Cambria Math"/>
              </a:rPr>
              <a:t>proper </a:t>
            </a:r>
            <a:r>
              <a:rPr sz="1000" spc="-5" dirty="0">
                <a:latin typeface="Cambria Math"/>
                <a:cs typeface="Cambria Math"/>
              </a:rPr>
              <a:t>Procurement </a:t>
            </a:r>
            <a:r>
              <a:rPr sz="1000" dirty="0">
                <a:latin typeface="Cambria Math"/>
                <a:cs typeface="Cambria Math"/>
              </a:rPr>
              <a:t>Policy </a:t>
            </a:r>
            <a:r>
              <a:rPr sz="1000" spc="0" dirty="0">
                <a:latin typeface="Cambria Math"/>
                <a:cs typeface="Cambria Math"/>
              </a:rPr>
              <a:t>was </a:t>
            </a:r>
            <a:r>
              <a:rPr sz="1000" spc="-5" dirty="0">
                <a:latin typeface="Cambria Math"/>
                <a:cs typeface="Cambria Math"/>
              </a:rPr>
              <a:t>not followed </a:t>
            </a:r>
            <a:r>
              <a:rPr sz="1000" dirty="0">
                <a:latin typeface="Cambria Math"/>
                <a:cs typeface="Cambria Math"/>
              </a:rPr>
              <a:t>by  </a:t>
            </a:r>
            <a:r>
              <a:rPr sz="1000" spc="-5" dirty="0">
                <a:latin typeface="Cambria Math"/>
                <a:cs typeface="Cambria Math"/>
              </a:rPr>
              <a:t>the</a:t>
            </a:r>
            <a:r>
              <a:rPr sz="100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Department</a:t>
            </a:r>
            <a:endParaRPr sz="1000" dirty="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0195" y="2632548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4619" y="2632548"/>
            <a:ext cx="6467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mbria Math"/>
                <a:cs typeface="Cambria Math"/>
              </a:rPr>
              <a:t>Request </a:t>
            </a:r>
            <a:r>
              <a:rPr sz="1200" spc="-10" dirty="0">
                <a:latin typeface="Cambria Math"/>
                <a:cs typeface="Cambria Math"/>
              </a:rPr>
              <a:t>for </a:t>
            </a:r>
            <a:r>
              <a:rPr sz="1200" spc="-15" dirty="0">
                <a:latin typeface="Cambria Math"/>
                <a:cs typeface="Cambria Math"/>
              </a:rPr>
              <a:t>Payment </a:t>
            </a:r>
            <a:r>
              <a:rPr sz="1200" spc="-5" dirty="0">
                <a:latin typeface="Cambria Math"/>
                <a:cs typeface="Cambria Math"/>
              </a:rPr>
              <a:t>forms submitted </a:t>
            </a:r>
            <a:r>
              <a:rPr sz="1200" dirty="0">
                <a:latin typeface="Cambria Math"/>
                <a:cs typeface="Cambria Math"/>
              </a:rPr>
              <a:t>to </a:t>
            </a:r>
            <a:r>
              <a:rPr sz="1200" spc="-5" dirty="0">
                <a:latin typeface="Cambria Math"/>
                <a:cs typeface="Cambria Math"/>
              </a:rPr>
              <a:t>Accounts </a:t>
            </a:r>
            <a:r>
              <a:rPr sz="1200" spc="-20" dirty="0">
                <a:latin typeface="Cambria Math"/>
                <a:cs typeface="Cambria Math"/>
              </a:rPr>
              <a:t>Payable </a:t>
            </a:r>
            <a:r>
              <a:rPr sz="1200" dirty="0">
                <a:latin typeface="Cambria Math"/>
                <a:cs typeface="Cambria Math"/>
              </a:rPr>
              <a:t>will </a:t>
            </a:r>
            <a:r>
              <a:rPr sz="1200" spc="-5" dirty="0">
                <a:latin typeface="Cambria Math"/>
                <a:cs typeface="Cambria Math"/>
              </a:rPr>
              <a:t>be </a:t>
            </a:r>
            <a:r>
              <a:rPr sz="1200" spc="-10" dirty="0">
                <a:latin typeface="Cambria Math"/>
                <a:cs typeface="Cambria Math"/>
              </a:rPr>
              <a:t>sent back </a:t>
            </a:r>
            <a:r>
              <a:rPr sz="1200" dirty="0">
                <a:latin typeface="Cambria Math"/>
                <a:cs typeface="Cambria Math"/>
              </a:rPr>
              <a:t>to the </a:t>
            </a:r>
            <a:r>
              <a:rPr sz="1200" spc="-5" dirty="0">
                <a:latin typeface="Cambria Math"/>
                <a:cs typeface="Cambria Math"/>
              </a:rPr>
              <a:t>department </a:t>
            </a:r>
            <a:r>
              <a:rPr lang="en-US" sz="1200" spc="-5" dirty="0">
                <a:latin typeface="Cambria Math"/>
                <a:cs typeface="Cambria Math"/>
              </a:rPr>
              <a:t>if</a:t>
            </a:r>
            <a:r>
              <a:rPr sz="1200" dirty="0">
                <a:latin typeface="Cambria Math"/>
                <a:cs typeface="Cambria Math"/>
              </a:rPr>
              <a:t> the  </a:t>
            </a:r>
            <a:r>
              <a:rPr sz="1200" spc="-10" dirty="0">
                <a:latin typeface="Cambria Math"/>
                <a:cs typeface="Cambria Math"/>
              </a:rPr>
              <a:t>purchase was </a:t>
            </a:r>
            <a:r>
              <a:rPr sz="1200" spc="-5" dirty="0">
                <a:latin typeface="Cambria Math"/>
                <a:cs typeface="Cambria Math"/>
              </a:rPr>
              <a:t>$2,500+ and </a:t>
            </a:r>
            <a:r>
              <a:rPr sz="1200" dirty="0">
                <a:latin typeface="Cambria Math"/>
                <a:cs typeface="Cambria Math"/>
              </a:rPr>
              <a:t>no </a:t>
            </a:r>
            <a:r>
              <a:rPr sz="1200" spc="-5" dirty="0">
                <a:latin typeface="Cambria Math"/>
                <a:cs typeface="Cambria Math"/>
              </a:rPr>
              <a:t>PO </a:t>
            </a:r>
            <a:r>
              <a:rPr sz="1200" spc="-10" dirty="0">
                <a:latin typeface="Cambria Math"/>
                <a:cs typeface="Cambria Math"/>
              </a:rPr>
              <a:t>was established </a:t>
            </a:r>
            <a:r>
              <a:rPr sz="1200" spc="-15" dirty="0">
                <a:latin typeface="Cambria Math"/>
                <a:cs typeface="Cambria Math"/>
              </a:rPr>
              <a:t>before </a:t>
            </a:r>
            <a:r>
              <a:rPr sz="1200" spc="-10" dirty="0">
                <a:latin typeface="Cambria Math"/>
                <a:cs typeface="Cambria Math"/>
              </a:rPr>
              <a:t>purchase was</a:t>
            </a:r>
            <a:r>
              <a:rPr sz="1200" spc="135" dirty="0">
                <a:latin typeface="Cambria Math"/>
                <a:cs typeface="Cambria Math"/>
              </a:rPr>
              <a:t> </a:t>
            </a:r>
            <a:r>
              <a:rPr sz="1200" spc="-10" dirty="0">
                <a:latin typeface="Cambria Math"/>
                <a:cs typeface="Cambria Math"/>
              </a:rPr>
              <a:t>made.</a:t>
            </a:r>
            <a:endParaRPr sz="1200" dirty="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7395" y="3028788"/>
            <a:ext cx="6435725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lnSpc>
                <a:spcPct val="100000"/>
              </a:lnSpc>
              <a:spcBef>
                <a:spcPts val="10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spc="-5" dirty="0">
                <a:latin typeface="Cambria Math"/>
                <a:cs typeface="Cambria Math"/>
              </a:rPr>
              <a:t>Departments </a:t>
            </a:r>
            <a:r>
              <a:rPr sz="1000" dirty="0">
                <a:latin typeface="Cambria Math"/>
                <a:cs typeface="Cambria Math"/>
              </a:rPr>
              <a:t>that </a:t>
            </a:r>
            <a:r>
              <a:rPr sz="1000" spc="-5" dirty="0">
                <a:latin typeface="Cambria Math"/>
                <a:cs typeface="Cambria Math"/>
              </a:rPr>
              <a:t>receive </a:t>
            </a:r>
            <a:r>
              <a:rPr sz="1000" dirty="0">
                <a:latin typeface="Cambria Math"/>
                <a:cs typeface="Cambria Math"/>
              </a:rPr>
              <a:t>a </a:t>
            </a:r>
            <a:r>
              <a:rPr sz="1000" spc="-10" dirty="0">
                <a:latin typeface="Cambria Math"/>
                <a:cs typeface="Cambria Math"/>
              </a:rPr>
              <a:t>returned </a:t>
            </a:r>
            <a:r>
              <a:rPr sz="1000" spc="-5" dirty="0">
                <a:latin typeface="Cambria Math"/>
                <a:cs typeface="Cambria Math"/>
              </a:rPr>
              <a:t>Request </a:t>
            </a:r>
            <a:r>
              <a:rPr sz="1000" dirty="0">
                <a:latin typeface="Cambria Math"/>
                <a:cs typeface="Cambria Math"/>
              </a:rPr>
              <a:t>for Payment </a:t>
            </a:r>
            <a:r>
              <a:rPr sz="1000" spc="-5" dirty="0">
                <a:latin typeface="Cambria Math"/>
                <a:cs typeface="Cambria Math"/>
              </a:rPr>
              <a:t>form </a:t>
            </a:r>
            <a:r>
              <a:rPr sz="1000" dirty="0">
                <a:latin typeface="Cambria Math"/>
                <a:cs typeface="Cambria Math"/>
              </a:rPr>
              <a:t>for a purchase that </a:t>
            </a:r>
            <a:r>
              <a:rPr sz="1000" spc="0" dirty="0">
                <a:latin typeface="Cambria Math"/>
                <a:cs typeface="Cambria Math"/>
              </a:rPr>
              <a:t>was </a:t>
            </a:r>
            <a:r>
              <a:rPr sz="1000" spc="-5" dirty="0">
                <a:latin typeface="Cambria Math"/>
                <a:cs typeface="Cambria Math"/>
              </a:rPr>
              <a:t>$2,500+ </a:t>
            </a:r>
            <a:r>
              <a:rPr sz="1000" dirty="0">
                <a:latin typeface="Cambria Math"/>
                <a:cs typeface="Cambria Math"/>
              </a:rPr>
              <a:t>must submit </a:t>
            </a:r>
            <a:r>
              <a:rPr sz="1000" spc="-5" dirty="0">
                <a:latin typeface="Cambria Math"/>
                <a:cs typeface="Cambria Math"/>
              </a:rPr>
              <a:t>the  invoice</a:t>
            </a:r>
            <a:r>
              <a:rPr sz="1000" spc="-40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for</a:t>
            </a:r>
            <a:r>
              <a:rPr sz="1000" spc="-15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the</a:t>
            </a:r>
            <a:r>
              <a:rPr sz="1000" spc="0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purchase</a:t>
            </a:r>
            <a:r>
              <a:rPr sz="1000" spc="-65" dirty="0">
                <a:latin typeface="Cambria Math"/>
                <a:cs typeface="Cambria Math"/>
              </a:rPr>
              <a:t> </a:t>
            </a:r>
            <a:r>
              <a:rPr sz="1000" spc="0" dirty="0">
                <a:latin typeface="Cambria Math"/>
                <a:cs typeface="Cambria Math"/>
              </a:rPr>
              <a:t>&amp;</a:t>
            </a:r>
            <a:r>
              <a:rPr sz="1000" spc="-5" dirty="0">
                <a:latin typeface="Cambria Math"/>
                <a:cs typeface="Cambria Math"/>
              </a:rPr>
              <a:t> the</a:t>
            </a:r>
            <a:r>
              <a:rPr sz="1000" spc="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Request</a:t>
            </a:r>
            <a:r>
              <a:rPr sz="1000" spc="5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for</a:t>
            </a:r>
            <a:r>
              <a:rPr sz="1000" spc="-15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Payment</a:t>
            </a:r>
            <a:r>
              <a:rPr sz="1000" spc="-35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form,</a:t>
            </a:r>
            <a:r>
              <a:rPr sz="100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into</a:t>
            </a:r>
            <a:r>
              <a:rPr sz="1000" spc="-15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ePro</a:t>
            </a:r>
            <a:r>
              <a:rPr sz="1000" spc="-15" dirty="0">
                <a:latin typeface="Cambria Math"/>
                <a:cs typeface="Cambria Math"/>
              </a:rPr>
              <a:t> </a:t>
            </a:r>
            <a:r>
              <a:rPr sz="1000" spc="0" dirty="0">
                <a:latin typeface="Cambria Math"/>
                <a:cs typeface="Cambria Math"/>
              </a:rPr>
              <a:t>as</a:t>
            </a:r>
            <a:r>
              <a:rPr sz="1000" spc="-30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a</a:t>
            </a:r>
            <a:r>
              <a:rPr sz="1000" spc="0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Special</a:t>
            </a:r>
            <a:r>
              <a:rPr sz="1000" spc="-4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Item Request</a:t>
            </a:r>
            <a:endParaRPr sz="1000" dirty="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4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dirty="0">
                <a:latin typeface="Cambria Math"/>
                <a:cs typeface="Cambria Math"/>
              </a:rPr>
              <a:t>A </a:t>
            </a:r>
            <a:r>
              <a:rPr sz="1000" spc="-5" dirty="0">
                <a:latin typeface="Cambria Math"/>
                <a:cs typeface="Cambria Math"/>
              </a:rPr>
              <a:t>Request </a:t>
            </a:r>
            <a:r>
              <a:rPr sz="1000" dirty="0">
                <a:latin typeface="Cambria Math"/>
                <a:cs typeface="Cambria Math"/>
              </a:rPr>
              <a:t>for Payment with </a:t>
            </a:r>
            <a:r>
              <a:rPr sz="1000" spc="-5" dirty="0">
                <a:latin typeface="Cambria Math"/>
                <a:cs typeface="Cambria Math"/>
              </a:rPr>
              <a:t>your VP’s signature </a:t>
            </a:r>
            <a:r>
              <a:rPr sz="1000" dirty="0">
                <a:latin typeface="Cambria Math"/>
                <a:cs typeface="Cambria Math"/>
              </a:rPr>
              <a:t>must be attached </a:t>
            </a:r>
            <a:r>
              <a:rPr sz="1000" spc="-5" dirty="0">
                <a:latin typeface="Cambria Math"/>
                <a:cs typeface="Cambria Math"/>
              </a:rPr>
              <a:t>to the </a:t>
            </a:r>
            <a:r>
              <a:rPr sz="1000" dirty="0">
                <a:latin typeface="Cambria Math"/>
                <a:cs typeface="Cambria Math"/>
              </a:rPr>
              <a:t>Special</a:t>
            </a:r>
            <a:r>
              <a:rPr sz="1000" spc="-165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Item Request</a:t>
            </a:r>
            <a:endParaRPr sz="1000" dirty="0">
              <a:latin typeface="Cambria Math"/>
              <a:cs typeface="Cambria Math"/>
            </a:endParaRPr>
          </a:p>
          <a:p>
            <a:pPr marL="299085" marR="836930" indent="-286385">
              <a:lnSpc>
                <a:spcPct val="100000"/>
              </a:lnSpc>
              <a:spcBef>
                <a:spcPts val="240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spc="-5" dirty="0">
                <a:latin typeface="Cambria Math"/>
                <a:cs typeface="Cambria Math"/>
              </a:rPr>
              <a:t>Accounts </a:t>
            </a:r>
            <a:r>
              <a:rPr sz="1000" dirty="0">
                <a:latin typeface="Cambria Math"/>
                <a:cs typeface="Cambria Math"/>
              </a:rPr>
              <a:t>Payable will </a:t>
            </a:r>
            <a:r>
              <a:rPr sz="1000" spc="-5" dirty="0">
                <a:latin typeface="Cambria Math"/>
                <a:cs typeface="Cambria Math"/>
              </a:rPr>
              <a:t>not remit payment </a:t>
            </a:r>
            <a:r>
              <a:rPr sz="1000" dirty="0">
                <a:latin typeface="Cambria Math"/>
                <a:cs typeface="Cambria Math"/>
              </a:rPr>
              <a:t>for </a:t>
            </a:r>
            <a:r>
              <a:rPr sz="1000" spc="-5" dirty="0">
                <a:latin typeface="Cambria Math"/>
                <a:cs typeface="Cambria Math"/>
              </a:rPr>
              <a:t>purchases </a:t>
            </a:r>
            <a:r>
              <a:rPr sz="1000" dirty="0">
                <a:latin typeface="Cambria Math"/>
                <a:cs typeface="Cambria Math"/>
              </a:rPr>
              <a:t>that </a:t>
            </a:r>
            <a:r>
              <a:rPr sz="1000" spc="-5" dirty="0">
                <a:latin typeface="Cambria Math"/>
                <a:cs typeface="Cambria Math"/>
              </a:rPr>
              <a:t>were $2,500+ </a:t>
            </a:r>
            <a:r>
              <a:rPr sz="1000" dirty="0">
                <a:latin typeface="Cambria Math"/>
                <a:cs typeface="Cambria Math"/>
              </a:rPr>
              <a:t>without </a:t>
            </a:r>
            <a:r>
              <a:rPr sz="1000" spc="0" dirty="0">
                <a:latin typeface="Cambria Math"/>
                <a:cs typeface="Cambria Math"/>
              </a:rPr>
              <a:t>an </a:t>
            </a:r>
            <a:r>
              <a:rPr sz="1000" spc="-5" dirty="0">
                <a:latin typeface="Cambria Math"/>
                <a:cs typeface="Cambria Math"/>
              </a:rPr>
              <a:t>established  after-the-fact </a:t>
            </a:r>
            <a:r>
              <a:rPr sz="1000" dirty="0">
                <a:latin typeface="Cambria Math"/>
                <a:cs typeface="Cambria Math"/>
              </a:rPr>
              <a:t>PO </a:t>
            </a:r>
            <a:r>
              <a:rPr sz="1000" spc="0" dirty="0">
                <a:latin typeface="Cambria Math"/>
                <a:cs typeface="Cambria Math"/>
              </a:rPr>
              <a:t>&amp; </a:t>
            </a:r>
            <a:r>
              <a:rPr sz="1000" spc="-5" dirty="0">
                <a:latin typeface="Cambria Math"/>
                <a:cs typeface="Cambria Math"/>
              </a:rPr>
              <a:t>signed Request </a:t>
            </a:r>
            <a:r>
              <a:rPr sz="1000" dirty="0">
                <a:latin typeface="Cambria Math"/>
                <a:cs typeface="Cambria Math"/>
              </a:rPr>
              <a:t>for Payment</a:t>
            </a:r>
            <a:r>
              <a:rPr sz="1000" spc="-130" dirty="0">
                <a:latin typeface="Cambria Math"/>
                <a:cs typeface="Cambria Math"/>
              </a:rPr>
              <a:t> </a:t>
            </a:r>
            <a:r>
              <a:rPr sz="1000" dirty="0">
                <a:latin typeface="Cambria Math"/>
                <a:cs typeface="Cambria Math"/>
              </a:rPr>
              <a:t>Form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40195" y="4040723"/>
            <a:ext cx="7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84619" y="4040723"/>
            <a:ext cx="6631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mbria Math"/>
                <a:cs typeface="Cambria Math"/>
              </a:rPr>
              <a:t>Requisitions submitted </a:t>
            </a:r>
            <a:r>
              <a:rPr sz="1200" dirty="0">
                <a:latin typeface="Cambria Math"/>
                <a:cs typeface="Cambria Math"/>
              </a:rPr>
              <a:t>with a </a:t>
            </a:r>
            <a:r>
              <a:rPr sz="1200" spc="-5" dirty="0">
                <a:latin typeface="Cambria Math"/>
                <a:cs typeface="Cambria Math"/>
              </a:rPr>
              <a:t>quote </a:t>
            </a:r>
            <a:r>
              <a:rPr sz="1200" dirty="0">
                <a:latin typeface="Cambria Math"/>
                <a:cs typeface="Cambria Math"/>
              </a:rPr>
              <a:t>or </a:t>
            </a:r>
            <a:r>
              <a:rPr sz="1200" spc="-10" dirty="0">
                <a:latin typeface="Cambria Math"/>
                <a:cs typeface="Cambria Math"/>
              </a:rPr>
              <a:t>agreement </a:t>
            </a:r>
            <a:r>
              <a:rPr sz="1200" spc="-5" dirty="0">
                <a:latin typeface="Cambria Math"/>
                <a:cs typeface="Cambria Math"/>
              </a:rPr>
              <a:t>that </a:t>
            </a:r>
            <a:r>
              <a:rPr sz="1200" dirty="0">
                <a:latin typeface="Cambria Math"/>
                <a:cs typeface="Cambria Math"/>
              </a:rPr>
              <a:t>include </a:t>
            </a:r>
            <a:r>
              <a:rPr sz="1200" spc="-5" dirty="0">
                <a:latin typeface="Cambria Math"/>
                <a:cs typeface="Cambria Math"/>
              </a:rPr>
              <a:t>Supplier terms </a:t>
            </a:r>
            <a:r>
              <a:rPr sz="1200" dirty="0">
                <a:latin typeface="Cambria Math"/>
                <a:cs typeface="Cambria Math"/>
              </a:rPr>
              <a:t>OR </a:t>
            </a:r>
            <a:r>
              <a:rPr sz="1200" spc="-10" dirty="0">
                <a:latin typeface="Cambria Math"/>
                <a:cs typeface="Cambria Math"/>
              </a:rPr>
              <a:t>there are </a:t>
            </a:r>
            <a:r>
              <a:rPr sz="1200" spc="-5" dirty="0">
                <a:latin typeface="Cambria Math"/>
                <a:cs typeface="Cambria Math"/>
              </a:rPr>
              <a:t>Supplier  terms </a:t>
            </a:r>
            <a:r>
              <a:rPr sz="1200" spc="-10" dirty="0">
                <a:latin typeface="Cambria Math"/>
                <a:cs typeface="Cambria Math"/>
              </a:rPr>
              <a:t>are </a:t>
            </a:r>
            <a:r>
              <a:rPr sz="1200" spc="-5" dirty="0">
                <a:latin typeface="Cambria Math"/>
                <a:cs typeface="Cambria Math"/>
              </a:rPr>
              <a:t>included </a:t>
            </a:r>
            <a:r>
              <a:rPr sz="1200" dirty="0">
                <a:latin typeface="Cambria Math"/>
                <a:cs typeface="Cambria Math"/>
              </a:rPr>
              <a:t>on the </a:t>
            </a:r>
            <a:r>
              <a:rPr sz="1200" spc="-5" dirty="0">
                <a:latin typeface="Cambria Math"/>
                <a:cs typeface="Cambria Math"/>
              </a:rPr>
              <a:t>quote </a:t>
            </a:r>
            <a:r>
              <a:rPr sz="1200" dirty="0">
                <a:latin typeface="Cambria Math"/>
                <a:cs typeface="Cambria Math"/>
              </a:rPr>
              <a:t>or </a:t>
            </a:r>
            <a:r>
              <a:rPr sz="1200" spc="-10" dirty="0">
                <a:latin typeface="Cambria Math"/>
                <a:cs typeface="Cambria Math"/>
              </a:rPr>
              <a:t>agreement </a:t>
            </a:r>
            <a:r>
              <a:rPr sz="1200" spc="-20" dirty="0">
                <a:latin typeface="Cambria Math"/>
                <a:cs typeface="Cambria Math"/>
              </a:rPr>
              <a:t>by </a:t>
            </a:r>
            <a:r>
              <a:rPr sz="1200" spc="-15" dirty="0">
                <a:latin typeface="Cambria Math"/>
                <a:cs typeface="Cambria Math"/>
              </a:rPr>
              <a:t>reference </a:t>
            </a:r>
            <a:r>
              <a:rPr sz="1200" spc="-5" dirty="0">
                <a:latin typeface="Cambria Math"/>
                <a:cs typeface="Cambria Math"/>
              </a:rPr>
              <a:t>via </a:t>
            </a:r>
            <a:r>
              <a:rPr sz="1200" dirty="0">
                <a:latin typeface="Cambria Math"/>
                <a:cs typeface="Cambria Math"/>
              </a:rPr>
              <a:t>a </a:t>
            </a:r>
            <a:r>
              <a:rPr sz="1200" spc="-10" dirty="0">
                <a:latin typeface="Cambria Math"/>
                <a:cs typeface="Cambria Math"/>
              </a:rPr>
              <a:t>web </a:t>
            </a:r>
            <a:r>
              <a:rPr sz="1200" dirty="0">
                <a:latin typeface="Cambria Math"/>
                <a:cs typeface="Cambria Math"/>
              </a:rPr>
              <a:t>link will </a:t>
            </a:r>
            <a:r>
              <a:rPr sz="1200" spc="-10" dirty="0">
                <a:latin typeface="Cambria Math"/>
                <a:cs typeface="Cambria Math"/>
              </a:rPr>
              <a:t>require </a:t>
            </a:r>
            <a:r>
              <a:rPr sz="1200" spc="-5" dirty="0">
                <a:latin typeface="Cambria Math"/>
                <a:cs typeface="Cambria Math"/>
              </a:rPr>
              <a:t>contract</a:t>
            </a:r>
            <a:r>
              <a:rPr sz="1200" spc="-60" dirty="0">
                <a:latin typeface="Cambria Math"/>
                <a:cs typeface="Cambria Math"/>
              </a:rPr>
              <a:t> </a:t>
            </a:r>
            <a:r>
              <a:rPr sz="1200" spc="-20" dirty="0">
                <a:latin typeface="Cambria Math"/>
                <a:cs typeface="Cambria Math"/>
              </a:rPr>
              <a:t>review.</a:t>
            </a:r>
            <a:endParaRPr sz="12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97395" y="4407647"/>
            <a:ext cx="6435725" cy="37638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dirty="0">
                <a:latin typeface="Cambria Math"/>
                <a:cs typeface="Cambria Math"/>
              </a:rPr>
              <a:t>This </a:t>
            </a:r>
            <a:r>
              <a:rPr sz="1000" spc="-5" dirty="0">
                <a:latin typeface="Cambria Math"/>
                <a:cs typeface="Cambria Math"/>
              </a:rPr>
              <a:t>review </a:t>
            </a:r>
            <a:r>
              <a:rPr sz="1000" dirty="0">
                <a:latin typeface="Cambria Math"/>
                <a:cs typeface="Cambria Math"/>
              </a:rPr>
              <a:t>is </a:t>
            </a:r>
            <a:r>
              <a:rPr sz="1000" spc="-5" dirty="0">
                <a:latin typeface="Cambria Math"/>
                <a:cs typeface="Cambria Math"/>
              </a:rPr>
              <a:t>required of </a:t>
            </a:r>
            <a:r>
              <a:rPr sz="1000" dirty="0">
                <a:latin typeface="Cambria Math"/>
                <a:cs typeface="Cambria Math"/>
              </a:rPr>
              <a:t>all </a:t>
            </a:r>
            <a:r>
              <a:rPr sz="1000" spc="-5" dirty="0">
                <a:latin typeface="Cambria Math"/>
                <a:cs typeface="Cambria Math"/>
              </a:rPr>
              <a:t>Supplier provided terms </a:t>
            </a:r>
            <a:r>
              <a:rPr sz="1000" spc="0" dirty="0">
                <a:latin typeface="Cambria Math"/>
                <a:cs typeface="Cambria Math"/>
              </a:rPr>
              <a:t>&amp; </a:t>
            </a:r>
            <a:r>
              <a:rPr sz="1000" spc="-5" dirty="0">
                <a:latin typeface="Cambria Math"/>
                <a:cs typeface="Cambria Math"/>
              </a:rPr>
              <a:t>conditions regardless of dollar</a:t>
            </a:r>
            <a:r>
              <a:rPr sz="1000" spc="-50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value</a:t>
            </a:r>
            <a:endParaRPr sz="1000" dirty="0">
              <a:latin typeface="Cambria Math"/>
              <a:cs typeface="Cambria Math"/>
            </a:endParaRPr>
          </a:p>
          <a:p>
            <a:pPr marL="299085" indent="-286385">
              <a:lnSpc>
                <a:spcPct val="100000"/>
              </a:lnSpc>
              <a:spcBef>
                <a:spcPts val="244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1000" dirty="0">
                <a:latin typeface="Cambria Math"/>
                <a:cs typeface="Cambria Math"/>
              </a:rPr>
              <a:t>This </a:t>
            </a:r>
            <a:r>
              <a:rPr sz="1000" spc="-5" dirty="0">
                <a:latin typeface="Cambria Math"/>
                <a:cs typeface="Cambria Math"/>
              </a:rPr>
              <a:t>requirement </a:t>
            </a:r>
            <a:r>
              <a:rPr lang="en-US" sz="1000" spc="-5" dirty="0">
                <a:latin typeface="Cambria Math"/>
                <a:cs typeface="Cambria Math"/>
              </a:rPr>
              <a:t>is </a:t>
            </a:r>
            <a:r>
              <a:rPr sz="1000" dirty="0">
                <a:latin typeface="Cambria Math"/>
                <a:cs typeface="Cambria Math"/>
              </a:rPr>
              <a:t>because a </a:t>
            </a:r>
            <a:r>
              <a:rPr sz="1000" spc="-5" dirty="0">
                <a:latin typeface="Cambria Math"/>
                <a:cs typeface="Cambria Math"/>
              </a:rPr>
              <a:t>breech of Supplier terms </a:t>
            </a:r>
            <a:r>
              <a:rPr sz="1000" spc="0" dirty="0">
                <a:latin typeface="Cambria Math"/>
                <a:cs typeface="Cambria Math"/>
              </a:rPr>
              <a:t>may </a:t>
            </a:r>
            <a:r>
              <a:rPr sz="1000" spc="-5" dirty="0">
                <a:latin typeface="Cambria Math"/>
                <a:cs typeface="Cambria Math"/>
              </a:rPr>
              <a:t>result </a:t>
            </a:r>
            <a:r>
              <a:rPr sz="1000" dirty="0">
                <a:latin typeface="Cambria Math"/>
                <a:cs typeface="Cambria Math"/>
              </a:rPr>
              <a:t>in </a:t>
            </a:r>
            <a:r>
              <a:rPr sz="1000" spc="-5" dirty="0">
                <a:latin typeface="Cambria Math"/>
                <a:cs typeface="Cambria Math"/>
              </a:rPr>
              <a:t>legal </a:t>
            </a:r>
            <a:r>
              <a:rPr sz="1000" dirty="0">
                <a:latin typeface="Cambria Math"/>
                <a:cs typeface="Cambria Math"/>
              </a:rPr>
              <a:t>action </a:t>
            </a:r>
            <a:r>
              <a:rPr sz="1000" spc="0" dirty="0">
                <a:latin typeface="Cambria Math"/>
                <a:cs typeface="Cambria Math"/>
              </a:rPr>
              <a:t>&amp; </a:t>
            </a:r>
            <a:r>
              <a:rPr sz="1000" spc="-5" dirty="0">
                <a:latin typeface="Cambria Math"/>
                <a:cs typeface="Cambria Math"/>
              </a:rPr>
              <a:t>fees to resolve the</a:t>
            </a:r>
            <a:r>
              <a:rPr sz="1000" spc="25" dirty="0">
                <a:latin typeface="Cambria Math"/>
                <a:cs typeface="Cambria Math"/>
              </a:rPr>
              <a:t> </a:t>
            </a:r>
            <a:r>
              <a:rPr sz="1000" spc="-5" dirty="0">
                <a:latin typeface="Cambria Math"/>
                <a:cs typeface="Cambria Math"/>
              </a:rPr>
              <a:t>breech</a:t>
            </a:r>
            <a:endParaRPr sz="1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4827"/>
            <a:ext cx="9143999" cy="5145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72218" y="397802"/>
            <a:ext cx="3523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If</a:t>
            </a:r>
            <a:r>
              <a:rPr spc="-195" dirty="0"/>
              <a:t> </a:t>
            </a:r>
            <a:r>
              <a:rPr spc="-70" dirty="0"/>
              <a:t>You</a:t>
            </a:r>
            <a:r>
              <a:rPr spc="-175" dirty="0"/>
              <a:t> </a:t>
            </a:r>
            <a:r>
              <a:rPr spc="-30" dirty="0"/>
              <a:t>Need</a:t>
            </a:r>
            <a:r>
              <a:rPr spc="-180" dirty="0"/>
              <a:t> </a:t>
            </a:r>
            <a:r>
              <a:rPr spc="-20" dirty="0"/>
              <a:t>Assistance</a:t>
            </a:r>
            <a:r>
              <a:rPr spc="-160" dirty="0"/>
              <a:t> </a:t>
            </a:r>
            <a:r>
              <a:rPr spc="-30" dirty="0"/>
              <a:t>With: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71800" y="1355725"/>
            <a:ext cx="4536440" cy="27449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22375" marR="447040" indent="-960119">
              <a:lnSpc>
                <a:spcPct val="100000"/>
              </a:lnSpc>
            </a:pPr>
            <a:r>
              <a:rPr sz="1600" b="1" spc="-25" dirty="0">
                <a:latin typeface="Cambria Math"/>
                <a:cs typeface="Cambria Math"/>
              </a:rPr>
              <a:t>Contract</a:t>
            </a:r>
            <a:r>
              <a:rPr sz="1600" b="1" spc="-85" dirty="0">
                <a:latin typeface="Cambria Math"/>
                <a:cs typeface="Cambria Math"/>
              </a:rPr>
              <a:t> </a:t>
            </a:r>
            <a:r>
              <a:rPr sz="1600" b="1" spc="-20" dirty="0">
                <a:latin typeface="Cambria Math"/>
                <a:cs typeface="Cambria Math"/>
              </a:rPr>
              <a:t>Review</a:t>
            </a:r>
            <a:r>
              <a:rPr sz="1600" b="1" spc="-130" dirty="0">
                <a:latin typeface="Cambria Math"/>
                <a:cs typeface="Cambria Math"/>
              </a:rPr>
              <a:t> </a:t>
            </a:r>
            <a:r>
              <a:rPr sz="1600" b="1" spc="-30" dirty="0">
                <a:latin typeface="Cambria Math"/>
                <a:cs typeface="Cambria Math"/>
              </a:rPr>
              <a:t>Requests,</a:t>
            </a:r>
            <a:r>
              <a:rPr sz="1600" b="1" spc="-175" dirty="0">
                <a:latin typeface="Cambria Math"/>
                <a:cs typeface="Cambria Math"/>
              </a:rPr>
              <a:t> </a:t>
            </a:r>
            <a:r>
              <a:rPr sz="1600" b="1" spc="-35" dirty="0">
                <a:latin typeface="Cambria Math"/>
                <a:cs typeface="Cambria Math"/>
              </a:rPr>
              <a:t>Questions,</a:t>
            </a:r>
            <a:r>
              <a:rPr sz="1600" b="1" spc="-130" dirty="0">
                <a:latin typeface="Cambria Math"/>
                <a:cs typeface="Cambria Math"/>
              </a:rPr>
              <a:t> </a:t>
            </a:r>
            <a:r>
              <a:rPr sz="1600" b="1" dirty="0">
                <a:latin typeface="Cambria Math"/>
                <a:cs typeface="Cambria Math"/>
              </a:rPr>
              <a:t>or</a:t>
            </a:r>
            <a:r>
              <a:rPr sz="1600" b="1" spc="-105" dirty="0">
                <a:latin typeface="Cambria Math"/>
                <a:cs typeface="Cambria Math"/>
              </a:rPr>
              <a:t> </a:t>
            </a:r>
            <a:r>
              <a:rPr sz="1600" b="1" spc="-25" dirty="0">
                <a:latin typeface="Cambria Math"/>
                <a:cs typeface="Cambria Math"/>
              </a:rPr>
              <a:t>Issues  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contracts@valdosta.edu</a:t>
            </a:r>
            <a:endParaRPr sz="1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marR="5080" indent="405130">
              <a:lnSpc>
                <a:spcPct val="100000"/>
              </a:lnSpc>
            </a:pPr>
            <a:r>
              <a:rPr sz="1600" b="1" spc="-35" dirty="0">
                <a:latin typeface="Cambria Math"/>
                <a:cs typeface="Cambria Math"/>
              </a:rPr>
              <a:t>General </a:t>
            </a:r>
            <a:r>
              <a:rPr sz="1600" b="1" spc="-30" dirty="0">
                <a:latin typeface="Cambria Math"/>
                <a:cs typeface="Cambria Math"/>
              </a:rPr>
              <a:t>Procurement; Supplier Onboarding  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4"/>
              </a:rPr>
              <a:t>procurement@valdosta.edu</a:t>
            </a:r>
            <a:r>
              <a:rPr sz="1600" spc="-5" dirty="0">
                <a:latin typeface="Cambria Math"/>
                <a:cs typeface="Cambria Math"/>
              </a:rPr>
              <a:t>;</a:t>
            </a:r>
            <a:r>
              <a:rPr sz="1600" spc="-30" dirty="0">
                <a:latin typeface="Cambria Math"/>
                <a:cs typeface="Cambria Math"/>
              </a:rPr>
              <a:t> 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5"/>
              </a:rPr>
              <a:t>supplier@valdosta.edu</a:t>
            </a:r>
            <a:endParaRPr sz="1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314960" marR="303530" indent="-94615" algn="ctr">
              <a:lnSpc>
                <a:spcPct val="100000"/>
              </a:lnSpc>
            </a:pPr>
            <a:r>
              <a:rPr sz="1600" b="1" spc="-15" dirty="0">
                <a:latin typeface="Cambria Math"/>
                <a:cs typeface="Cambria Math"/>
              </a:rPr>
              <a:t>pCard </a:t>
            </a:r>
            <a:r>
              <a:rPr sz="1600" b="1" spc="-5" dirty="0">
                <a:latin typeface="Cambria Math"/>
                <a:cs typeface="Cambria Math"/>
              </a:rPr>
              <a:t>or </a:t>
            </a:r>
            <a:r>
              <a:rPr sz="1600" b="1" spc="-10" dirty="0">
                <a:latin typeface="Cambria Math"/>
                <a:cs typeface="Cambria Math"/>
              </a:rPr>
              <a:t>Fleet </a:t>
            </a:r>
            <a:r>
              <a:rPr sz="1600" b="1" spc="-20" dirty="0">
                <a:latin typeface="Cambria Math"/>
                <a:cs typeface="Cambria Math"/>
              </a:rPr>
              <a:t>Management  </a:t>
            </a:r>
            <a:r>
              <a:rPr sz="16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6"/>
              </a:rPr>
              <a:t>pcard@valdosta.edu</a:t>
            </a:r>
            <a:r>
              <a:rPr sz="1600" dirty="0">
                <a:latin typeface="Cambria Math"/>
                <a:cs typeface="Cambria Math"/>
              </a:rPr>
              <a:t>;</a:t>
            </a:r>
            <a:r>
              <a:rPr sz="1600" spc="114" dirty="0">
                <a:latin typeface="Cambria Math"/>
                <a:cs typeface="Cambria Math"/>
              </a:rPr>
              <a:t> </a:t>
            </a:r>
            <a:r>
              <a:rPr sz="16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fuelcard@valdosta.edu</a:t>
            </a:r>
            <a:endParaRPr sz="1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52705" marR="44450" indent="-2540" algn="ctr">
              <a:lnSpc>
                <a:spcPct val="100000"/>
              </a:lnSpc>
            </a:pPr>
            <a:r>
              <a:rPr sz="1600" b="1" spc="10" dirty="0">
                <a:latin typeface="Cambria Math"/>
                <a:cs typeface="Cambria Math"/>
              </a:rPr>
              <a:t>IT </a:t>
            </a:r>
            <a:r>
              <a:rPr sz="1600" b="1" spc="5" dirty="0">
                <a:latin typeface="Cambria Math"/>
                <a:cs typeface="Cambria Math"/>
              </a:rPr>
              <a:t>Purchasing </a:t>
            </a:r>
            <a:r>
              <a:rPr sz="1600" b="1" spc="10" dirty="0">
                <a:latin typeface="Cambria Math"/>
                <a:cs typeface="Cambria Math"/>
              </a:rPr>
              <a:t>or IT </a:t>
            </a:r>
            <a:r>
              <a:rPr sz="1600" b="1" spc="-5" dirty="0">
                <a:latin typeface="Cambria Math"/>
                <a:cs typeface="Cambria Math"/>
              </a:rPr>
              <a:t>Quotes  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8"/>
              </a:rPr>
              <a:t>itpurchasing@valdosta.edu</a:t>
            </a:r>
            <a:r>
              <a:rPr sz="1600" spc="-5" dirty="0">
                <a:latin typeface="Cambria Math"/>
                <a:cs typeface="Cambria Math"/>
              </a:rPr>
              <a:t>;</a:t>
            </a:r>
            <a:r>
              <a:rPr sz="1600" spc="75" dirty="0">
                <a:latin typeface="Cambria Math"/>
                <a:cs typeface="Cambria Math"/>
              </a:rPr>
              <a:t> 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9"/>
              </a:rPr>
              <a:t>itquotes@valdosta.edu</a:t>
            </a:r>
            <a:endParaRPr sz="16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5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66872" y="662190"/>
            <a:ext cx="4302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If</a:t>
            </a:r>
            <a:r>
              <a:rPr spc="-185" dirty="0"/>
              <a:t> </a:t>
            </a:r>
            <a:r>
              <a:rPr spc="-60" dirty="0"/>
              <a:t>You</a:t>
            </a:r>
            <a:r>
              <a:rPr spc="-160" dirty="0"/>
              <a:t> </a:t>
            </a:r>
            <a:r>
              <a:rPr spc="0" dirty="0"/>
              <a:t>Need</a:t>
            </a:r>
            <a:r>
              <a:rPr spc="-170" dirty="0"/>
              <a:t> </a:t>
            </a:r>
            <a:r>
              <a:rPr spc="-5" dirty="0"/>
              <a:t>Assistance</a:t>
            </a:r>
            <a:r>
              <a:rPr spc="-150" dirty="0"/>
              <a:t> </a:t>
            </a:r>
            <a:r>
              <a:rPr spc="15" dirty="0"/>
              <a:t>With</a:t>
            </a:r>
            <a:r>
              <a:rPr spc="-160" dirty="0"/>
              <a:t> </a:t>
            </a:r>
            <a:r>
              <a:rPr spc="-5" dirty="0"/>
              <a:t>Cont.: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42221" y="1305318"/>
            <a:ext cx="4549775" cy="2957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150" marR="47625" algn="ctr">
              <a:lnSpc>
                <a:spcPct val="100000"/>
              </a:lnSpc>
              <a:spcBef>
                <a:spcPts val="105"/>
              </a:spcBef>
            </a:pPr>
            <a:r>
              <a:rPr sz="1600" b="1" spc="-5" dirty="0">
                <a:latin typeface="Cambria Math"/>
                <a:cs typeface="Cambria Math"/>
              </a:rPr>
              <a:t>Determination</a:t>
            </a:r>
            <a:r>
              <a:rPr sz="1600" b="1" spc="-150" dirty="0">
                <a:latin typeface="Cambria Math"/>
                <a:cs typeface="Cambria Math"/>
              </a:rPr>
              <a:t> </a:t>
            </a:r>
            <a:r>
              <a:rPr sz="1600" b="1" spc="0" dirty="0">
                <a:latin typeface="Cambria Math"/>
                <a:cs typeface="Cambria Math"/>
              </a:rPr>
              <a:t>of</a:t>
            </a:r>
            <a:r>
              <a:rPr sz="1600" b="1" spc="-120" dirty="0">
                <a:latin typeface="Cambria Math"/>
                <a:cs typeface="Cambria Math"/>
              </a:rPr>
              <a:t> </a:t>
            </a:r>
            <a:r>
              <a:rPr sz="1600" b="1" dirty="0">
                <a:latin typeface="Cambria Math"/>
                <a:cs typeface="Cambria Math"/>
              </a:rPr>
              <a:t>Status</a:t>
            </a:r>
            <a:r>
              <a:rPr sz="1600" b="1" spc="-135" dirty="0">
                <a:latin typeface="Cambria Math"/>
                <a:cs typeface="Cambria Math"/>
              </a:rPr>
              <a:t> </a:t>
            </a:r>
            <a:r>
              <a:rPr sz="1600" b="1" dirty="0">
                <a:latin typeface="Cambria Math"/>
                <a:cs typeface="Cambria Math"/>
              </a:rPr>
              <a:t>for</a:t>
            </a:r>
            <a:r>
              <a:rPr sz="1600" b="1" spc="-155" dirty="0">
                <a:latin typeface="Cambria Math"/>
                <a:cs typeface="Cambria Math"/>
              </a:rPr>
              <a:t> </a:t>
            </a:r>
            <a:r>
              <a:rPr sz="1600" b="1" dirty="0">
                <a:latin typeface="Cambria Math"/>
                <a:cs typeface="Cambria Math"/>
              </a:rPr>
              <a:t>Independent</a:t>
            </a:r>
            <a:r>
              <a:rPr sz="1600" b="1" spc="-135" dirty="0">
                <a:latin typeface="Cambria Math"/>
                <a:cs typeface="Cambria Math"/>
              </a:rPr>
              <a:t> </a:t>
            </a:r>
            <a:r>
              <a:rPr sz="1600" b="1" spc="-5" dirty="0">
                <a:latin typeface="Cambria Math"/>
                <a:cs typeface="Cambria Math"/>
              </a:rPr>
              <a:t>Contractors  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vsuindependentcontractor@valdosta.edu</a:t>
            </a: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 indent="1239520">
              <a:lnSpc>
                <a:spcPct val="100000"/>
              </a:lnSpc>
            </a:pPr>
            <a:r>
              <a:rPr sz="1600" b="1" spc="-30" dirty="0">
                <a:latin typeface="Cambria Math"/>
                <a:cs typeface="Cambria Math"/>
              </a:rPr>
              <a:t>Travel; </a:t>
            </a:r>
            <a:r>
              <a:rPr sz="1600" b="1" spc="-25" dirty="0">
                <a:latin typeface="Cambria Math"/>
                <a:cs typeface="Cambria Math"/>
              </a:rPr>
              <a:t>Accounts </a:t>
            </a:r>
            <a:r>
              <a:rPr sz="1600" b="1" spc="-30" dirty="0">
                <a:latin typeface="Cambria Math"/>
                <a:cs typeface="Cambria Math"/>
              </a:rPr>
              <a:t>Payable  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4"/>
              </a:rPr>
              <a:t>travel@valdosta.edu</a:t>
            </a:r>
            <a:r>
              <a:rPr sz="1600" spc="-20" dirty="0">
                <a:latin typeface="Cambria Math"/>
                <a:cs typeface="Cambria Math"/>
              </a:rPr>
              <a:t>;</a:t>
            </a:r>
            <a:r>
              <a:rPr sz="1600" spc="55" dirty="0">
                <a:latin typeface="Cambria Math"/>
                <a:cs typeface="Cambria Math"/>
              </a:rPr>
              <a:t> 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5"/>
              </a:rPr>
              <a:t>accountspayable@valdosta.edu</a:t>
            </a: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90320" marR="1280795" indent="635" algn="ctr">
              <a:lnSpc>
                <a:spcPct val="100000"/>
              </a:lnSpc>
            </a:pPr>
            <a:r>
              <a:rPr sz="1600" b="1" spc="5" dirty="0">
                <a:latin typeface="Cambria Math"/>
                <a:cs typeface="Cambria Math"/>
              </a:rPr>
              <a:t>Budget   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6"/>
              </a:rPr>
              <a:t>budgets@valdosta.edu</a:t>
            </a: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marL="1285875" marR="1283335" indent="1905" algn="ctr">
              <a:lnSpc>
                <a:spcPct val="100000"/>
              </a:lnSpc>
            </a:pPr>
            <a:r>
              <a:rPr sz="1600" b="1" spc="-5" dirty="0">
                <a:latin typeface="Cambria Math"/>
                <a:cs typeface="Cambria Math"/>
              </a:rPr>
              <a:t>Training </a:t>
            </a:r>
            <a:r>
              <a:rPr sz="1600" b="1" spc="0" dirty="0">
                <a:latin typeface="Cambria Math"/>
                <a:cs typeface="Cambria Math"/>
              </a:rPr>
              <a:t>Requests  </a:t>
            </a:r>
            <a:r>
              <a:rPr sz="1600" u="sng" spc="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t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r</a:t>
            </a:r>
            <a:r>
              <a:rPr sz="1600" u="sng" spc="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ai</a:t>
            </a:r>
            <a:r>
              <a:rPr sz="16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n</a:t>
            </a:r>
            <a:r>
              <a:rPr sz="1600" u="sng" spc="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i</a:t>
            </a:r>
            <a:r>
              <a:rPr sz="16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n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g@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v</a:t>
            </a:r>
            <a:r>
              <a:rPr sz="1600" u="sng" spc="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a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ld</a:t>
            </a:r>
            <a:r>
              <a:rPr sz="16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o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s</a:t>
            </a:r>
            <a:r>
              <a:rPr sz="1600" u="sng" spc="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ta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.e</a:t>
            </a:r>
            <a:r>
              <a:rPr sz="16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d</a:t>
            </a:r>
            <a:r>
              <a:rPr sz="16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7"/>
              </a:rPr>
              <a:t>u</a:t>
            </a:r>
            <a:endParaRPr sz="16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1536</TotalTime>
  <Words>2934</Words>
  <Application>Microsoft Office PowerPoint</Application>
  <PresentationFormat>Custom</PresentationFormat>
  <Paragraphs>290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Cambria</vt:lpstr>
      <vt:lpstr>Cambria Math</vt:lpstr>
      <vt:lpstr>Palatino Linotype</vt:lpstr>
      <vt:lpstr>Times New Roman</vt:lpstr>
      <vt:lpstr>Office Theme</vt:lpstr>
      <vt:lpstr>PURCHASING  GUIDELINES</vt:lpstr>
      <vt:lpstr>Today’s Objectives</vt:lpstr>
      <vt:lpstr>Introduction</vt:lpstr>
      <vt:lpstr>VSU’s Dept. of Procurement</vt:lpstr>
      <vt:lpstr>Buyer Responsibilities</vt:lpstr>
      <vt:lpstr>How to Make a  Purchase</vt:lpstr>
      <vt:lpstr>How to Make a Purchase Cont.</vt:lpstr>
      <vt:lpstr>Order of Precedence</vt:lpstr>
      <vt:lpstr>VSU Central Stores</vt:lpstr>
      <vt:lpstr>Intergovernmental Agreements</vt:lpstr>
      <vt:lpstr>Security &amp; Immigration Contractor  Affidavit</vt:lpstr>
      <vt:lpstr>Special Item Request</vt:lpstr>
      <vt:lpstr>Special Item Request Cont.</vt:lpstr>
      <vt:lpstr>VSU Amazon Business Prime</vt:lpstr>
      <vt:lpstr>VSU Copier Program</vt:lpstr>
      <vt:lpstr>Requesting Contract Approval Allow least 30 days for review &amp; negotiations</vt:lpstr>
      <vt:lpstr>Solicitation Process</vt:lpstr>
      <vt:lpstr>Requester Responsibilities BEFORE  Submitting an ePro Request</vt:lpstr>
      <vt:lpstr>Submitting an ePro Request</vt:lpstr>
      <vt:lpstr>Requester Responsibilities AFTER  Submitting an ePro Request</vt:lpstr>
      <vt:lpstr>Purchasing Tips &amp; Limitations</vt:lpstr>
      <vt:lpstr>Purchasing Tips &amp; Limitations Cont.</vt:lpstr>
      <vt:lpstr>If You Need Assistance With:</vt:lpstr>
      <vt:lpstr>If You Need Assistance With Cont.: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Grant</dc:creator>
  <cp:lastModifiedBy>Jayda Y Bonner</cp:lastModifiedBy>
  <cp:revision>11</cp:revision>
  <dcterms:created xsi:type="dcterms:W3CDTF">2021-01-05T14:24:33Z</dcterms:created>
  <dcterms:modified xsi:type="dcterms:W3CDTF">2021-12-15T20:45:48Z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2019-10-22T00:00:00Z</vt:filetime>
  </property>
  <property fmtid="{D5CDD505-2E9C-101B-9397-08002B2CF9AE}" pid="3" name="Creator">
    <vt:lpwstr>Acrobat PDFMaker 18 for PowerPoint</vt:lpwstr>
  </property>
  <property fmtid="{D5CDD505-2E9C-101B-9397-08002B2CF9AE}" pid="4" name="LastSaved">
    <vt:filetime>2021-01-05T00:00:00Z</vt:filetime>
  </property>
</Properties>
</file>