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4"/>
    <p:sldMasterId id="2147483648" r:id="rId5"/>
  </p:sldMasterIdLst>
  <p:sldIdLst>
    <p:sldId id="256" r:id="rId6"/>
    <p:sldId id="258" r:id="rId7"/>
    <p:sldId id="267" r:id="rId8"/>
    <p:sldId id="268" r:id="rId9"/>
    <p:sldId id="269" r:id="rId10"/>
    <p:sldId id="277" r:id="rId11"/>
    <p:sldId id="276" r:id="rId12"/>
    <p:sldId id="274" r:id="rId13"/>
    <p:sldId id="280" r:id="rId14"/>
    <p:sldId id="265" r:id="rId15"/>
  </p:sldIdLst>
  <p:sldSz cx="12192000" cy="6858000"/>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021AC68-3986-4CD9-B462-08B195095C4D}">
          <p14:sldIdLst>
            <p14:sldId id="256"/>
            <p14:sldId id="258"/>
            <p14:sldId id="267"/>
            <p14:sldId id="268"/>
            <p14:sldId id="269"/>
            <p14:sldId id="277"/>
            <p14:sldId id="276"/>
            <p14:sldId id="274"/>
          </p14:sldIdLst>
        </p14:section>
        <p14:section name="Untitled Section" id="{6C6CB212-2B8A-489E-B799-8F16687C082A}">
          <p14:sldIdLst>
            <p14:sldId id="280"/>
            <p14:sldId id="2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2" autoAdjust="0"/>
    <p:restoredTop sz="94660"/>
  </p:normalViewPr>
  <p:slideViewPr>
    <p:cSldViewPr snapToGrid="0">
      <p:cViewPr varScale="1">
        <p:scale>
          <a:sx n="114" d="100"/>
          <a:sy n="114" d="100"/>
        </p:scale>
        <p:origin x="52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8/29/2022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AEB3A9-38E4-463E-91A7-2E98224068AD}" type="datetimeFigureOut">
              <a:rPr lang="en-US" smtClean="0"/>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C45B0-60FE-4A97-B3CC-E3006AAD6903}" type="slidenum">
              <a:rPr lang="en-US" smtClean="0"/>
              <a:t>‹#›</a:t>
            </a:fld>
            <a:endParaRPr lang="en-US"/>
          </a:p>
        </p:txBody>
      </p:sp>
    </p:spTree>
    <p:extLst>
      <p:ext uri="{BB962C8B-B14F-4D97-AF65-F5344CB8AC3E}">
        <p14:creationId xmlns:p14="http://schemas.microsoft.com/office/powerpoint/2010/main" val="22163986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AEB3A9-38E4-463E-91A7-2E98224068AD}" type="datetimeFigureOut">
              <a:rPr lang="en-US" smtClean="0"/>
              <a:t>8/29/2022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C45B0-60FE-4A97-B3CC-E3006AAD6903}" type="slidenum">
              <a:rPr lang="en-US" smtClean="0"/>
              <a:t>‹#›</a:t>
            </a:fld>
            <a:endParaRPr lang="en-US"/>
          </a:p>
        </p:txBody>
      </p:sp>
    </p:spTree>
    <p:extLst>
      <p:ext uri="{BB962C8B-B14F-4D97-AF65-F5344CB8AC3E}">
        <p14:creationId xmlns:p14="http://schemas.microsoft.com/office/powerpoint/2010/main" val="2680183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AEB3A9-38E4-463E-91A7-2E98224068AD}" type="datetimeFigureOut">
              <a:rPr lang="en-US" smtClean="0"/>
              <a:t>8/29/2022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9C45B0-60FE-4A97-B3CC-E3006AAD6903}" type="slidenum">
              <a:rPr lang="en-US" smtClean="0"/>
              <a:t>‹#›</a:t>
            </a:fld>
            <a:endParaRPr lang="en-US"/>
          </a:p>
        </p:txBody>
      </p:sp>
    </p:spTree>
    <p:extLst>
      <p:ext uri="{BB962C8B-B14F-4D97-AF65-F5344CB8AC3E}">
        <p14:creationId xmlns:p14="http://schemas.microsoft.com/office/powerpoint/2010/main" val="85643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8/29/2022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8/29/2022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72" r:id="rId2"/>
    <p:sldLayoutId id="2147483651" r:id="rId3"/>
    <p:sldLayoutId id="2147483671" r:id="rId4"/>
    <p:sldLayoutId id="2147483653" r:id="rId5"/>
    <p:sldLayoutId id="2147483654" r:id="rId6"/>
    <p:sldLayoutId id="2147483670"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AEB3A9-38E4-463E-91A7-2E98224068AD}" type="datetimeFigureOut">
              <a:rPr lang="en-US" smtClean="0"/>
              <a:t>8/29/2022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9C45B0-60FE-4A97-B3CC-E3006AAD6903}" type="slidenum">
              <a:rPr lang="en-US" smtClean="0"/>
              <a:t>‹#›</a:t>
            </a:fld>
            <a:endParaRPr lang="en-US"/>
          </a:p>
        </p:txBody>
      </p:sp>
    </p:spTree>
    <p:extLst>
      <p:ext uri="{BB962C8B-B14F-4D97-AF65-F5344CB8AC3E}">
        <p14:creationId xmlns:p14="http://schemas.microsoft.com/office/powerpoint/2010/main" val="1041857203"/>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9.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bg2">
                    <a:lumMod val="50000"/>
                  </a:schemeClr>
                </a:solidFill>
              </a:rPr>
              <a:t>Mobile Payments</a:t>
            </a:r>
            <a:br>
              <a:rPr lang="en-US" dirty="0">
                <a:solidFill>
                  <a:schemeClr val="bg2">
                    <a:lumMod val="50000"/>
                  </a:schemeClr>
                </a:solidFill>
              </a:rPr>
            </a:br>
            <a:r>
              <a:rPr lang="en-US" dirty="0">
                <a:solidFill>
                  <a:schemeClr val="bg2">
                    <a:lumMod val="50000"/>
                  </a:schemeClr>
                </a:solidFill>
              </a:rPr>
              <a:t>mobile swipes, Venmo, Apple Pay</a:t>
            </a:r>
          </a:p>
        </p:txBody>
      </p:sp>
      <p:pic>
        <p:nvPicPr>
          <p:cNvPr id="6" name="Content Placeholder 5">
            <a:extLst>
              <a:ext uri="{FF2B5EF4-FFF2-40B4-BE49-F238E27FC236}">
                <a16:creationId xmlns:a16="http://schemas.microsoft.com/office/drawing/2014/main" id="{73F33278-E4F9-4FF6-B6B1-9942CFC4167F}"/>
              </a:ext>
            </a:extLst>
          </p:cNvPr>
          <p:cNvPicPr>
            <a:picLocks noGrp="1" noChangeAspect="1"/>
          </p:cNvPicPr>
          <p:nvPr>
            <p:ph sz="half" idx="1"/>
          </p:nvPr>
        </p:nvPicPr>
        <p:blipFill>
          <a:blip r:embed="rId2"/>
          <a:stretch>
            <a:fillRect/>
          </a:stretch>
        </p:blipFill>
        <p:spPr>
          <a:xfrm>
            <a:off x="3639484" y="2216036"/>
            <a:ext cx="2416034" cy="3541713"/>
          </a:xfrm>
          <a:prstGeom prst="rect">
            <a:avLst/>
          </a:prstGeom>
        </p:spPr>
      </p:pic>
      <p:sp>
        <p:nvSpPr>
          <p:cNvPr id="5" name="Content Placeholder 4">
            <a:extLst>
              <a:ext uri="{FF2B5EF4-FFF2-40B4-BE49-F238E27FC236}">
                <a16:creationId xmlns:a16="http://schemas.microsoft.com/office/drawing/2014/main" id="{B4893C0C-DE66-415D-A2A8-B390395E2F4E}"/>
              </a:ext>
            </a:extLst>
          </p:cNvPr>
          <p:cNvSpPr>
            <a:spLocks noGrp="1"/>
          </p:cNvSpPr>
          <p:nvPr>
            <p:ph sz="half" idx="2"/>
          </p:nvPr>
        </p:nvSpPr>
        <p:spPr/>
        <p:txBody>
          <a:bodyPr/>
          <a:lstStyle/>
          <a:p>
            <a:endParaRPr lang="en-US" dirty="0"/>
          </a:p>
        </p:txBody>
      </p:sp>
      <p:pic>
        <p:nvPicPr>
          <p:cNvPr id="4" name="Picture 4" descr="Graphical user interface, application&#10;&#10;Description automatically generated">
            <a:extLst>
              <a:ext uri="{FF2B5EF4-FFF2-40B4-BE49-F238E27FC236}">
                <a16:creationId xmlns:a16="http://schemas.microsoft.com/office/drawing/2014/main" id="{57686FFC-848D-8940-9AFE-35EF8E1BE4E3}"/>
              </a:ext>
            </a:extLst>
          </p:cNvPr>
          <p:cNvPicPr>
            <a:picLocks noChangeAspect="1"/>
          </p:cNvPicPr>
          <p:nvPr/>
        </p:nvPicPr>
        <p:blipFill>
          <a:blip r:embed="rId3"/>
          <a:stretch>
            <a:fillRect/>
          </a:stretch>
        </p:blipFill>
        <p:spPr>
          <a:xfrm>
            <a:off x="6094412" y="2174258"/>
            <a:ext cx="4728372" cy="3541714"/>
          </a:xfrm>
          <a:prstGeom prst="rect">
            <a:avLst/>
          </a:prstGeom>
        </p:spPr>
      </p:pic>
      <p:pic>
        <p:nvPicPr>
          <p:cNvPr id="68" name="Picture 67">
            <a:extLst>
              <a:ext uri="{FF2B5EF4-FFF2-40B4-BE49-F238E27FC236}">
                <a16:creationId xmlns:a16="http://schemas.microsoft.com/office/drawing/2014/main" id="{B1DA58F4-9B03-43D8-858A-1E3521368CD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96" b="37075"/>
          <a:stretch/>
        </p:blipFill>
        <p:spPr>
          <a:xfrm>
            <a:off x="687153" y="2216036"/>
            <a:ext cx="2613396" cy="3572949"/>
          </a:xfrm>
          <a:prstGeom prst="rect">
            <a:avLst/>
          </a:prstGeom>
        </p:spPr>
      </p:pic>
    </p:spTree>
    <p:extLst>
      <p:ext uri="{BB962C8B-B14F-4D97-AF65-F5344CB8AC3E}">
        <p14:creationId xmlns:p14="http://schemas.microsoft.com/office/powerpoint/2010/main" val="37832459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20" name="Picture 2">
            <a:extLst>
              <a:ext uri="{FF2B5EF4-FFF2-40B4-BE49-F238E27FC236}">
                <a16:creationId xmlns:a16="http://schemas.microsoft.com/office/drawing/2014/main" id="{59FACE42-44B0-4185-8ED4-9043A78C86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nvGrpSpPr>
          <p:cNvPr id="121" name="Group 13">
            <a:extLst>
              <a:ext uri="{FF2B5EF4-FFF2-40B4-BE49-F238E27FC236}">
                <a16:creationId xmlns:a16="http://schemas.microsoft.com/office/drawing/2014/main" id="{A838DBA2-246D-4087-AE0A-6EA2B4B65A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5" name="Group 14">
              <a:extLst>
                <a:ext uri="{FF2B5EF4-FFF2-40B4-BE49-F238E27FC236}">
                  <a16:creationId xmlns:a16="http://schemas.microsoft.com/office/drawing/2014/main" id="{B4406F95-9579-494D-BE1E-A012A7F4CB3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7" name="Rectangle 5">
                <a:extLst>
                  <a:ext uri="{FF2B5EF4-FFF2-40B4-BE49-F238E27FC236}">
                    <a16:creationId xmlns:a16="http://schemas.microsoft.com/office/drawing/2014/main" id="{4C8D671A-5C73-44CA-B6D0-7F3BC195BA6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28" name="Freeform 6">
                <a:extLst>
                  <a:ext uri="{FF2B5EF4-FFF2-40B4-BE49-F238E27FC236}">
                    <a16:creationId xmlns:a16="http://schemas.microsoft.com/office/drawing/2014/main" id="{F0DB3AC8-B5AD-4004-B0B9-74B58BECA0C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9" name="Freeform 7">
                <a:extLst>
                  <a:ext uri="{FF2B5EF4-FFF2-40B4-BE49-F238E27FC236}">
                    <a16:creationId xmlns:a16="http://schemas.microsoft.com/office/drawing/2014/main" id="{F3B2C8F3-E236-45B2-B2E1-8460F8FD6D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0" name="Freeform 8">
                <a:extLst>
                  <a:ext uri="{FF2B5EF4-FFF2-40B4-BE49-F238E27FC236}">
                    <a16:creationId xmlns:a16="http://schemas.microsoft.com/office/drawing/2014/main" id="{761EE3AC-0BC2-4A29-AD58-5CB0EEFF9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1" name="Freeform 9">
                <a:extLst>
                  <a:ext uri="{FF2B5EF4-FFF2-40B4-BE49-F238E27FC236}">
                    <a16:creationId xmlns:a16="http://schemas.microsoft.com/office/drawing/2014/main" id="{38DC43BE-83DD-43F3-A21F-9B58B1074FF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 name="Freeform 10">
                <a:extLst>
                  <a:ext uri="{FF2B5EF4-FFF2-40B4-BE49-F238E27FC236}">
                    <a16:creationId xmlns:a16="http://schemas.microsoft.com/office/drawing/2014/main" id="{112583CE-53E8-48F6-9F71-25A32BFD6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 name="Freeform 11">
                <a:extLst>
                  <a:ext uri="{FF2B5EF4-FFF2-40B4-BE49-F238E27FC236}">
                    <a16:creationId xmlns:a16="http://schemas.microsoft.com/office/drawing/2014/main" id="{229A7966-2C4F-4334-8FB7-08521F984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4" name="Freeform 12">
                <a:extLst>
                  <a:ext uri="{FF2B5EF4-FFF2-40B4-BE49-F238E27FC236}">
                    <a16:creationId xmlns:a16="http://schemas.microsoft.com/office/drawing/2014/main" id="{656FCF6A-DF5B-42AA-83C4-22CD7B9947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5" name="Freeform 13">
                <a:extLst>
                  <a:ext uri="{FF2B5EF4-FFF2-40B4-BE49-F238E27FC236}">
                    <a16:creationId xmlns:a16="http://schemas.microsoft.com/office/drawing/2014/main" id="{E908B3EE-F31D-4E8D-BF3C-71F5B35F02F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6" name="Freeform 14">
                <a:extLst>
                  <a:ext uri="{FF2B5EF4-FFF2-40B4-BE49-F238E27FC236}">
                    <a16:creationId xmlns:a16="http://schemas.microsoft.com/office/drawing/2014/main" id="{DA9F96D7-B42C-4F80-8F26-72388FE0C2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7" name="Freeform 15">
                <a:extLst>
                  <a:ext uri="{FF2B5EF4-FFF2-40B4-BE49-F238E27FC236}">
                    <a16:creationId xmlns:a16="http://schemas.microsoft.com/office/drawing/2014/main" id="{5C9D5861-5A45-408A-A25E-61ED661AD7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8" name="Line 16">
                <a:extLst>
                  <a:ext uri="{FF2B5EF4-FFF2-40B4-BE49-F238E27FC236}">
                    <a16:creationId xmlns:a16="http://schemas.microsoft.com/office/drawing/2014/main" id="{DEEF5DD7-13B2-4CBB-A1AE-193A618B0F0A}"/>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9" name="Freeform 17">
                <a:extLst>
                  <a:ext uri="{FF2B5EF4-FFF2-40B4-BE49-F238E27FC236}">
                    <a16:creationId xmlns:a16="http://schemas.microsoft.com/office/drawing/2014/main" id="{3D896DDA-5AD2-4360-9E65-A792131051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0" name="Freeform 18">
                <a:extLst>
                  <a:ext uri="{FF2B5EF4-FFF2-40B4-BE49-F238E27FC236}">
                    <a16:creationId xmlns:a16="http://schemas.microsoft.com/office/drawing/2014/main" id="{C088F3B1-D893-4078-8EAE-6A3776F67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1" name="Freeform 19">
                <a:extLst>
                  <a:ext uri="{FF2B5EF4-FFF2-40B4-BE49-F238E27FC236}">
                    <a16:creationId xmlns:a16="http://schemas.microsoft.com/office/drawing/2014/main" id="{23CCB367-42E1-4DEF-BABD-7457EB9F28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2" name="Freeform 20">
                <a:extLst>
                  <a:ext uri="{FF2B5EF4-FFF2-40B4-BE49-F238E27FC236}">
                    <a16:creationId xmlns:a16="http://schemas.microsoft.com/office/drawing/2014/main" id="{BAFD46CE-CD21-4C8E-8ACE-B1A0B74A90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3" name="Rectangle 21">
                <a:extLst>
                  <a:ext uri="{FF2B5EF4-FFF2-40B4-BE49-F238E27FC236}">
                    <a16:creationId xmlns:a16="http://schemas.microsoft.com/office/drawing/2014/main" id="{23980A26-1FFF-4434-A77C-C5A1C96A54B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44" name="Freeform 22">
                <a:extLst>
                  <a:ext uri="{FF2B5EF4-FFF2-40B4-BE49-F238E27FC236}">
                    <a16:creationId xmlns:a16="http://schemas.microsoft.com/office/drawing/2014/main" id="{AE64C1E5-E917-4222-8080-3EF831FB46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5" name="Freeform 23">
                <a:extLst>
                  <a:ext uri="{FF2B5EF4-FFF2-40B4-BE49-F238E27FC236}">
                    <a16:creationId xmlns:a16="http://schemas.microsoft.com/office/drawing/2014/main" id="{D4D42DE6-99E5-4D28-834E-6601A7DD93A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6" name="Freeform 24">
                <a:extLst>
                  <a:ext uri="{FF2B5EF4-FFF2-40B4-BE49-F238E27FC236}">
                    <a16:creationId xmlns:a16="http://schemas.microsoft.com/office/drawing/2014/main" id="{194304B3-4C44-49E0-A677-19E2DA8CC9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7" name="Freeform 25">
                <a:extLst>
                  <a:ext uri="{FF2B5EF4-FFF2-40B4-BE49-F238E27FC236}">
                    <a16:creationId xmlns:a16="http://schemas.microsoft.com/office/drawing/2014/main" id="{C726387F-F77D-4FB6-A177-1DC6115E8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8" name="Freeform 26">
                <a:extLst>
                  <a:ext uri="{FF2B5EF4-FFF2-40B4-BE49-F238E27FC236}">
                    <a16:creationId xmlns:a16="http://schemas.microsoft.com/office/drawing/2014/main" id="{2F09766D-0653-4646-BA37-8FC23294BA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9" name="Freeform 27">
                <a:extLst>
                  <a:ext uri="{FF2B5EF4-FFF2-40B4-BE49-F238E27FC236}">
                    <a16:creationId xmlns:a16="http://schemas.microsoft.com/office/drawing/2014/main" id="{F50D9867-C9E0-462B-894F-B2F97E26AC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0" name="Freeform 28">
                <a:extLst>
                  <a:ext uri="{FF2B5EF4-FFF2-40B4-BE49-F238E27FC236}">
                    <a16:creationId xmlns:a16="http://schemas.microsoft.com/office/drawing/2014/main" id="{44179987-9B3B-4BC1-9BDA-EC9F30A3794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1" name="Freeform 29">
                <a:extLst>
                  <a:ext uri="{FF2B5EF4-FFF2-40B4-BE49-F238E27FC236}">
                    <a16:creationId xmlns:a16="http://schemas.microsoft.com/office/drawing/2014/main" id="{EF0E5480-8C2D-4FFE-9357-938DF0642B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2" name="Freeform 30">
                <a:extLst>
                  <a:ext uri="{FF2B5EF4-FFF2-40B4-BE49-F238E27FC236}">
                    <a16:creationId xmlns:a16="http://schemas.microsoft.com/office/drawing/2014/main" id="{FDAC2F76-95E6-4EE4-8A26-47CDAE5C6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3" name="Freeform 31">
                <a:extLst>
                  <a:ext uri="{FF2B5EF4-FFF2-40B4-BE49-F238E27FC236}">
                    <a16:creationId xmlns:a16="http://schemas.microsoft.com/office/drawing/2014/main" id="{249EB4AA-5D5B-4A3A-9F2D-6E4EDF2046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grpSp>
          <p:nvGrpSpPr>
            <p:cNvPr id="16" name="Group 15">
              <a:extLst>
                <a:ext uri="{FF2B5EF4-FFF2-40B4-BE49-F238E27FC236}">
                  <a16:creationId xmlns:a16="http://schemas.microsoft.com/office/drawing/2014/main" id="{375D3DC5-0B19-4EA9-A350-6218AC28CDA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7" name="Freeform 32">
                <a:extLst>
                  <a:ext uri="{FF2B5EF4-FFF2-40B4-BE49-F238E27FC236}">
                    <a16:creationId xmlns:a16="http://schemas.microsoft.com/office/drawing/2014/main" id="{86B5A458-9418-4EDA-9B6F-E4754ABA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8" name="Freeform 33">
                <a:extLst>
                  <a:ext uri="{FF2B5EF4-FFF2-40B4-BE49-F238E27FC236}">
                    <a16:creationId xmlns:a16="http://schemas.microsoft.com/office/drawing/2014/main" id="{6307D20D-BE6F-4BFD-8A35-230A01AD72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9" name="Freeform 34">
                <a:extLst>
                  <a:ext uri="{FF2B5EF4-FFF2-40B4-BE49-F238E27FC236}">
                    <a16:creationId xmlns:a16="http://schemas.microsoft.com/office/drawing/2014/main" id="{37A04039-8217-4B7F-8F43-4039DF087D8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0" name="Freeform 35">
                <a:extLst>
                  <a:ext uri="{FF2B5EF4-FFF2-40B4-BE49-F238E27FC236}">
                    <a16:creationId xmlns:a16="http://schemas.microsoft.com/office/drawing/2014/main" id="{CA6CE641-5DEB-4A06-B9C3-B726A334C2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1" name="Freeform 36">
                <a:extLst>
                  <a:ext uri="{FF2B5EF4-FFF2-40B4-BE49-F238E27FC236}">
                    <a16:creationId xmlns:a16="http://schemas.microsoft.com/office/drawing/2014/main" id="{D08C7C1C-DF39-4479-94BD-47E71DE422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 name="Freeform 37">
                <a:extLst>
                  <a:ext uri="{FF2B5EF4-FFF2-40B4-BE49-F238E27FC236}">
                    <a16:creationId xmlns:a16="http://schemas.microsoft.com/office/drawing/2014/main" id="{27C5EAA7-E449-48C0-9B14-E677E6ECF8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3" name="Freeform 38">
                <a:extLst>
                  <a:ext uri="{FF2B5EF4-FFF2-40B4-BE49-F238E27FC236}">
                    <a16:creationId xmlns:a16="http://schemas.microsoft.com/office/drawing/2014/main" id="{AA6A8A39-39D4-41FE-9974-CB46106A73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4" name="Freeform 39">
                <a:extLst>
                  <a:ext uri="{FF2B5EF4-FFF2-40B4-BE49-F238E27FC236}">
                    <a16:creationId xmlns:a16="http://schemas.microsoft.com/office/drawing/2014/main" id="{433C6D82-AE91-4A0C-97C6-34399C908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5" name="Freeform 40">
                <a:extLst>
                  <a:ext uri="{FF2B5EF4-FFF2-40B4-BE49-F238E27FC236}">
                    <a16:creationId xmlns:a16="http://schemas.microsoft.com/office/drawing/2014/main" id="{D4C06E36-D233-423A-BC95-5B4D5BE35C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6" name="Rectangle 41">
                <a:extLst>
                  <a:ext uri="{FF2B5EF4-FFF2-40B4-BE49-F238E27FC236}">
                    <a16:creationId xmlns:a16="http://schemas.microsoft.com/office/drawing/2014/main" id="{E1B0EEC1-CF7A-4761-B477-941DB41A83D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grpSp>
      </p:grpSp>
      <p:sp>
        <p:nvSpPr>
          <p:cNvPr id="2" name="Title 1">
            <a:extLst>
              <a:ext uri="{FF2B5EF4-FFF2-40B4-BE49-F238E27FC236}">
                <a16:creationId xmlns:a16="http://schemas.microsoft.com/office/drawing/2014/main" id="{28B8FAFC-EA3A-F495-8639-1C7572497FAD}"/>
              </a:ext>
            </a:extLst>
          </p:cNvPr>
          <p:cNvSpPr>
            <a:spLocks noGrp="1"/>
          </p:cNvSpPr>
          <p:nvPr>
            <p:ph type="title"/>
          </p:nvPr>
        </p:nvSpPr>
        <p:spPr>
          <a:xfrm>
            <a:off x="1141412" y="618518"/>
            <a:ext cx="5894387" cy="626808"/>
          </a:xfrm>
        </p:spPr>
        <p:txBody>
          <a:bodyPr vert="horz" lIns="91440" tIns="45720" rIns="91440" bIns="45720" rtlCol="0" anchor="b">
            <a:normAutofit/>
          </a:bodyPr>
          <a:lstStyle/>
          <a:p>
            <a:r>
              <a:rPr lang="en-US" sz="3600" dirty="0"/>
              <a:t>Venmo Fees and sales tax</a:t>
            </a:r>
          </a:p>
        </p:txBody>
      </p:sp>
      <p:sp>
        <p:nvSpPr>
          <p:cNvPr id="3" name="Text Placeholder 2">
            <a:extLst>
              <a:ext uri="{FF2B5EF4-FFF2-40B4-BE49-F238E27FC236}">
                <a16:creationId xmlns:a16="http://schemas.microsoft.com/office/drawing/2014/main" id="{335983E5-9581-0D18-CB4E-6E78BF2BBC29}"/>
              </a:ext>
            </a:extLst>
          </p:cNvPr>
          <p:cNvSpPr>
            <a:spLocks noGrp="1"/>
          </p:cNvSpPr>
          <p:nvPr>
            <p:ph type="body" sz="half" idx="2"/>
          </p:nvPr>
        </p:nvSpPr>
        <p:spPr>
          <a:xfrm>
            <a:off x="1141412" y="1730375"/>
            <a:ext cx="5894388" cy="4383042"/>
          </a:xfrm>
        </p:spPr>
        <p:txBody>
          <a:bodyPr vert="horz" lIns="91440" tIns="45720" rIns="91440" bIns="45720" rtlCol="0" anchor="t">
            <a:normAutofit/>
          </a:bodyPr>
          <a:lstStyle/>
          <a:p>
            <a:r>
              <a:rPr lang="en-US" dirty="0"/>
              <a:t>Fee’s: 1.9% +%0.10 per transaction</a:t>
            </a:r>
          </a:p>
          <a:p>
            <a:r>
              <a:rPr lang="en-US" dirty="0"/>
              <a:t>Sales Tax: per locality </a:t>
            </a:r>
          </a:p>
        </p:txBody>
      </p:sp>
      <p:pic>
        <p:nvPicPr>
          <p:cNvPr id="7" name="Picture 7">
            <a:extLst>
              <a:ext uri="{FF2B5EF4-FFF2-40B4-BE49-F238E27FC236}">
                <a16:creationId xmlns:a16="http://schemas.microsoft.com/office/drawing/2014/main" id="{38AF1924-69DC-CBDD-F59C-63EEBF350D4B}"/>
              </a:ext>
            </a:extLst>
          </p:cNvPr>
          <p:cNvPicPr>
            <a:picLocks noGrp="1" noChangeAspect="1"/>
          </p:cNvPicPr>
          <p:nvPr>
            <p:ph type="pic" idx="1"/>
          </p:nvPr>
        </p:nvPicPr>
        <p:blipFill rotWithShape="1">
          <a:blip r:embed="rId4"/>
          <a:srcRect l="19023" r="33743" b="2"/>
          <a:stretch/>
        </p:blipFill>
        <p:spPr>
          <a:xfrm>
            <a:off x="7619998" y="780235"/>
            <a:ext cx="3425199" cy="4840332"/>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3191479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23" name="Picture 2">
            <a:extLst>
              <a:ext uri="{FF2B5EF4-FFF2-40B4-BE49-F238E27FC236}">
                <a16:creationId xmlns:a16="http://schemas.microsoft.com/office/drawing/2014/main" id="{FD3BFD04-77D1-4FB5-A159-35084E2C61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25" name="Group 124">
            <a:extLst>
              <a:ext uri="{FF2B5EF4-FFF2-40B4-BE49-F238E27FC236}">
                <a16:creationId xmlns:a16="http://schemas.microsoft.com/office/drawing/2014/main" id="{30B85FB2-B686-4546-B01D-17A122BACA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26" name="Group 125">
              <a:extLst>
                <a:ext uri="{FF2B5EF4-FFF2-40B4-BE49-F238E27FC236}">
                  <a16:creationId xmlns:a16="http://schemas.microsoft.com/office/drawing/2014/main" id="{45CCB97F-DB3B-4939-ABF0-CEDED724964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38" name="Rectangle 5">
                <a:extLst>
                  <a:ext uri="{FF2B5EF4-FFF2-40B4-BE49-F238E27FC236}">
                    <a16:creationId xmlns:a16="http://schemas.microsoft.com/office/drawing/2014/main" id="{9DEDF1F5-B144-4E61-A93B-DF131E62CEF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39" name="Freeform 6">
                <a:extLst>
                  <a:ext uri="{FF2B5EF4-FFF2-40B4-BE49-F238E27FC236}">
                    <a16:creationId xmlns:a16="http://schemas.microsoft.com/office/drawing/2014/main" id="{AB937A00-7D28-489C-BF2D-85C9FE1330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0" name="Freeform 7">
                <a:extLst>
                  <a:ext uri="{FF2B5EF4-FFF2-40B4-BE49-F238E27FC236}">
                    <a16:creationId xmlns:a16="http://schemas.microsoft.com/office/drawing/2014/main" id="{9B6FDA50-4B9D-47D9-8807-59651FD0D3F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1" name="Freeform 8">
                <a:extLst>
                  <a:ext uri="{FF2B5EF4-FFF2-40B4-BE49-F238E27FC236}">
                    <a16:creationId xmlns:a16="http://schemas.microsoft.com/office/drawing/2014/main" id="{BFBE3212-C518-48C0-A538-22E13450EE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2" name="Freeform 9">
                <a:extLst>
                  <a:ext uri="{FF2B5EF4-FFF2-40B4-BE49-F238E27FC236}">
                    <a16:creationId xmlns:a16="http://schemas.microsoft.com/office/drawing/2014/main" id="{DB66EBCA-80AB-4133-A201-9F8134577F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3" name="Freeform 10">
                <a:extLst>
                  <a:ext uri="{FF2B5EF4-FFF2-40B4-BE49-F238E27FC236}">
                    <a16:creationId xmlns:a16="http://schemas.microsoft.com/office/drawing/2014/main" id="{BE2107C9-8602-4900-B4B4-D13611B68B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4" name="Freeform 11">
                <a:extLst>
                  <a:ext uri="{FF2B5EF4-FFF2-40B4-BE49-F238E27FC236}">
                    <a16:creationId xmlns:a16="http://schemas.microsoft.com/office/drawing/2014/main" id="{24B5E7BF-E3D5-41ED-908A-569FA6DE4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5" name="Freeform 12">
                <a:extLst>
                  <a:ext uri="{FF2B5EF4-FFF2-40B4-BE49-F238E27FC236}">
                    <a16:creationId xmlns:a16="http://schemas.microsoft.com/office/drawing/2014/main" id="{D270C773-B463-4311-BB4C-DC4C44FDAA9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6" name="Freeform 13">
                <a:extLst>
                  <a:ext uri="{FF2B5EF4-FFF2-40B4-BE49-F238E27FC236}">
                    <a16:creationId xmlns:a16="http://schemas.microsoft.com/office/drawing/2014/main" id="{6BC18564-A239-4C4B-B7D5-4A3769CE3D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7" name="Freeform 14">
                <a:extLst>
                  <a:ext uri="{FF2B5EF4-FFF2-40B4-BE49-F238E27FC236}">
                    <a16:creationId xmlns:a16="http://schemas.microsoft.com/office/drawing/2014/main" id="{3D9A7A0F-04F5-4EF6-B884-50AE0610F1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8" name="Freeform 15">
                <a:extLst>
                  <a:ext uri="{FF2B5EF4-FFF2-40B4-BE49-F238E27FC236}">
                    <a16:creationId xmlns:a16="http://schemas.microsoft.com/office/drawing/2014/main" id="{7E0D4876-341D-4983-815A-4AEDD46F6F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9" name="Line 16">
                <a:extLst>
                  <a:ext uri="{FF2B5EF4-FFF2-40B4-BE49-F238E27FC236}">
                    <a16:creationId xmlns:a16="http://schemas.microsoft.com/office/drawing/2014/main" id="{5BEF60E7-344C-49D0-8748-3A3A37BD3F40}"/>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150" name="Freeform 17">
                <a:extLst>
                  <a:ext uri="{FF2B5EF4-FFF2-40B4-BE49-F238E27FC236}">
                    <a16:creationId xmlns:a16="http://schemas.microsoft.com/office/drawing/2014/main" id="{FB606D79-EB93-49B4-9387-4302CC9F3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1" name="Freeform 18">
                <a:extLst>
                  <a:ext uri="{FF2B5EF4-FFF2-40B4-BE49-F238E27FC236}">
                    <a16:creationId xmlns:a16="http://schemas.microsoft.com/office/drawing/2014/main" id="{BF49C646-5DA1-4717-B05F-99AB8E046E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2" name="Freeform 19">
                <a:extLst>
                  <a:ext uri="{FF2B5EF4-FFF2-40B4-BE49-F238E27FC236}">
                    <a16:creationId xmlns:a16="http://schemas.microsoft.com/office/drawing/2014/main" id="{ADE02A67-7AE8-4FC3-B101-230871F1D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3" name="Freeform 20">
                <a:extLst>
                  <a:ext uri="{FF2B5EF4-FFF2-40B4-BE49-F238E27FC236}">
                    <a16:creationId xmlns:a16="http://schemas.microsoft.com/office/drawing/2014/main" id="{72BAD5DE-952F-4D28-96DE-61ECA1FFE2B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4" name="Rectangle 21">
                <a:extLst>
                  <a:ext uri="{FF2B5EF4-FFF2-40B4-BE49-F238E27FC236}">
                    <a16:creationId xmlns:a16="http://schemas.microsoft.com/office/drawing/2014/main" id="{51BB8E4C-85FF-4480-A425-F9C672FCD70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55" name="Freeform 22">
                <a:extLst>
                  <a:ext uri="{FF2B5EF4-FFF2-40B4-BE49-F238E27FC236}">
                    <a16:creationId xmlns:a16="http://schemas.microsoft.com/office/drawing/2014/main" id="{3E649AA8-8534-4C24-BA83-9C0F4D9C09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6" name="Freeform 23">
                <a:extLst>
                  <a:ext uri="{FF2B5EF4-FFF2-40B4-BE49-F238E27FC236}">
                    <a16:creationId xmlns:a16="http://schemas.microsoft.com/office/drawing/2014/main" id="{3A3C2D0A-7FF6-4F97-99B9-973E5E8381A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7" name="Freeform 24">
                <a:extLst>
                  <a:ext uri="{FF2B5EF4-FFF2-40B4-BE49-F238E27FC236}">
                    <a16:creationId xmlns:a16="http://schemas.microsoft.com/office/drawing/2014/main" id="{1D33A404-96DB-40D1-A361-5C09D2FF7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8" name="Freeform 25">
                <a:extLst>
                  <a:ext uri="{FF2B5EF4-FFF2-40B4-BE49-F238E27FC236}">
                    <a16:creationId xmlns:a16="http://schemas.microsoft.com/office/drawing/2014/main" id="{B67A8029-EDD8-46B3-A24F-3484B84ADA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9" name="Freeform 26">
                <a:extLst>
                  <a:ext uri="{FF2B5EF4-FFF2-40B4-BE49-F238E27FC236}">
                    <a16:creationId xmlns:a16="http://schemas.microsoft.com/office/drawing/2014/main" id="{2C111128-EAC0-4125-BEAF-48D4861BE2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0" name="Freeform 27">
                <a:extLst>
                  <a:ext uri="{FF2B5EF4-FFF2-40B4-BE49-F238E27FC236}">
                    <a16:creationId xmlns:a16="http://schemas.microsoft.com/office/drawing/2014/main" id="{90EF503E-0E60-484F-8786-498B52448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1" name="Freeform 28">
                <a:extLst>
                  <a:ext uri="{FF2B5EF4-FFF2-40B4-BE49-F238E27FC236}">
                    <a16:creationId xmlns:a16="http://schemas.microsoft.com/office/drawing/2014/main" id="{BAEB64C1-8AA2-4861-8AFD-01864EF23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2" name="Freeform 29">
                <a:extLst>
                  <a:ext uri="{FF2B5EF4-FFF2-40B4-BE49-F238E27FC236}">
                    <a16:creationId xmlns:a16="http://schemas.microsoft.com/office/drawing/2014/main" id="{7B868A5A-03B3-474C-AB72-31AB04835E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3" name="Freeform 30">
                <a:extLst>
                  <a:ext uri="{FF2B5EF4-FFF2-40B4-BE49-F238E27FC236}">
                    <a16:creationId xmlns:a16="http://schemas.microsoft.com/office/drawing/2014/main" id="{C09ACD48-1E0F-4BCB-9028-0B79C43DE5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4" name="Freeform 31">
                <a:extLst>
                  <a:ext uri="{FF2B5EF4-FFF2-40B4-BE49-F238E27FC236}">
                    <a16:creationId xmlns:a16="http://schemas.microsoft.com/office/drawing/2014/main" id="{B5D4FF3D-341E-4DFE-B4CD-9916246F59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127" name="Group 126">
              <a:extLst>
                <a:ext uri="{FF2B5EF4-FFF2-40B4-BE49-F238E27FC236}">
                  <a16:creationId xmlns:a16="http://schemas.microsoft.com/office/drawing/2014/main" id="{3E7B0719-8F32-457D-83EB-E0A00622B4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28" name="Freeform 32">
                <a:extLst>
                  <a:ext uri="{FF2B5EF4-FFF2-40B4-BE49-F238E27FC236}">
                    <a16:creationId xmlns:a16="http://schemas.microsoft.com/office/drawing/2014/main" id="{E056FF60-EFE3-4685-95A1-AEDB7F5626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9" name="Freeform 33">
                <a:extLst>
                  <a:ext uri="{FF2B5EF4-FFF2-40B4-BE49-F238E27FC236}">
                    <a16:creationId xmlns:a16="http://schemas.microsoft.com/office/drawing/2014/main" id="{5E9EA8FB-5CA0-4030-853C-54B49930493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0" name="Freeform 34">
                <a:extLst>
                  <a:ext uri="{FF2B5EF4-FFF2-40B4-BE49-F238E27FC236}">
                    <a16:creationId xmlns:a16="http://schemas.microsoft.com/office/drawing/2014/main" id="{387B387A-44A6-42A0-BACA-71AC19FCA0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1" name="Freeform 35">
                <a:extLst>
                  <a:ext uri="{FF2B5EF4-FFF2-40B4-BE49-F238E27FC236}">
                    <a16:creationId xmlns:a16="http://schemas.microsoft.com/office/drawing/2014/main" id="{4424F11E-20C0-4CFE-BE79-CDE4469FED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2" name="Freeform 36">
                <a:extLst>
                  <a:ext uri="{FF2B5EF4-FFF2-40B4-BE49-F238E27FC236}">
                    <a16:creationId xmlns:a16="http://schemas.microsoft.com/office/drawing/2014/main" id="{7BEDF974-EB25-4769-BDD6-F16430FF2C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3" name="Freeform 37">
                <a:extLst>
                  <a:ext uri="{FF2B5EF4-FFF2-40B4-BE49-F238E27FC236}">
                    <a16:creationId xmlns:a16="http://schemas.microsoft.com/office/drawing/2014/main" id="{7AD36026-D842-4FF4-905B-CEA8481F5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4" name="Freeform 38">
                <a:extLst>
                  <a:ext uri="{FF2B5EF4-FFF2-40B4-BE49-F238E27FC236}">
                    <a16:creationId xmlns:a16="http://schemas.microsoft.com/office/drawing/2014/main" id="{5EBAAB58-B39B-410E-97BA-4D33B0A9C0E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5" name="Freeform 39">
                <a:extLst>
                  <a:ext uri="{FF2B5EF4-FFF2-40B4-BE49-F238E27FC236}">
                    <a16:creationId xmlns:a16="http://schemas.microsoft.com/office/drawing/2014/main" id="{57F900A9-A201-4C4D-9229-14F784AECE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6" name="Freeform 40">
                <a:extLst>
                  <a:ext uri="{FF2B5EF4-FFF2-40B4-BE49-F238E27FC236}">
                    <a16:creationId xmlns:a16="http://schemas.microsoft.com/office/drawing/2014/main" id="{EFF4B280-5D63-4917-8757-8088E70BA2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7" name="Rectangle 41">
                <a:extLst>
                  <a:ext uri="{FF2B5EF4-FFF2-40B4-BE49-F238E27FC236}">
                    <a16:creationId xmlns:a16="http://schemas.microsoft.com/office/drawing/2014/main" id="{9CD67EA3-2BB1-4AE4-AFF9-BE18B6161B6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sp>
        <p:nvSpPr>
          <p:cNvPr id="2" name="Title 1"/>
          <p:cNvSpPr>
            <a:spLocks noGrp="1"/>
          </p:cNvSpPr>
          <p:nvPr>
            <p:ph type="title"/>
          </p:nvPr>
        </p:nvSpPr>
        <p:spPr>
          <a:xfrm>
            <a:off x="8042704" y="1105596"/>
            <a:ext cx="3281003" cy="4663679"/>
          </a:xfrm>
        </p:spPr>
        <p:txBody>
          <a:bodyPr vert="horz" lIns="91440" tIns="45720" rIns="91440" bIns="45720" rtlCol="0" anchor="ctr">
            <a:normAutofit fontScale="90000"/>
          </a:bodyPr>
          <a:lstStyle/>
          <a:p>
            <a:r>
              <a:rPr lang="en-US" sz="3000" dirty="0"/>
              <a:t>Venmo</a:t>
            </a:r>
            <a:br>
              <a:rPr lang="en-US" sz="3000" dirty="0"/>
            </a:br>
            <a:r>
              <a:rPr lang="en-US" sz="3000" dirty="0"/>
              <a:t>@VSUBlazers</a:t>
            </a:r>
            <a:br>
              <a:rPr lang="en-US" sz="3000" dirty="0"/>
            </a:br>
            <a:br>
              <a:rPr lang="en-US" sz="3000" dirty="0"/>
            </a:br>
            <a:r>
              <a:rPr lang="en-US" sz="3000" dirty="0" err="1"/>
              <a:t>DOnors</a:t>
            </a:r>
            <a:r>
              <a:rPr lang="en-US" sz="3000" dirty="0"/>
              <a:t> need a </a:t>
            </a:r>
            <a:r>
              <a:rPr lang="en-US" sz="3000" dirty="0" err="1"/>
              <a:t>venmo</a:t>
            </a:r>
            <a:r>
              <a:rPr lang="en-US" sz="3000" dirty="0"/>
              <a:t> account to give</a:t>
            </a:r>
            <a:br>
              <a:rPr lang="en-US" sz="3000" dirty="0"/>
            </a:br>
            <a:br>
              <a:rPr lang="en-US" sz="3000" dirty="0"/>
            </a:br>
            <a:r>
              <a:rPr lang="en-US" sz="3000" dirty="0"/>
              <a:t>No Equipment necessary to initiate transaction</a:t>
            </a:r>
            <a:br>
              <a:rPr lang="en-US" sz="900" dirty="0"/>
            </a:br>
            <a:br>
              <a:rPr lang="en-US" sz="900" dirty="0"/>
            </a:br>
            <a:endParaRPr lang="en-US" sz="900" dirty="0"/>
          </a:p>
        </p:txBody>
      </p:sp>
      <p:sp>
        <p:nvSpPr>
          <p:cNvPr id="166" name="Round Diagonal Corner Rectangle 11">
            <a:extLst>
              <a:ext uri="{FF2B5EF4-FFF2-40B4-BE49-F238E27FC236}">
                <a16:creationId xmlns:a16="http://schemas.microsoft.com/office/drawing/2014/main" id="{E704FA00-F5B1-4BF3-BFB2-F832D36702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49" y="808057"/>
            <a:ext cx="6752461" cy="5234394"/>
          </a:xfrm>
          <a:prstGeom prst="round2DiagRect">
            <a:avLst>
              <a:gd name="adj1" fmla="val 741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descr="Graphical user interface, text, application, chat or text message&#10;&#10;Description automatically generated">
            <a:extLst>
              <a:ext uri="{FF2B5EF4-FFF2-40B4-BE49-F238E27FC236}">
                <a16:creationId xmlns:a16="http://schemas.microsoft.com/office/drawing/2014/main" id="{A4D4B9FA-79C6-18BD-463C-673714EF5E13}"/>
              </a:ext>
            </a:extLst>
          </p:cNvPr>
          <p:cNvPicPr>
            <a:picLocks noGrp="1" noChangeAspect="1"/>
          </p:cNvPicPr>
          <p:nvPr>
            <p:ph sz="half" idx="2"/>
          </p:nvPr>
        </p:nvPicPr>
        <p:blipFill rotWithShape="1">
          <a:blip r:embed="rId4"/>
          <a:srcRect t="9629" r="-1" b="56175"/>
          <a:stretch/>
        </p:blipFill>
        <p:spPr>
          <a:xfrm>
            <a:off x="1118988" y="2326710"/>
            <a:ext cx="2974328" cy="2199118"/>
          </a:xfrm>
          <a:prstGeom prst="rect">
            <a:avLst/>
          </a:prstGeom>
        </p:spPr>
      </p:pic>
      <p:pic>
        <p:nvPicPr>
          <p:cNvPr id="8" name="Picture 8" descr="Qr code&#10;&#10;Description automatically generated">
            <a:extLst>
              <a:ext uri="{FF2B5EF4-FFF2-40B4-BE49-F238E27FC236}">
                <a16:creationId xmlns:a16="http://schemas.microsoft.com/office/drawing/2014/main" id="{AA38F26A-7E7F-9EB6-31DB-1409B3DA7ED1}"/>
              </a:ext>
            </a:extLst>
          </p:cNvPr>
          <p:cNvPicPr>
            <a:picLocks noChangeAspect="1"/>
          </p:cNvPicPr>
          <p:nvPr/>
        </p:nvPicPr>
        <p:blipFill rotWithShape="1">
          <a:blip r:embed="rId5"/>
          <a:srcRect t="664"/>
          <a:stretch/>
        </p:blipFill>
        <p:spPr>
          <a:xfrm>
            <a:off x="4257042" y="2325689"/>
            <a:ext cx="2974328" cy="2201161"/>
          </a:xfrm>
          <a:prstGeom prst="rect">
            <a:avLst/>
          </a:prstGeom>
        </p:spPr>
      </p:pic>
    </p:spTree>
    <p:extLst>
      <p:ext uri="{BB962C8B-B14F-4D97-AF65-F5344CB8AC3E}">
        <p14:creationId xmlns:p14="http://schemas.microsoft.com/office/powerpoint/2010/main" val="3148980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71" name="Picture 2">
            <a:extLst>
              <a:ext uri="{FF2B5EF4-FFF2-40B4-BE49-F238E27FC236}">
                <a16:creationId xmlns:a16="http://schemas.microsoft.com/office/drawing/2014/main" id="{FD3BFD04-77D1-4FB5-A159-35084E2C61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173" name="Group 172">
            <a:extLst>
              <a:ext uri="{FF2B5EF4-FFF2-40B4-BE49-F238E27FC236}">
                <a16:creationId xmlns:a16="http://schemas.microsoft.com/office/drawing/2014/main" id="{30B85FB2-B686-4546-B01D-17A122BACA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74" name="Group 173">
              <a:extLst>
                <a:ext uri="{FF2B5EF4-FFF2-40B4-BE49-F238E27FC236}">
                  <a16:creationId xmlns:a16="http://schemas.microsoft.com/office/drawing/2014/main" id="{45CCB97F-DB3B-4939-ABF0-CEDED724964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86" name="Rectangle 5">
                <a:extLst>
                  <a:ext uri="{FF2B5EF4-FFF2-40B4-BE49-F238E27FC236}">
                    <a16:creationId xmlns:a16="http://schemas.microsoft.com/office/drawing/2014/main" id="{9DEDF1F5-B144-4E61-A93B-DF131E62CEF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87" name="Freeform 6">
                <a:extLst>
                  <a:ext uri="{FF2B5EF4-FFF2-40B4-BE49-F238E27FC236}">
                    <a16:creationId xmlns:a16="http://schemas.microsoft.com/office/drawing/2014/main" id="{AB937A00-7D28-489C-BF2D-85C9FE1330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8" name="Freeform 7">
                <a:extLst>
                  <a:ext uri="{FF2B5EF4-FFF2-40B4-BE49-F238E27FC236}">
                    <a16:creationId xmlns:a16="http://schemas.microsoft.com/office/drawing/2014/main" id="{9B6FDA50-4B9D-47D9-8807-59651FD0D3F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9" name="Freeform 8">
                <a:extLst>
                  <a:ext uri="{FF2B5EF4-FFF2-40B4-BE49-F238E27FC236}">
                    <a16:creationId xmlns:a16="http://schemas.microsoft.com/office/drawing/2014/main" id="{BFBE3212-C518-48C0-A538-22E13450EE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0" name="Freeform 9">
                <a:extLst>
                  <a:ext uri="{FF2B5EF4-FFF2-40B4-BE49-F238E27FC236}">
                    <a16:creationId xmlns:a16="http://schemas.microsoft.com/office/drawing/2014/main" id="{DB66EBCA-80AB-4133-A201-9F8134577F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1" name="Freeform 10">
                <a:extLst>
                  <a:ext uri="{FF2B5EF4-FFF2-40B4-BE49-F238E27FC236}">
                    <a16:creationId xmlns:a16="http://schemas.microsoft.com/office/drawing/2014/main" id="{BE2107C9-8602-4900-B4B4-D13611B68B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2" name="Freeform 11">
                <a:extLst>
                  <a:ext uri="{FF2B5EF4-FFF2-40B4-BE49-F238E27FC236}">
                    <a16:creationId xmlns:a16="http://schemas.microsoft.com/office/drawing/2014/main" id="{24B5E7BF-E3D5-41ED-908A-569FA6DE4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3" name="Freeform 12">
                <a:extLst>
                  <a:ext uri="{FF2B5EF4-FFF2-40B4-BE49-F238E27FC236}">
                    <a16:creationId xmlns:a16="http://schemas.microsoft.com/office/drawing/2014/main" id="{D270C773-B463-4311-BB4C-DC4C44FDAA9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4" name="Freeform 13">
                <a:extLst>
                  <a:ext uri="{FF2B5EF4-FFF2-40B4-BE49-F238E27FC236}">
                    <a16:creationId xmlns:a16="http://schemas.microsoft.com/office/drawing/2014/main" id="{6BC18564-A239-4C4B-B7D5-4A3769CE3D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5" name="Freeform 14">
                <a:extLst>
                  <a:ext uri="{FF2B5EF4-FFF2-40B4-BE49-F238E27FC236}">
                    <a16:creationId xmlns:a16="http://schemas.microsoft.com/office/drawing/2014/main" id="{3D9A7A0F-04F5-4EF6-B884-50AE0610F1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6" name="Freeform 15">
                <a:extLst>
                  <a:ext uri="{FF2B5EF4-FFF2-40B4-BE49-F238E27FC236}">
                    <a16:creationId xmlns:a16="http://schemas.microsoft.com/office/drawing/2014/main" id="{7E0D4876-341D-4983-815A-4AEDD46F6F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7" name="Line 16">
                <a:extLst>
                  <a:ext uri="{FF2B5EF4-FFF2-40B4-BE49-F238E27FC236}">
                    <a16:creationId xmlns:a16="http://schemas.microsoft.com/office/drawing/2014/main" id="{5BEF60E7-344C-49D0-8748-3A3A37BD3F40}"/>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198" name="Freeform 17">
                <a:extLst>
                  <a:ext uri="{FF2B5EF4-FFF2-40B4-BE49-F238E27FC236}">
                    <a16:creationId xmlns:a16="http://schemas.microsoft.com/office/drawing/2014/main" id="{FB606D79-EB93-49B4-9387-4302CC9F3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9" name="Freeform 18">
                <a:extLst>
                  <a:ext uri="{FF2B5EF4-FFF2-40B4-BE49-F238E27FC236}">
                    <a16:creationId xmlns:a16="http://schemas.microsoft.com/office/drawing/2014/main" id="{BF49C646-5DA1-4717-B05F-99AB8E046E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0" name="Freeform 19">
                <a:extLst>
                  <a:ext uri="{FF2B5EF4-FFF2-40B4-BE49-F238E27FC236}">
                    <a16:creationId xmlns:a16="http://schemas.microsoft.com/office/drawing/2014/main" id="{ADE02A67-7AE8-4FC3-B101-230871F1D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1" name="Freeform 20">
                <a:extLst>
                  <a:ext uri="{FF2B5EF4-FFF2-40B4-BE49-F238E27FC236}">
                    <a16:creationId xmlns:a16="http://schemas.microsoft.com/office/drawing/2014/main" id="{72BAD5DE-952F-4D28-96DE-61ECA1FFE2B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2" name="Rectangle 21">
                <a:extLst>
                  <a:ext uri="{FF2B5EF4-FFF2-40B4-BE49-F238E27FC236}">
                    <a16:creationId xmlns:a16="http://schemas.microsoft.com/office/drawing/2014/main" id="{51BB8E4C-85FF-4480-A425-F9C672FCD70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03" name="Freeform 22">
                <a:extLst>
                  <a:ext uri="{FF2B5EF4-FFF2-40B4-BE49-F238E27FC236}">
                    <a16:creationId xmlns:a16="http://schemas.microsoft.com/office/drawing/2014/main" id="{3E649AA8-8534-4C24-BA83-9C0F4D9C09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4" name="Freeform 23">
                <a:extLst>
                  <a:ext uri="{FF2B5EF4-FFF2-40B4-BE49-F238E27FC236}">
                    <a16:creationId xmlns:a16="http://schemas.microsoft.com/office/drawing/2014/main" id="{3A3C2D0A-7FF6-4F97-99B9-973E5E8381A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5" name="Freeform 24">
                <a:extLst>
                  <a:ext uri="{FF2B5EF4-FFF2-40B4-BE49-F238E27FC236}">
                    <a16:creationId xmlns:a16="http://schemas.microsoft.com/office/drawing/2014/main" id="{1D33A404-96DB-40D1-A361-5C09D2FF7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6" name="Freeform 25">
                <a:extLst>
                  <a:ext uri="{FF2B5EF4-FFF2-40B4-BE49-F238E27FC236}">
                    <a16:creationId xmlns:a16="http://schemas.microsoft.com/office/drawing/2014/main" id="{B67A8029-EDD8-46B3-A24F-3484B84ADA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7" name="Freeform 26">
                <a:extLst>
                  <a:ext uri="{FF2B5EF4-FFF2-40B4-BE49-F238E27FC236}">
                    <a16:creationId xmlns:a16="http://schemas.microsoft.com/office/drawing/2014/main" id="{2C111128-EAC0-4125-BEAF-48D4861BE2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8" name="Freeform 27">
                <a:extLst>
                  <a:ext uri="{FF2B5EF4-FFF2-40B4-BE49-F238E27FC236}">
                    <a16:creationId xmlns:a16="http://schemas.microsoft.com/office/drawing/2014/main" id="{90EF503E-0E60-484F-8786-498B52448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9" name="Freeform 28">
                <a:extLst>
                  <a:ext uri="{FF2B5EF4-FFF2-40B4-BE49-F238E27FC236}">
                    <a16:creationId xmlns:a16="http://schemas.microsoft.com/office/drawing/2014/main" id="{BAEB64C1-8AA2-4861-8AFD-01864EF23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0" name="Freeform 29">
                <a:extLst>
                  <a:ext uri="{FF2B5EF4-FFF2-40B4-BE49-F238E27FC236}">
                    <a16:creationId xmlns:a16="http://schemas.microsoft.com/office/drawing/2014/main" id="{7B868A5A-03B3-474C-AB72-31AB04835E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1" name="Freeform 30">
                <a:extLst>
                  <a:ext uri="{FF2B5EF4-FFF2-40B4-BE49-F238E27FC236}">
                    <a16:creationId xmlns:a16="http://schemas.microsoft.com/office/drawing/2014/main" id="{C09ACD48-1E0F-4BCB-9028-0B79C43DE5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2" name="Freeform 31">
                <a:extLst>
                  <a:ext uri="{FF2B5EF4-FFF2-40B4-BE49-F238E27FC236}">
                    <a16:creationId xmlns:a16="http://schemas.microsoft.com/office/drawing/2014/main" id="{B5D4FF3D-341E-4DFE-B4CD-9916246F59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grpSp>
          <p:nvGrpSpPr>
            <p:cNvPr id="175" name="Group 174">
              <a:extLst>
                <a:ext uri="{FF2B5EF4-FFF2-40B4-BE49-F238E27FC236}">
                  <a16:creationId xmlns:a16="http://schemas.microsoft.com/office/drawing/2014/main" id="{3E7B0719-8F32-457D-83EB-E0A00622B4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76" name="Freeform 32">
                <a:extLst>
                  <a:ext uri="{FF2B5EF4-FFF2-40B4-BE49-F238E27FC236}">
                    <a16:creationId xmlns:a16="http://schemas.microsoft.com/office/drawing/2014/main" id="{E056FF60-EFE3-4685-95A1-AEDB7F5626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7" name="Freeform 33">
                <a:extLst>
                  <a:ext uri="{FF2B5EF4-FFF2-40B4-BE49-F238E27FC236}">
                    <a16:creationId xmlns:a16="http://schemas.microsoft.com/office/drawing/2014/main" id="{5E9EA8FB-5CA0-4030-853C-54B49930493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8" name="Freeform 34">
                <a:extLst>
                  <a:ext uri="{FF2B5EF4-FFF2-40B4-BE49-F238E27FC236}">
                    <a16:creationId xmlns:a16="http://schemas.microsoft.com/office/drawing/2014/main" id="{387B387A-44A6-42A0-BACA-71AC19FCA0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9" name="Freeform 35">
                <a:extLst>
                  <a:ext uri="{FF2B5EF4-FFF2-40B4-BE49-F238E27FC236}">
                    <a16:creationId xmlns:a16="http://schemas.microsoft.com/office/drawing/2014/main" id="{4424F11E-20C0-4CFE-BE79-CDE4469FED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0" name="Freeform 36">
                <a:extLst>
                  <a:ext uri="{FF2B5EF4-FFF2-40B4-BE49-F238E27FC236}">
                    <a16:creationId xmlns:a16="http://schemas.microsoft.com/office/drawing/2014/main" id="{7BEDF974-EB25-4769-BDD6-F16430FF2C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1" name="Freeform 37">
                <a:extLst>
                  <a:ext uri="{FF2B5EF4-FFF2-40B4-BE49-F238E27FC236}">
                    <a16:creationId xmlns:a16="http://schemas.microsoft.com/office/drawing/2014/main" id="{7AD36026-D842-4FF4-905B-CEA8481F5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2" name="Freeform 38">
                <a:extLst>
                  <a:ext uri="{FF2B5EF4-FFF2-40B4-BE49-F238E27FC236}">
                    <a16:creationId xmlns:a16="http://schemas.microsoft.com/office/drawing/2014/main" id="{5EBAAB58-B39B-410E-97BA-4D33B0A9C0E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3" name="Freeform 39">
                <a:extLst>
                  <a:ext uri="{FF2B5EF4-FFF2-40B4-BE49-F238E27FC236}">
                    <a16:creationId xmlns:a16="http://schemas.microsoft.com/office/drawing/2014/main" id="{57F900A9-A201-4C4D-9229-14F784AECE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4" name="Freeform 40">
                <a:extLst>
                  <a:ext uri="{FF2B5EF4-FFF2-40B4-BE49-F238E27FC236}">
                    <a16:creationId xmlns:a16="http://schemas.microsoft.com/office/drawing/2014/main" id="{EFF4B280-5D63-4917-8757-8088E70BA2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5" name="Rectangle 41">
                <a:extLst>
                  <a:ext uri="{FF2B5EF4-FFF2-40B4-BE49-F238E27FC236}">
                    <a16:creationId xmlns:a16="http://schemas.microsoft.com/office/drawing/2014/main" id="{9CD67EA3-2BB1-4AE4-AFF9-BE18B6161B6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grpSp>
      <p:sp>
        <p:nvSpPr>
          <p:cNvPr id="2" name="Title 1"/>
          <p:cNvSpPr>
            <a:spLocks noGrp="1"/>
          </p:cNvSpPr>
          <p:nvPr>
            <p:ph type="title"/>
          </p:nvPr>
        </p:nvSpPr>
        <p:spPr>
          <a:xfrm>
            <a:off x="7803291" y="2142518"/>
            <a:ext cx="4287246" cy="2162314"/>
          </a:xfrm>
        </p:spPr>
        <p:txBody>
          <a:bodyPr vert="horz" lIns="91440" tIns="45720" rIns="91440" bIns="45720" rtlCol="0" anchor="t">
            <a:normAutofit/>
          </a:bodyPr>
          <a:lstStyle/>
          <a:p>
            <a:r>
              <a:rPr lang="en-US" sz="2000" dirty="0"/>
              <a:t>How does </a:t>
            </a:r>
            <a:r>
              <a:rPr lang="en-US" sz="2000" dirty="0" err="1"/>
              <a:t>venmo</a:t>
            </a:r>
            <a:r>
              <a:rPr lang="en-US" sz="2000" dirty="0"/>
              <a:t> Payment work?</a:t>
            </a:r>
            <a:br>
              <a:rPr lang="en-US" sz="2000" dirty="0"/>
            </a:br>
            <a:br>
              <a:rPr lang="en-US" sz="2000" dirty="0"/>
            </a:br>
            <a:r>
              <a:rPr lang="en-US" sz="2000" dirty="0"/>
              <a:t>Display QR Code on Foundation device</a:t>
            </a:r>
            <a:br>
              <a:rPr lang="en-US" sz="2000" dirty="0"/>
            </a:br>
            <a:br>
              <a:rPr lang="en-US" sz="2000" dirty="0"/>
            </a:br>
            <a:r>
              <a:rPr lang="en-US" sz="2000" dirty="0"/>
              <a:t>From Donor's Venmo, Hit Scan</a:t>
            </a:r>
            <a:endParaRPr lang="en-US" dirty="0"/>
          </a:p>
        </p:txBody>
      </p:sp>
      <p:sp>
        <p:nvSpPr>
          <p:cNvPr id="214" name="Round Diagonal Corner Rectangle 11">
            <a:extLst>
              <a:ext uri="{FF2B5EF4-FFF2-40B4-BE49-F238E27FC236}">
                <a16:creationId xmlns:a16="http://schemas.microsoft.com/office/drawing/2014/main" id="{E704FA00-F5B1-4BF3-BFB2-F832D36702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49" y="808057"/>
            <a:ext cx="6752461" cy="5234394"/>
          </a:xfrm>
          <a:prstGeom prst="round2DiagRect">
            <a:avLst>
              <a:gd name="adj1" fmla="val 741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8">
            <a:extLst>
              <a:ext uri="{FF2B5EF4-FFF2-40B4-BE49-F238E27FC236}">
                <a16:creationId xmlns:a16="http://schemas.microsoft.com/office/drawing/2014/main" id="{257802EF-36B3-6F89-8068-6CF92633AF96}"/>
              </a:ext>
            </a:extLst>
          </p:cNvPr>
          <p:cNvPicPr>
            <a:picLocks noGrp="1" noChangeAspect="1"/>
          </p:cNvPicPr>
          <p:nvPr>
            <p:ph sz="half" idx="2"/>
          </p:nvPr>
        </p:nvPicPr>
        <p:blipFill>
          <a:blip r:embed="rId4"/>
          <a:stretch>
            <a:fillRect/>
          </a:stretch>
        </p:blipFill>
        <p:spPr>
          <a:xfrm>
            <a:off x="1221520" y="1137621"/>
            <a:ext cx="2769264" cy="4577297"/>
          </a:xfrm>
          <a:prstGeom prst="rect">
            <a:avLst/>
          </a:prstGeom>
        </p:spPr>
      </p:pic>
      <p:pic>
        <p:nvPicPr>
          <p:cNvPr id="9" name="Picture 9" descr="Graphical user interface&#10;&#10;Description automatically generated">
            <a:extLst>
              <a:ext uri="{FF2B5EF4-FFF2-40B4-BE49-F238E27FC236}">
                <a16:creationId xmlns:a16="http://schemas.microsoft.com/office/drawing/2014/main" id="{99C66DC4-CCA7-1285-BD19-2B7939FB12F5}"/>
              </a:ext>
            </a:extLst>
          </p:cNvPr>
          <p:cNvPicPr>
            <a:picLocks noChangeAspect="1"/>
          </p:cNvPicPr>
          <p:nvPr/>
        </p:nvPicPr>
        <p:blipFill>
          <a:blip r:embed="rId5"/>
          <a:stretch>
            <a:fillRect/>
          </a:stretch>
        </p:blipFill>
        <p:spPr>
          <a:xfrm>
            <a:off x="4257042" y="1198308"/>
            <a:ext cx="2974328" cy="4455922"/>
          </a:xfrm>
          <a:prstGeom prst="rect">
            <a:avLst/>
          </a:prstGeom>
        </p:spPr>
      </p:pic>
      <p:sp>
        <p:nvSpPr>
          <p:cNvPr id="94" name="Arrow: Down 93">
            <a:extLst>
              <a:ext uri="{FF2B5EF4-FFF2-40B4-BE49-F238E27FC236}">
                <a16:creationId xmlns:a16="http://schemas.microsoft.com/office/drawing/2014/main" id="{F9D52DA8-59C6-5B9B-8AB6-DC2F9F2D9500}"/>
              </a:ext>
            </a:extLst>
          </p:cNvPr>
          <p:cNvSpPr/>
          <p:nvPr/>
        </p:nvSpPr>
        <p:spPr>
          <a:xfrm rot="-1260000">
            <a:off x="1048778" y="3340322"/>
            <a:ext cx="919975" cy="135673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200887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9" name="Picture 2">
            <a:extLst>
              <a:ext uri="{FF2B5EF4-FFF2-40B4-BE49-F238E27FC236}">
                <a16:creationId xmlns:a16="http://schemas.microsoft.com/office/drawing/2014/main" id="{5FF7B57D-FF7B-48B3-9F60-9BCEEECF9E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221" name="Group 220">
            <a:extLst>
              <a:ext uri="{FF2B5EF4-FFF2-40B4-BE49-F238E27FC236}">
                <a16:creationId xmlns:a16="http://schemas.microsoft.com/office/drawing/2014/main" id="{EB95AFDF-FA7D-4311-9C65-6D507D92F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222" name="Group 221">
              <a:extLst>
                <a:ext uri="{FF2B5EF4-FFF2-40B4-BE49-F238E27FC236}">
                  <a16:creationId xmlns:a16="http://schemas.microsoft.com/office/drawing/2014/main" id="{9A5CCD98-20C1-4404-B788-FDA92F8A440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34" name="Rectangle 5">
                <a:extLst>
                  <a:ext uri="{FF2B5EF4-FFF2-40B4-BE49-F238E27FC236}">
                    <a16:creationId xmlns:a16="http://schemas.microsoft.com/office/drawing/2014/main" id="{C1424C76-B5C3-468E-86FA-8D9B269053D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35" name="Freeform 6">
                <a:extLst>
                  <a:ext uri="{FF2B5EF4-FFF2-40B4-BE49-F238E27FC236}">
                    <a16:creationId xmlns:a16="http://schemas.microsoft.com/office/drawing/2014/main" id="{B3922267-72C9-403B-A6DE-7D0A43D554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6" name="Freeform 7">
                <a:extLst>
                  <a:ext uri="{FF2B5EF4-FFF2-40B4-BE49-F238E27FC236}">
                    <a16:creationId xmlns:a16="http://schemas.microsoft.com/office/drawing/2014/main" id="{7276DB68-2E8D-4723-852B-7476DD38FE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7" name="Freeform 8">
                <a:extLst>
                  <a:ext uri="{FF2B5EF4-FFF2-40B4-BE49-F238E27FC236}">
                    <a16:creationId xmlns:a16="http://schemas.microsoft.com/office/drawing/2014/main" id="{0A155711-4993-4D1E-89EA-A397C164F0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8" name="Freeform 9">
                <a:extLst>
                  <a:ext uri="{FF2B5EF4-FFF2-40B4-BE49-F238E27FC236}">
                    <a16:creationId xmlns:a16="http://schemas.microsoft.com/office/drawing/2014/main" id="{2AB42136-2551-4CAA-857F-65FA3247B4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9" name="Freeform 10">
                <a:extLst>
                  <a:ext uri="{FF2B5EF4-FFF2-40B4-BE49-F238E27FC236}">
                    <a16:creationId xmlns:a16="http://schemas.microsoft.com/office/drawing/2014/main" id="{7C2ADEA1-EA3E-4C0E-A28E-460092F7FF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0" name="Freeform 11">
                <a:extLst>
                  <a:ext uri="{FF2B5EF4-FFF2-40B4-BE49-F238E27FC236}">
                    <a16:creationId xmlns:a16="http://schemas.microsoft.com/office/drawing/2014/main" id="{B04584B3-081C-4286-A840-AB5B16B10A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1" name="Freeform 12">
                <a:extLst>
                  <a:ext uri="{FF2B5EF4-FFF2-40B4-BE49-F238E27FC236}">
                    <a16:creationId xmlns:a16="http://schemas.microsoft.com/office/drawing/2014/main" id="{3AB388FD-C246-4936-A041-E0413A1329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2" name="Freeform 13">
                <a:extLst>
                  <a:ext uri="{FF2B5EF4-FFF2-40B4-BE49-F238E27FC236}">
                    <a16:creationId xmlns:a16="http://schemas.microsoft.com/office/drawing/2014/main" id="{57692343-2D12-4F57-836C-945D407B68B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3" name="Freeform 14">
                <a:extLst>
                  <a:ext uri="{FF2B5EF4-FFF2-40B4-BE49-F238E27FC236}">
                    <a16:creationId xmlns:a16="http://schemas.microsoft.com/office/drawing/2014/main" id="{062EE710-0210-4840-8698-E0DF1C617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4" name="Freeform 15">
                <a:extLst>
                  <a:ext uri="{FF2B5EF4-FFF2-40B4-BE49-F238E27FC236}">
                    <a16:creationId xmlns:a16="http://schemas.microsoft.com/office/drawing/2014/main" id="{161892F4-6071-40CD-8E18-CDEE0C91B5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5" name="Line 16">
                <a:extLst>
                  <a:ext uri="{FF2B5EF4-FFF2-40B4-BE49-F238E27FC236}">
                    <a16:creationId xmlns:a16="http://schemas.microsoft.com/office/drawing/2014/main" id="{3E6BBE44-8D88-407D-B1C6-10C89DD6173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46" name="Freeform 17">
                <a:extLst>
                  <a:ext uri="{FF2B5EF4-FFF2-40B4-BE49-F238E27FC236}">
                    <a16:creationId xmlns:a16="http://schemas.microsoft.com/office/drawing/2014/main" id="{1E90AE6E-328E-4730-825C-B5130F5CFC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7" name="Freeform 18">
                <a:extLst>
                  <a:ext uri="{FF2B5EF4-FFF2-40B4-BE49-F238E27FC236}">
                    <a16:creationId xmlns:a16="http://schemas.microsoft.com/office/drawing/2014/main" id="{24EC969F-6E4A-4163-ABDA-4674429A3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8" name="Freeform 19">
                <a:extLst>
                  <a:ext uri="{FF2B5EF4-FFF2-40B4-BE49-F238E27FC236}">
                    <a16:creationId xmlns:a16="http://schemas.microsoft.com/office/drawing/2014/main" id="{1B735C94-B049-42C6-9DEF-5DB70D58CE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9" name="Freeform 20">
                <a:extLst>
                  <a:ext uri="{FF2B5EF4-FFF2-40B4-BE49-F238E27FC236}">
                    <a16:creationId xmlns:a16="http://schemas.microsoft.com/office/drawing/2014/main" id="{051C02E6-1954-478B-AEAE-BF8F36BE94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0" name="Rectangle 21">
                <a:extLst>
                  <a:ext uri="{FF2B5EF4-FFF2-40B4-BE49-F238E27FC236}">
                    <a16:creationId xmlns:a16="http://schemas.microsoft.com/office/drawing/2014/main" id="{6710B1C0-310A-48D0-B824-459D9AFC2FB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51" name="Freeform 22">
                <a:extLst>
                  <a:ext uri="{FF2B5EF4-FFF2-40B4-BE49-F238E27FC236}">
                    <a16:creationId xmlns:a16="http://schemas.microsoft.com/office/drawing/2014/main" id="{1204A606-D9A6-4DC6-9F0E-D516EA1EB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2" name="Freeform 23">
                <a:extLst>
                  <a:ext uri="{FF2B5EF4-FFF2-40B4-BE49-F238E27FC236}">
                    <a16:creationId xmlns:a16="http://schemas.microsoft.com/office/drawing/2014/main" id="{EE569555-0243-4979-A537-C9B4AFD5F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3" name="Freeform 24">
                <a:extLst>
                  <a:ext uri="{FF2B5EF4-FFF2-40B4-BE49-F238E27FC236}">
                    <a16:creationId xmlns:a16="http://schemas.microsoft.com/office/drawing/2014/main" id="{D52A977D-4993-48AF-A792-F2DE096391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4" name="Freeform 25">
                <a:extLst>
                  <a:ext uri="{FF2B5EF4-FFF2-40B4-BE49-F238E27FC236}">
                    <a16:creationId xmlns:a16="http://schemas.microsoft.com/office/drawing/2014/main" id="{93CFF2DC-E52E-4D99-97D5-B0D7B792E5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5" name="Freeform 26">
                <a:extLst>
                  <a:ext uri="{FF2B5EF4-FFF2-40B4-BE49-F238E27FC236}">
                    <a16:creationId xmlns:a16="http://schemas.microsoft.com/office/drawing/2014/main" id="{5E175372-AF09-42A7-B3D0-226C834891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6" name="Freeform 27">
                <a:extLst>
                  <a:ext uri="{FF2B5EF4-FFF2-40B4-BE49-F238E27FC236}">
                    <a16:creationId xmlns:a16="http://schemas.microsoft.com/office/drawing/2014/main" id="{ABF20BA9-F4B2-49EA-A573-578B18977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7" name="Freeform 28">
                <a:extLst>
                  <a:ext uri="{FF2B5EF4-FFF2-40B4-BE49-F238E27FC236}">
                    <a16:creationId xmlns:a16="http://schemas.microsoft.com/office/drawing/2014/main" id="{AA3A7A4B-C811-4E23-8BFD-5823A032DA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8" name="Freeform 29">
                <a:extLst>
                  <a:ext uri="{FF2B5EF4-FFF2-40B4-BE49-F238E27FC236}">
                    <a16:creationId xmlns:a16="http://schemas.microsoft.com/office/drawing/2014/main" id="{47537781-F057-4B97-AD8F-12FE9BE59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9" name="Freeform 30">
                <a:extLst>
                  <a:ext uri="{FF2B5EF4-FFF2-40B4-BE49-F238E27FC236}">
                    <a16:creationId xmlns:a16="http://schemas.microsoft.com/office/drawing/2014/main" id="{078883C7-EB52-4BB7-A9A7-F8C046A833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0" name="Freeform 31">
                <a:extLst>
                  <a:ext uri="{FF2B5EF4-FFF2-40B4-BE49-F238E27FC236}">
                    <a16:creationId xmlns:a16="http://schemas.microsoft.com/office/drawing/2014/main" id="{63CCBBF8-5972-4ED3-AB5B-46DC425B17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grpSp>
          <p:nvGrpSpPr>
            <p:cNvPr id="223" name="Group 222">
              <a:extLst>
                <a:ext uri="{FF2B5EF4-FFF2-40B4-BE49-F238E27FC236}">
                  <a16:creationId xmlns:a16="http://schemas.microsoft.com/office/drawing/2014/main" id="{A8C19883-37FB-437C-A3AA-89AA6239D3A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224" name="Freeform 32">
                <a:extLst>
                  <a:ext uri="{FF2B5EF4-FFF2-40B4-BE49-F238E27FC236}">
                    <a16:creationId xmlns:a16="http://schemas.microsoft.com/office/drawing/2014/main" id="{AF1753DD-4CEF-45EC-B952-90EA8895D7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5" name="Freeform 33">
                <a:extLst>
                  <a:ext uri="{FF2B5EF4-FFF2-40B4-BE49-F238E27FC236}">
                    <a16:creationId xmlns:a16="http://schemas.microsoft.com/office/drawing/2014/main" id="{5B9356DB-C1BE-4D76-8FA7-4FBAA12D1D3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6" name="Freeform 34">
                <a:extLst>
                  <a:ext uri="{FF2B5EF4-FFF2-40B4-BE49-F238E27FC236}">
                    <a16:creationId xmlns:a16="http://schemas.microsoft.com/office/drawing/2014/main" id="{C4F59561-572D-42BA-A6FD-F3AFA1A394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7" name="Freeform 35">
                <a:extLst>
                  <a:ext uri="{FF2B5EF4-FFF2-40B4-BE49-F238E27FC236}">
                    <a16:creationId xmlns:a16="http://schemas.microsoft.com/office/drawing/2014/main" id="{BB7A51A1-D509-4494-BAE2-1B96CAD4D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8" name="Freeform 36">
                <a:extLst>
                  <a:ext uri="{FF2B5EF4-FFF2-40B4-BE49-F238E27FC236}">
                    <a16:creationId xmlns:a16="http://schemas.microsoft.com/office/drawing/2014/main" id="{D3FE0B5A-55DE-4E56-8E9B-B92D1DB9A8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9" name="Freeform 37">
                <a:extLst>
                  <a:ext uri="{FF2B5EF4-FFF2-40B4-BE49-F238E27FC236}">
                    <a16:creationId xmlns:a16="http://schemas.microsoft.com/office/drawing/2014/main" id="{F125661C-3A0E-4B6E-B2AB-1B08C89251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0" name="Freeform 38">
                <a:extLst>
                  <a:ext uri="{FF2B5EF4-FFF2-40B4-BE49-F238E27FC236}">
                    <a16:creationId xmlns:a16="http://schemas.microsoft.com/office/drawing/2014/main" id="{39304006-EE77-438A-A0D1-537322356C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1" name="Freeform 39">
                <a:extLst>
                  <a:ext uri="{FF2B5EF4-FFF2-40B4-BE49-F238E27FC236}">
                    <a16:creationId xmlns:a16="http://schemas.microsoft.com/office/drawing/2014/main" id="{C6031DEB-4109-4049-82CF-DD06483A2C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2" name="Freeform 40">
                <a:extLst>
                  <a:ext uri="{FF2B5EF4-FFF2-40B4-BE49-F238E27FC236}">
                    <a16:creationId xmlns:a16="http://schemas.microsoft.com/office/drawing/2014/main" id="{65FC2657-18D6-4490-88D6-32E6B1C6FB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3" name="Rectangle 41">
                <a:extLst>
                  <a:ext uri="{FF2B5EF4-FFF2-40B4-BE49-F238E27FC236}">
                    <a16:creationId xmlns:a16="http://schemas.microsoft.com/office/drawing/2014/main" id="{20BEA03B-3EAD-4FA2-BC9D-25A14D635CF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grpSp>
      <p:sp>
        <p:nvSpPr>
          <p:cNvPr id="262" name="Rectangle 261">
            <a:extLst>
              <a:ext uri="{FF2B5EF4-FFF2-40B4-BE49-F238E27FC236}">
                <a16:creationId xmlns:a16="http://schemas.microsoft.com/office/drawing/2014/main" id="{046B922C-5BA7-4973-B12F-71A509E4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264" name="Group 263">
            <a:extLst>
              <a:ext uri="{FF2B5EF4-FFF2-40B4-BE49-F238E27FC236}">
                <a16:creationId xmlns:a16="http://schemas.microsoft.com/office/drawing/2014/main" id="{96D34D8D-9EE9-4659-8C22-7551A95F96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1902285" cy="6858001"/>
            <a:chOff x="0" y="0"/>
            <a:chExt cx="11902285" cy="6858001"/>
          </a:xfrm>
        </p:grpSpPr>
        <p:grpSp>
          <p:nvGrpSpPr>
            <p:cNvPr id="265" name="Group 264">
              <a:extLst>
                <a:ext uri="{FF2B5EF4-FFF2-40B4-BE49-F238E27FC236}">
                  <a16:creationId xmlns:a16="http://schemas.microsoft.com/office/drawing/2014/main" id="{3CA93C16-1147-4EB3-B4E7-3C43102494D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277" name="Rectangle 5">
                <a:extLst>
                  <a:ext uri="{FF2B5EF4-FFF2-40B4-BE49-F238E27FC236}">
                    <a16:creationId xmlns:a16="http://schemas.microsoft.com/office/drawing/2014/main" id="{C4779968-92AF-4B85-8C27-EBBFE1D6990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78" name="Freeform 6">
                <a:extLst>
                  <a:ext uri="{FF2B5EF4-FFF2-40B4-BE49-F238E27FC236}">
                    <a16:creationId xmlns:a16="http://schemas.microsoft.com/office/drawing/2014/main" id="{2C43E18D-7024-4F17-A664-E23BFBC12B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9" name="Freeform 7">
                <a:extLst>
                  <a:ext uri="{FF2B5EF4-FFF2-40B4-BE49-F238E27FC236}">
                    <a16:creationId xmlns:a16="http://schemas.microsoft.com/office/drawing/2014/main" id="{CA2ACEBA-081B-4B0B-AFB1-C596B834FD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0" name="Freeform 8">
                <a:extLst>
                  <a:ext uri="{FF2B5EF4-FFF2-40B4-BE49-F238E27FC236}">
                    <a16:creationId xmlns:a16="http://schemas.microsoft.com/office/drawing/2014/main" id="{2AFBB163-514B-493A-983F-8BE96848F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1" name="Freeform 9">
                <a:extLst>
                  <a:ext uri="{FF2B5EF4-FFF2-40B4-BE49-F238E27FC236}">
                    <a16:creationId xmlns:a16="http://schemas.microsoft.com/office/drawing/2014/main" id="{7720326C-7DB1-4745-9015-3FA6990855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2" name="Freeform 10">
                <a:extLst>
                  <a:ext uri="{FF2B5EF4-FFF2-40B4-BE49-F238E27FC236}">
                    <a16:creationId xmlns:a16="http://schemas.microsoft.com/office/drawing/2014/main" id="{01D5FBDC-A284-440B-8D5F-84287B0A25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3" name="Freeform 11">
                <a:extLst>
                  <a:ext uri="{FF2B5EF4-FFF2-40B4-BE49-F238E27FC236}">
                    <a16:creationId xmlns:a16="http://schemas.microsoft.com/office/drawing/2014/main" id="{517CE611-1CB0-442B-8998-98487209B0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4" name="Freeform 12">
                <a:extLst>
                  <a:ext uri="{FF2B5EF4-FFF2-40B4-BE49-F238E27FC236}">
                    <a16:creationId xmlns:a16="http://schemas.microsoft.com/office/drawing/2014/main" id="{EF0F0E46-9222-4FCF-A79E-9B4953C6F0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5" name="Freeform 13">
                <a:extLst>
                  <a:ext uri="{FF2B5EF4-FFF2-40B4-BE49-F238E27FC236}">
                    <a16:creationId xmlns:a16="http://schemas.microsoft.com/office/drawing/2014/main" id="{371A87C3-0804-4AB9-8EAD-FBFF597ED8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6" name="Freeform 14">
                <a:extLst>
                  <a:ext uri="{FF2B5EF4-FFF2-40B4-BE49-F238E27FC236}">
                    <a16:creationId xmlns:a16="http://schemas.microsoft.com/office/drawing/2014/main" id="{89F39433-8BC3-48D6-B705-F951DBD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7" name="Freeform 15">
                <a:extLst>
                  <a:ext uri="{FF2B5EF4-FFF2-40B4-BE49-F238E27FC236}">
                    <a16:creationId xmlns:a16="http://schemas.microsoft.com/office/drawing/2014/main" id="{AE671C9D-E91C-4143-A422-273B2F53F69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8" name="Line 16">
                <a:extLst>
                  <a:ext uri="{FF2B5EF4-FFF2-40B4-BE49-F238E27FC236}">
                    <a16:creationId xmlns:a16="http://schemas.microsoft.com/office/drawing/2014/main" id="{83A72EA3-8833-41C6-9333-6A04C1C08DF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89" name="Freeform 17">
                <a:extLst>
                  <a:ext uri="{FF2B5EF4-FFF2-40B4-BE49-F238E27FC236}">
                    <a16:creationId xmlns:a16="http://schemas.microsoft.com/office/drawing/2014/main" id="{2C0D7AAB-DC9C-4B37-A50E-A7185DE92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0" name="Freeform 18">
                <a:extLst>
                  <a:ext uri="{FF2B5EF4-FFF2-40B4-BE49-F238E27FC236}">
                    <a16:creationId xmlns:a16="http://schemas.microsoft.com/office/drawing/2014/main" id="{6E7D9D6B-3455-4363-934B-FA2D6829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1" name="Freeform 19">
                <a:extLst>
                  <a:ext uri="{FF2B5EF4-FFF2-40B4-BE49-F238E27FC236}">
                    <a16:creationId xmlns:a16="http://schemas.microsoft.com/office/drawing/2014/main" id="{FFFFCA54-2217-4DAE-B791-4A6CA7DE0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2" name="Freeform 20">
                <a:extLst>
                  <a:ext uri="{FF2B5EF4-FFF2-40B4-BE49-F238E27FC236}">
                    <a16:creationId xmlns:a16="http://schemas.microsoft.com/office/drawing/2014/main" id="{BAE43BA5-C104-4FBB-B1C6-C210D3CC53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3" name="Rectangle 21">
                <a:extLst>
                  <a:ext uri="{FF2B5EF4-FFF2-40B4-BE49-F238E27FC236}">
                    <a16:creationId xmlns:a16="http://schemas.microsoft.com/office/drawing/2014/main" id="{3BDB2330-DF01-460D-83FB-00C37965CD5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94" name="Freeform 22">
                <a:extLst>
                  <a:ext uri="{FF2B5EF4-FFF2-40B4-BE49-F238E27FC236}">
                    <a16:creationId xmlns:a16="http://schemas.microsoft.com/office/drawing/2014/main" id="{51261093-9B7F-4406-B2F8-0F5BE7676A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5" name="Freeform 23">
                <a:extLst>
                  <a:ext uri="{FF2B5EF4-FFF2-40B4-BE49-F238E27FC236}">
                    <a16:creationId xmlns:a16="http://schemas.microsoft.com/office/drawing/2014/main" id="{9971E195-2AB6-4CB6-9BD7-A8407B5C80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6" name="Freeform 24">
                <a:extLst>
                  <a:ext uri="{FF2B5EF4-FFF2-40B4-BE49-F238E27FC236}">
                    <a16:creationId xmlns:a16="http://schemas.microsoft.com/office/drawing/2014/main" id="{A3D843E7-8A86-4676-9C98-DECE0DFF67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7" name="Freeform 25">
                <a:extLst>
                  <a:ext uri="{FF2B5EF4-FFF2-40B4-BE49-F238E27FC236}">
                    <a16:creationId xmlns:a16="http://schemas.microsoft.com/office/drawing/2014/main" id="{FAF42817-AB3E-40FA-997F-EAC1411F46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8" name="Freeform 26">
                <a:extLst>
                  <a:ext uri="{FF2B5EF4-FFF2-40B4-BE49-F238E27FC236}">
                    <a16:creationId xmlns:a16="http://schemas.microsoft.com/office/drawing/2014/main" id="{50ED3298-A6DC-4825-93B1-68DB8CB62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9" name="Freeform 27">
                <a:extLst>
                  <a:ext uri="{FF2B5EF4-FFF2-40B4-BE49-F238E27FC236}">
                    <a16:creationId xmlns:a16="http://schemas.microsoft.com/office/drawing/2014/main" id="{2B951778-3B6B-4BB9-9D89-2ED650C820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0" name="Freeform 28">
                <a:extLst>
                  <a:ext uri="{FF2B5EF4-FFF2-40B4-BE49-F238E27FC236}">
                    <a16:creationId xmlns:a16="http://schemas.microsoft.com/office/drawing/2014/main" id="{8F3ED9A8-A83F-463A-8C2E-E83977D9A9C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1" name="Freeform 29">
                <a:extLst>
                  <a:ext uri="{FF2B5EF4-FFF2-40B4-BE49-F238E27FC236}">
                    <a16:creationId xmlns:a16="http://schemas.microsoft.com/office/drawing/2014/main" id="{9A0C113E-781D-4083-86C0-EC936092D2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2" name="Freeform 30">
                <a:extLst>
                  <a:ext uri="{FF2B5EF4-FFF2-40B4-BE49-F238E27FC236}">
                    <a16:creationId xmlns:a16="http://schemas.microsoft.com/office/drawing/2014/main" id="{B63D60EF-1E99-4D4C-BF11-AAF8ABEB86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3" name="Freeform 31">
                <a:extLst>
                  <a:ext uri="{FF2B5EF4-FFF2-40B4-BE49-F238E27FC236}">
                    <a16:creationId xmlns:a16="http://schemas.microsoft.com/office/drawing/2014/main" id="{50403E41-7079-49EA-8D0B-4F678552D9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grpSp>
          <p:nvGrpSpPr>
            <p:cNvPr id="266" name="Group 265">
              <a:extLst>
                <a:ext uri="{FF2B5EF4-FFF2-40B4-BE49-F238E27FC236}">
                  <a16:creationId xmlns:a16="http://schemas.microsoft.com/office/drawing/2014/main" id="{E3B2C458-4D37-49A0-A94E-D516E05C3CC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227597" y="0"/>
              <a:ext cx="674688" cy="6848476"/>
              <a:chOff x="11364912" y="0"/>
              <a:chExt cx="674688" cy="6848476"/>
            </a:xfrm>
            <a:gradFill flip="none" rotWithShape="1">
              <a:gsLst>
                <a:gs pos="0">
                  <a:schemeClr val="bg2"/>
                </a:gs>
                <a:gs pos="100000">
                  <a:schemeClr val="tx2">
                    <a:lumMod val="60000"/>
                    <a:lumOff val="40000"/>
                  </a:schemeClr>
                </a:gs>
              </a:gsLst>
              <a:lin ang="5400000" scaled="0"/>
              <a:tileRect/>
            </a:gradFill>
          </p:grpSpPr>
          <p:sp>
            <p:nvSpPr>
              <p:cNvPr id="267" name="Freeform 32">
                <a:extLst>
                  <a:ext uri="{FF2B5EF4-FFF2-40B4-BE49-F238E27FC236}">
                    <a16:creationId xmlns:a16="http://schemas.microsoft.com/office/drawing/2014/main" id="{C1B10016-E0C4-4526-A466-9911541D2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8" name="Freeform 33">
                <a:extLst>
                  <a:ext uri="{FF2B5EF4-FFF2-40B4-BE49-F238E27FC236}">
                    <a16:creationId xmlns:a16="http://schemas.microsoft.com/office/drawing/2014/main" id="{D574C3F0-FC2B-43A3-94B2-75D305FBF7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9" name="Freeform 34">
                <a:extLst>
                  <a:ext uri="{FF2B5EF4-FFF2-40B4-BE49-F238E27FC236}">
                    <a16:creationId xmlns:a16="http://schemas.microsoft.com/office/drawing/2014/main" id="{D92A5F66-F404-433B-BDBE-5E0DFF40D65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0" name="Freeform 35">
                <a:extLst>
                  <a:ext uri="{FF2B5EF4-FFF2-40B4-BE49-F238E27FC236}">
                    <a16:creationId xmlns:a16="http://schemas.microsoft.com/office/drawing/2014/main" id="{0A0BDF81-64CC-431D-81B1-A21938C05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1" name="Freeform 36">
                <a:extLst>
                  <a:ext uri="{FF2B5EF4-FFF2-40B4-BE49-F238E27FC236}">
                    <a16:creationId xmlns:a16="http://schemas.microsoft.com/office/drawing/2014/main" id="{42871530-50EC-42C2-879A-AE8154DADC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2" name="Freeform 37">
                <a:extLst>
                  <a:ext uri="{FF2B5EF4-FFF2-40B4-BE49-F238E27FC236}">
                    <a16:creationId xmlns:a16="http://schemas.microsoft.com/office/drawing/2014/main" id="{53AF2F2A-B148-4906-B90D-6E2223978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3" name="Freeform 38">
                <a:extLst>
                  <a:ext uri="{FF2B5EF4-FFF2-40B4-BE49-F238E27FC236}">
                    <a16:creationId xmlns:a16="http://schemas.microsoft.com/office/drawing/2014/main" id="{9A79EAA4-6F5D-4A2C-B688-CD29C2217C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4" name="Freeform 39">
                <a:extLst>
                  <a:ext uri="{FF2B5EF4-FFF2-40B4-BE49-F238E27FC236}">
                    <a16:creationId xmlns:a16="http://schemas.microsoft.com/office/drawing/2014/main" id="{B9CE5833-22CF-4408-9338-4B7749FEA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5" name="Freeform 40">
                <a:extLst>
                  <a:ext uri="{FF2B5EF4-FFF2-40B4-BE49-F238E27FC236}">
                    <a16:creationId xmlns:a16="http://schemas.microsoft.com/office/drawing/2014/main" id="{316A985A-7ADD-4BEE-A7B6-E5B49E1839E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6" name="Rectangle 41">
                <a:extLst>
                  <a:ext uri="{FF2B5EF4-FFF2-40B4-BE49-F238E27FC236}">
                    <a16:creationId xmlns:a16="http://schemas.microsoft.com/office/drawing/2014/main" id="{352CFA3F-5CFE-412E-9196-C966F34579D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grpSp>
      <p:pic>
        <p:nvPicPr>
          <p:cNvPr id="305" name="Picture 2">
            <a:extLst>
              <a:ext uri="{FF2B5EF4-FFF2-40B4-BE49-F238E27FC236}">
                <a16:creationId xmlns:a16="http://schemas.microsoft.com/office/drawing/2014/main" id="{2FB01CCF-839B-4126-9BF9-132C64D8A1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p:cNvSpPr>
            <a:spLocks noGrp="1"/>
          </p:cNvSpPr>
          <p:nvPr>
            <p:ph type="title"/>
          </p:nvPr>
        </p:nvSpPr>
        <p:spPr>
          <a:xfrm>
            <a:off x="5128643" y="618518"/>
            <a:ext cx="6188402" cy="4497633"/>
          </a:xfrm>
        </p:spPr>
        <p:txBody>
          <a:bodyPr vert="horz" lIns="91440" tIns="45720" rIns="91440" bIns="45720" rtlCol="0" anchor="ctr">
            <a:normAutofit/>
          </a:bodyPr>
          <a:lstStyle/>
          <a:p>
            <a:br>
              <a:rPr lang="en-US" sz="900" dirty="0"/>
            </a:br>
            <a:br>
              <a:rPr lang="en-US" sz="900" dirty="0"/>
            </a:br>
            <a:br>
              <a:rPr lang="en-US" sz="900" dirty="0"/>
            </a:br>
            <a:br>
              <a:rPr lang="en-US" sz="900" dirty="0"/>
            </a:br>
            <a:br>
              <a:rPr lang="en-US" sz="900" dirty="0"/>
            </a:br>
            <a:endParaRPr lang="en-US" sz="900">
              <a:solidFill>
                <a:srgbClr val="FFFFFF"/>
              </a:solidFill>
            </a:endParaRPr>
          </a:p>
        </p:txBody>
      </p:sp>
      <p:sp useBgFill="1">
        <p:nvSpPr>
          <p:cNvPr id="307" name="Round Diagonal Corner Rectangle 6">
            <a:extLst>
              <a:ext uri="{FF2B5EF4-FFF2-40B4-BE49-F238E27FC236}">
                <a16:creationId xmlns:a16="http://schemas.microsoft.com/office/drawing/2014/main" id="{F2B1468C-8227-4785-8776-7BDBDDF08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579" y="808057"/>
            <a:ext cx="3821429" cy="5234394"/>
          </a:xfrm>
          <a:prstGeom prst="round2DiagRect">
            <a:avLst>
              <a:gd name="adj1" fmla="val 11323"/>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descr="Graphical user interface, text, application&#10;&#10;Description automatically generated">
            <a:extLst>
              <a:ext uri="{FF2B5EF4-FFF2-40B4-BE49-F238E27FC236}">
                <a16:creationId xmlns:a16="http://schemas.microsoft.com/office/drawing/2014/main" id="{F93284A8-1027-E552-504B-BD5925970AF3}"/>
              </a:ext>
            </a:extLst>
          </p:cNvPr>
          <p:cNvPicPr>
            <a:picLocks noGrp="1" noChangeAspect="1"/>
          </p:cNvPicPr>
          <p:nvPr>
            <p:ph sz="half" idx="2"/>
          </p:nvPr>
        </p:nvPicPr>
        <p:blipFill>
          <a:blip r:embed="rId3"/>
          <a:stretch>
            <a:fillRect/>
          </a:stretch>
        </p:blipFill>
        <p:spPr>
          <a:xfrm>
            <a:off x="1657436" y="1137621"/>
            <a:ext cx="2116999" cy="4577297"/>
          </a:xfrm>
          <a:prstGeom prst="rect">
            <a:avLst/>
          </a:prstGeom>
        </p:spPr>
      </p:pic>
      <p:sp>
        <p:nvSpPr>
          <p:cNvPr id="3" name="Content Placeholder 2"/>
          <p:cNvSpPr>
            <a:spLocks noGrp="1"/>
          </p:cNvSpPr>
          <p:nvPr>
            <p:ph sz="half" idx="1"/>
          </p:nvPr>
        </p:nvSpPr>
        <p:spPr>
          <a:xfrm>
            <a:off x="5128643" y="2249487"/>
            <a:ext cx="6188402" cy="3541714"/>
          </a:xfrm>
        </p:spPr>
        <p:txBody>
          <a:bodyPr vert="horz" lIns="91440" tIns="45720" rIns="91440" bIns="45720" rtlCol="0" anchor="t">
            <a:normAutofit/>
          </a:bodyPr>
          <a:lstStyle/>
          <a:p>
            <a:r>
              <a:rPr lang="en-US" dirty="0">
                <a:solidFill>
                  <a:srgbClr val="FFFFFF"/>
                </a:solidFill>
              </a:rPr>
              <a:t>Select the “Pay”</a:t>
            </a:r>
          </a:p>
          <a:p>
            <a:r>
              <a:rPr lang="en-US" dirty="0">
                <a:solidFill>
                  <a:srgbClr val="FFFFFF"/>
                </a:solidFill>
              </a:rPr>
              <a:t>Donor will enter $XX.00</a:t>
            </a:r>
          </a:p>
          <a:p>
            <a:r>
              <a:rPr lang="en-US" dirty="0">
                <a:solidFill>
                  <a:srgbClr val="FFFFFF"/>
                </a:solidFill>
              </a:rPr>
              <a:t>Very Important – Enter 5 digit fund number and a brief description of transaction</a:t>
            </a:r>
          </a:p>
          <a:p>
            <a:pPr lvl="1"/>
            <a:r>
              <a:rPr lang="en-US" dirty="0">
                <a:solidFill>
                  <a:srgbClr val="FFFFFF"/>
                </a:solidFill>
              </a:rPr>
              <a:t>90005 Bingo Tickets</a:t>
            </a:r>
          </a:p>
        </p:txBody>
      </p:sp>
      <p:sp>
        <p:nvSpPr>
          <p:cNvPr id="8" name="TextBox 7">
            <a:extLst>
              <a:ext uri="{FF2B5EF4-FFF2-40B4-BE49-F238E27FC236}">
                <a16:creationId xmlns:a16="http://schemas.microsoft.com/office/drawing/2014/main" id="{F84CA9C0-2E56-4AC9-3411-6F07D56FF0C1}"/>
              </a:ext>
            </a:extLst>
          </p:cNvPr>
          <p:cNvSpPr txBox="1"/>
          <p:nvPr/>
        </p:nvSpPr>
        <p:spPr>
          <a:xfrm>
            <a:off x="5133176" y="802798"/>
            <a:ext cx="5878919"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cap="all" dirty="0">
                <a:solidFill>
                  <a:srgbClr val="FFFFFF"/>
                </a:solidFill>
              </a:rPr>
              <a:t>THE QR CODE then LINKS donor's VENMO TO THE @VSUBLAZERS VENMO</a:t>
            </a:r>
          </a:p>
        </p:txBody>
      </p:sp>
    </p:spTree>
    <p:extLst>
      <p:ext uri="{BB962C8B-B14F-4D97-AF65-F5344CB8AC3E}">
        <p14:creationId xmlns:p14="http://schemas.microsoft.com/office/powerpoint/2010/main" val="300590791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6162" y="1049480"/>
            <a:ext cx="6080288" cy="5156107"/>
          </a:xfrm>
        </p:spPr>
        <p:txBody>
          <a:bodyPr>
            <a:normAutofit fontScale="90000"/>
          </a:bodyPr>
          <a:lstStyle/>
          <a:p>
            <a:r>
              <a:rPr lang="en-US" sz="2200" dirty="0" err="1"/>
              <a:t>NetCommunity</a:t>
            </a:r>
            <a:r>
              <a:rPr lang="en-US" sz="2200" dirty="0"/>
              <a:t> </a:t>
            </a:r>
            <a:r>
              <a:rPr lang="en-US" sz="2200" dirty="0" err="1"/>
              <a:t>WebPage</a:t>
            </a:r>
            <a:br>
              <a:rPr lang="en-US" sz="2200" dirty="0"/>
            </a:br>
            <a:r>
              <a:rPr lang="en-US" sz="2200" dirty="0"/>
              <a:t>https://community.valdostastate.org/</a:t>
            </a:r>
            <a:br>
              <a:rPr lang="en-US" sz="2200" dirty="0"/>
            </a:br>
            <a:br>
              <a:rPr lang="en-US" sz="2200" dirty="0"/>
            </a:br>
            <a:r>
              <a:rPr lang="en-US" sz="2200" dirty="0"/>
              <a:t>Integrates with Raiser’s Edge and ability to link to constituent record</a:t>
            </a:r>
            <a:br>
              <a:rPr lang="en-US" sz="2200" dirty="0"/>
            </a:br>
            <a:br>
              <a:rPr lang="en-US" sz="2200" dirty="0"/>
            </a:br>
            <a:r>
              <a:rPr lang="en-US" sz="2200" dirty="0"/>
              <a:t>Checkout includes credit card, direct debit (routing number), Google Pay and Apple Pay</a:t>
            </a:r>
            <a:br>
              <a:rPr lang="en-US" sz="2200" dirty="0"/>
            </a:br>
            <a:br>
              <a:rPr lang="en-US" sz="2200" dirty="0"/>
            </a:br>
            <a:r>
              <a:rPr lang="en-US" sz="2200" dirty="0"/>
              <a:t>Why?</a:t>
            </a:r>
            <a:br>
              <a:rPr lang="en-US" sz="2200" dirty="0"/>
            </a:br>
            <a:r>
              <a:rPr lang="en-US" sz="2200" dirty="0"/>
              <a:t>Other methods cannot record specific event details such as attendance, meal preference, shirt size, guest names, or link the gift to the constituent record</a:t>
            </a:r>
            <a:br>
              <a:rPr lang="en-US" sz="2200" dirty="0"/>
            </a:br>
            <a:br>
              <a:rPr lang="en-US" sz="2200" dirty="0"/>
            </a:br>
            <a:r>
              <a:rPr lang="en-US" sz="2200" u="sng" dirty="0">
                <a:solidFill>
                  <a:srgbClr val="00B0F0"/>
                </a:solidFill>
              </a:rPr>
              <a:t>All events should have a registration page for event tracking purposes and should be submitted at least two weeks prior to the event</a:t>
            </a:r>
            <a:endParaRPr lang="en-US" u="sng" dirty="0">
              <a:solidFill>
                <a:srgbClr val="00B0F0"/>
              </a:solidFill>
            </a:endParaRPr>
          </a:p>
        </p:txBody>
      </p:sp>
      <p:pic>
        <p:nvPicPr>
          <p:cNvPr id="3" name="Picture 2">
            <a:extLst>
              <a:ext uri="{FF2B5EF4-FFF2-40B4-BE49-F238E27FC236}">
                <a16:creationId xmlns:a16="http://schemas.microsoft.com/office/drawing/2014/main" id="{E4A2A003-BFCC-41D2-8CD0-0D464DCB84FA}"/>
              </a:ext>
            </a:extLst>
          </p:cNvPr>
          <p:cNvPicPr>
            <a:picLocks noChangeAspect="1"/>
          </p:cNvPicPr>
          <p:nvPr/>
        </p:nvPicPr>
        <p:blipFill rotWithShape="1">
          <a:blip r:embed="rId2"/>
          <a:srcRect l="34871" t="22238" r="36455"/>
          <a:stretch/>
        </p:blipFill>
        <p:spPr>
          <a:xfrm>
            <a:off x="991252" y="1168924"/>
            <a:ext cx="3495907" cy="5036663"/>
          </a:xfrm>
          <a:prstGeom prst="rect">
            <a:avLst/>
          </a:prstGeom>
        </p:spPr>
      </p:pic>
      <p:sp>
        <p:nvSpPr>
          <p:cNvPr id="8" name="Content Placeholder 6">
            <a:extLst>
              <a:ext uri="{FF2B5EF4-FFF2-40B4-BE49-F238E27FC236}">
                <a16:creationId xmlns:a16="http://schemas.microsoft.com/office/drawing/2014/main" id="{F3D28F2C-DF91-42D2-9722-6EF804A2AEBE}"/>
              </a:ext>
            </a:extLst>
          </p:cNvPr>
          <p:cNvSpPr txBox="1">
            <a:spLocks/>
          </p:cNvSpPr>
          <p:nvPr/>
        </p:nvSpPr>
        <p:spPr>
          <a:xfrm>
            <a:off x="991252" y="297299"/>
            <a:ext cx="10554201" cy="752181"/>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3500" dirty="0"/>
              <a:t>Methods of Payment for Event Registrations</a:t>
            </a:r>
            <a:endParaRPr lang="en-US" dirty="0"/>
          </a:p>
          <a:p>
            <a:endParaRPr lang="en-US" dirty="0"/>
          </a:p>
        </p:txBody>
      </p:sp>
    </p:spTree>
    <p:extLst>
      <p:ext uri="{BB962C8B-B14F-4D97-AF65-F5344CB8AC3E}">
        <p14:creationId xmlns:p14="http://schemas.microsoft.com/office/powerpoint/2010/main" val="1046246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Quick Methods of Payment for Events (Tickets/Other Revenue)</a:t>
            </a:r>
          </a:p>
        </p:txBody>
      </p:sp>
      <p:sp>
        <p:nvSpPr>
          <p:cNvPr id="3" name="Content Placeholder 2"/>
          <p:cNvSpPr>
            <a:spLocks noGrp="1"/>
          </p:cNvSpPr>
          <p:nvPr>
            <p:ph idx="1"/>
          </p:nvPr>
        </p:nvSpPr>
        <p:spPr/>
        <p:txBody>
          <a:bodyPr>
            <a:normAutofit fontScale="92500" lnSpcReduction="10000"/>
          </a:bodyPr>
          <a:lstStyle/>
          <a:p>
            <a:r>
              <a:rPr lang="en-US" dirty="0"/>
              <a:t>Preferred </a:t>
            </a:r>
          </a:p>
          <a:p>
            <a:pPr lvl="1"/>
            <a:r>
              <a:rPr lang="en-US" dirty="0" err="1"/>
              <a:t>Venmo</a:t>
            </a:r>
            <a:endParaRPr lang="en-US" dirty="0"/>
          </a:p>
          <a:p>
            <a:pPr lvl="2"/>
            <a:r>
              <a:rPr lang="en-US" dirty="0"/>
              <a:t>Include Fund ID and Description in comments (no emoji's)</a:t>
            </a:r>
          </a:p>
          <a:p>
            <a:pPr lvl="2"/>
            <a:r>
              <a:rPr lang="en-US" dirty="0"/>
              <a:t>Only Name and total amount is available in reports</a:t>
            </a:r>
          </a:p>
          <a:p>
            <a:pPr lvl="1"/>
            <a:r>
              <a:rPr lang="en-US" dirty="0" err="1"/>
              <a:t>MobilePay</a:t>
            </a:r>
            <a:r>
              <a:rPr lang="en-US" dirty="0"/>
              <a:t>/Apple Pay (swipe/tap/insert)</a:t>
            </a:r>
          </a:p>
          <a:p>
            <a:pPr lvl="2"/>
            <a:r>
              <a:rPr lang="en-US" dirty="0"/>
              <a:t>Include Name, Email, and Comment</a:t>
            </a:r>
          </a:p>
          <a:p>
            <a:pPr lvl="1"/>
            <a:r>
              <a:rPr lang="en-US" dirty="0"/>
              <a:t>Cash</a:t>
            </a:r>
          </a:p>
          <a:p>
            <a:pPr lvl="2"/>
            <a:r>
              <a:rPr lang="en-US" dirty="0"/>
              <a:t>Must use receipt book to record transactions incase refund is requested.</a:t>
            </a:r>
          </a:p>
          <a:p>
            <a:pPr marL="0" indent="0">
              <a:buNone/>
            </a:pPr>
            <a:r>
              <a:rPr lang="en-US" dirty="0">
                <a:solidFill>
                  <a:srgbClr val="C00000"/>
                </a:solidFill>
              </a:rPr>
              <a:t>Outcome</a:t>
            </a:r>
          </a:p>
          <a:p>
            <a:r>
              <a:rPr lang="en-US" dirty="0">
                <a:solidFill>
                  <a:srgbClr val="C00000"/>
                </a:solidFill>
              </a:rPr>
              <a:t>No contact information is collected from the transaction which prevents linking to constituents records; therefore, no data is collected other than total amount/transactions collected</a:t>
            </a:r>
          </a:p>
        </p:txBody>
      </p:sp>
    </p:spTree>
    <p:extLst>
      <p:ext uri="{BB962C8B-B14F-4D97-AF65-F5344CB8AC3E}">
        <p14:creationId xmlns:p14="http://schemas.microsoft.com/office/powerpoint/2010/main" val="2379180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Methods of Payment for Donations</a:t>
            </a:r>
          </a:p>
        </p:txBody>
      </p:sp>
      <p:sp>
        <p:nvSpPr>
          <p:cNvPr id="3" name="Content Placeholder 2"/>
          <p:cNvSpPr>
            <a:spLocks noGrp="1"/>
          </p:cNvSpPr>
          <p:nvPr>
            <p:ph idx="1"/>
          </p:nvPr>
        </p:nvSpPr>
        <p:spPr/>
        <p:txBody>
          <a:bodyPr>
            <a:normAutofit fontScale="92500" lnSpcReduction="20000"/>
          </a:bodyPr>
          <a:lstStyle/>
          <a:p>
            <a:r>
              <a:rPr lang="en-US" dirty="0"/>
              <a:t>Preferred</a:t>
            </a:r>
          </a:p>
          <a:p>
            <a:pPr lvl="1"/>
            <a:r>
              <a:rPr lang="en-US" dirty="0" err="1"/>
              <a:t>NetCommunity</a:t>
            </a:r>
            <a:r>
              <a:rPr lang="en-US" dirty="0"/>
              <a:t> Pages</a:t>
            </a:r>
          </a:p>
          <a:p>
            <a:pPr lvl="2"/>
            <a:r>
              <a:rPr lang="en-US" dirty="0"/>
              <a:t>Integrates with Raiser’s Edge and ability to link to constituent record</a:t>
            </a:r>
          </a:p>
          <a:p>
            <a:pPr lvl="2"/>
            <a:r>
              <a:rPr lang="en-US" dirty="0"/>
              <a:t>Checkout includes credit card, direct debit (routing number), Google Pay and Apple Pay</a:t>
            </a:r>
          </a:p>
          <a:p>
            <a:pPr lvl="2"/>
            <a:endParaRPr lang="en-US" dirty="0"/>
          </a:p>
          <a:p>
            <a:r>
              <a:rPr lang="en-US" dirty="0"/>
              <a:t>Other methods</a:t>
            </a:r>
          </a:p>
          <a:p>
            <a:pPr lvl="1"/>
            <a:r>
              <a:rPr lang="en-US" dirty="0" err="1"/>
              <a:t>MobilePay</a:t>
            </a:r>
            <a:r>
              <a:rPr lang="en-US" dirty="0"/>
              <a:t>/Apple Pay (swipe/tap/insert) (include all contact and billing information)</a:t>
            </a:r>
          </a:p>
          <a:p>
            <a:pPr lvl="2"/>
            <a:r>
              <a:rPr lang="en-US" dirty="0"/>
              <a:t>Does not integrate with Raiser’s Edge and cannot be linked to constituent record if the contact information is not collected during the swipe</a:t>
            </a:r>
          </a:p>
          <a:p>
            <a:pPr lvl="1"/>
            <a:r>
              <a:rPr lang="en-US" dirty="0"/>
              <a:t>Give Campus Pages</a:t>
            </a:r>
          </a:p>
          <a:p>
            <a:pPr lvl="2"/>
            <a:r>
              <a:rPr lang="en-US" dirty="0"/>
              <a:t>Does not integrate with Raiser’s Edge, but can be linked to constituent record. Used for crowdfunding purposes with set goal.</a:t>
            </a:r>
          </a:p>
          <a:p>
            <a:pPr lvl="1"/>
            <a:r>
              <a:rPr lang="en-US" dirty="0" err="1"/>
              <a:t>Venmo</a:t>
            </a:r>
            <a:endParaRPr lang="en-US" dirty="0"/>
          </a:p>
          <a:p>
            <a:pPr lvl="2"/>
            <a:r>
              <a:rPr lang="en-US" dirty="0"/>
              <a:t>Does not integrate with Raiser’s Edge and does not include contact information for linking gift to constituent record</a:t>
            </a:r>
          </a:p>
          <a:p>
            <a:pPr lvl="1"/>
            <a:endParaRPr lang="en-US" dirty="0"/>
          </a:p>
        </p:txBody>
      </p:sp>
    </p:spTree>
    <p:extLst>
      <p:ext uri="{BB962C8B-B14F-4D97-AF65-F5344CB8AC3E}">
        <p14:creationId xmlns:p14="http://schemas.microsoft.com/office/powerpoint/2010/main" val="2565916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err="1"/>
              <a:t>MobilePay</a:t>
            </a:r>
            <a:r>
              <a:rPr lang="en-US" dirty="0"/>
              <a:t> Swipe Instructions</a:t>
            </a:r>
            <a:br>
              <a:rPr lang="en-US" dirty="0"/>
            </a:br>
            <a:r>
              <a:rPr lang="en-US" sz="2400" i="1" dirty="0">
                <a:solidFill>
                  <a:srgbClr val="FF0000"/>
                </a:solidFill>
              </a:rPr>
              <a:t>For immediate assistance, refer to Help in the menu</a:t>
            </a:r>
            <a:endParaRPr lang="en-US" sz="2400" i="1" dirty="0"/>
          </a:p>
        </p:txBody>
      </p:sp>
      <p:sp>
        <p:nvSpPr>
          <p:cNvPr id="3" name="Content Placeholder 2"/>
          <p:cNvSpPr>
            <a:spLocks noGrp="1"/>
          </p:cNvSpPr>
          <p:nvPr>
            <p:ph sz="half" idx="1"/>
          </p:nvPr>
        </p:nvSpPr>
        <p:spPr/>
        <p:txBody>
          <a:bodyPr>
            <a:normAutofit fontScale="62500" lnSpcReduction="20000"/>
          </a:bodyPr>
          <a:lstStyle/>
          <a:p>
            <a:pPr marL="514350" lvl="0" indent="-514350">
              <a:buFont typeface="+mj-lt"/>
              <a:buAutoNum type="arabicPeriod"/>
            </a:pPr>
            <a:r>
              <a:rPr lang="en-US" dirty="0">
                <a:solidFill>
                  <a:srgbClr val="C00000"/>
                </a:solidFill>
              </a:rPr>
              <a:t>Make sure the Wi-Fi is off and cellular is on</a:t>
            </a:r>
            <a:br>
              <a:rPr lang="en-US" dirty="0">
                <a:solidFill>
                  <a:srgbClr val="C00000"/>
                </a:solidFill>
              </a:rPr>
            </a:br>
            <a:r>
              <a:rPr lang="en-US" dirty="0">
                <a:solidFill>
                  <a:srgbClr val="C00000"/>
                </a:solidFill>
              </a:rPr>
              <a:t>(PCI compliance is cellular mode only)</a:t>
            </a:r>
          </a:p>
          <a:p>
            <a:pPr marL="514350" lvl="0" indent="-514350">
              <a:buFont typeface="+mj-lt"/>
              <a:buAutoNum type="arabicPeriod"/>
            </a:pPr>
            <a:r>
              <a:rPr lang="en-US" dirty="0">
                <a:solidFill>
                  <a:srgbClr val="C00000"/>
                </a:solidFill>
              </a:rPr>
              <a:t>Make sure Bluetooth is turned on (the swipe is Bluetooth)</a:t>
            </a:r>
          </a:p>
          <a:p>
            <a:pPr marL="514350" lvl="0" indent="-514350">
              <a:buFont typeface="+mj-lt"/>
              <a:buAutoNum type="arabicPeriod"/>
            </a:pPr>
            <a:r>
              <a:rPr lang="en-US" dirty="0"/>
              <a:t>Open </a:t>
            </a:r>
            <a:r>
              <a:rPr lang="en-US" dirty="0" err="1"/>
              <a:t>MobilePay</a:t>
            </a:r>
            <a:r>
              <a:rPr lang="en-US" dirty="0"/>
              <a:t> Terminal app</a:t>
            </a:r>
          </a:p>
          <a:p>
            <a:pPr marL="514350" lvl="0" indent="-514350">
              <a:buFont typeface="+mj-lt"/>
              <a:buAutoNum type="arabicPeriod"/>
            </a:pPr>
            <a:r>
              <a:rPr lang="en-US" dirty="0"/>
              <a:t>Enter Username and Password (Ask Aimee to reset pw in Merchant Services if needed)</a:t>
            </a:r>
          </a:p>
          <a:p>
            <a:pPr marL="514350" lvl="0" indent="-514350">
              <a:buFont typeface="+mj-lt"/>
              <a:buAutoNum type="arabicPeriod"/>
            </a:pPr>
            <a:r>
              <a:rPr lang="en-US" dirty="0"/>
              <a:t>Click done and click Login</a:t>
            </a:r>
          </a:p>
          <a:p>
            <a:pPr marL="514350" lvl="0" indent="-514350">
              <a:buFont typeface="+mj-lt"/>
              <a:buAutoNum type="arabicPeriod"/>
            </a:pPr>
            <a:r>
              <a:rPr lang="en-US" dirty="0"/>
              <a:t>Under Payment, Click Get started</a:t>
            </a:r>
          </a:p>
          <a:p>
            <a:pPr marL="514350" lvl="0" indent="-514350">
              <a:buFont typeface="+mj-lt"/>
              <a:buAutoNum type="arabicPeriod"/>
            </a:pPr>
            <a:r>
              <a:rPr lang="en-US" dirty="0"/>
              <a:t>Turn on swipe</a:t>
            </a:r>
          </a:p>
          <a:p>
            <a:pPr marL="514350" lvl="0" indent="-514350">
              <a:buFont typeface="+mj-lt"/>
              <a:buAutoNum type="arabicPeriod"/>
            </a:pPr>
            <a:r>
              <a:rPr lang="en-US" dirty="0"/>
              <a:t>To pair, select swipe id (Serial Number on back of swipe)</a:t>
            </a:r>
          </a:p>
          <a:p>
            <a:pPr marL="514350" lvl="0" indent="-514350">
              <a:buFont typeface="+mj-lt"/>
              <a:buAutoNum type="arabicPeriod"/>
            </a:pPr>
            <a:r>
              <a:rPr lang="en-US" dirty="0"/>
              <a:t>Click Settings</a:t>
            </a:r>
          </a:p>
          <a:p>
            <a:pPr marL="514350" lvl="0" indent="-514350">
              <a:buFont typeface="+mj-lt"/>
              <a:buAutoNum type="arabicPeriod"/>
            </a:pPr>
            <a:r>
              <a:rPr lang="en-US" dirty="0"/>
              <a:t>Account configuration: VSUF </a:t>
            </a:r>
            <a:r>
              <a:rPr lang="en-US" dirty="0" err="1"/>
              <a:t>MobilePay</a:t>
            </a:r>
            <a:endParaRPr lang="en-US" dirty="0"/>
          </a:p>
        </p:txBody>
      </p:sp>
      <p:sp>
        <p:nvSpPr>
          <p:cNvPr id="4" name="Content Placeholder 3"/>
          <p:cNvSpPr>
            <a:spLocks noGrp="1"/>
          </p:cNvSpPr>
          <p:nvPr>
            <p:ph sz="half" idx="2"/>
          </p:nvPr>
        </p:nvSpPr>
        <p:spPr/>
        <p:txBody>
          <a:bodyPr>
            <a:normAutofit fontScale="62500" lnSpcReduction="20000"/>
          </a:bodyPr>
          <a:lstStyle/>
          <a:p>
            <a:pPr marL="514350" indent="-514350">
              <a:buFont typeface="+mj-lt"/>
              <a:buAutoNum type="arabicPeriod" startAt="11"/>
            </a:pPr>
            <a:r>
              <a:rPr lang="en-US" dirty="0"/>
              <a:t>Skip Email subject lines (leave payments and refund acknowledgements blank)</a:t>
            </a:r>
          </a:p>
          <a:p>
            <a:pPr marL="514350" lvl="0" indent="-514350">
              <a:buFont typeface="+mj-lt"/>
              <a:buAutoNum type="arabicPeriod" startAt="11"/>
            </a:pPr>
            <a:r>
              <a:rPr lang="en-US" dirty="0"/>
              <a:t>Default comment should include event description and fund id/fund name</a:t>
            </a:r>
          </a:p>
          <a:p>
            <a:pPr marL="514350" lvl="0" indent="-514350">
              <a:buFont typeface="+mj-lt"/>
              <a:buAutoNum type="arabicPeriod" startAt="11"/>
            </a:pPr>
            <a:r>
              <a:rPr lang="en-US" dirty="0"/>
              <a:t>Enter Default input amount</a:t>
            </a:r>
          </a:p>
          <a:p>
            <a:pPr marL="514350" lvl="0" indent="-514350">
              <a:buFont typeface="+mj-lt"/>
              <a:buAutoNum type="arabicPeriod" startAt="11"/>
            </a:pPr>
            <a:r>
              <a:rPr lang="en-US" dirty="0"/>
              <a:t>Choose payment amount </a:t>
            </a:r>
          </a:p>
          <a:p>
            <a:pPr marL="514350" lvl="0" indent="-514350">
              <a:buFont typeface="+mj-lt"/>
              <a:buAutoNum type="arabicPeriod" startAt="11"/>
            </a:pPr>
            <a:r>
              <a:rPr lang="en-US" dirty="0"/>
              <a:t>Click collect payment</a:t>
            </a:r>
          </a:p>
          <a:p>
            <a:pPr marL="514350" lvl="0" indent="-514350">
              <a:buFont typeface="+mj-lt"/>
              <a:buAutoNum type="arabicPeriod" startAt="11"/>
            </a:pPr>
            <a:r>
              <a:rPr lang="en-US" dirty="0"/>
              <a:t>Name on card and email are required for all transactions</a:t>
            </a:r>
          </a:p>
          <a:p>
            <a:pPr marL="514350" lvl="0" indent="-514350">
              <a:buFont typeface="+mj-lt"/>
              <a:buAutoNum type="arabicPeriod" startAt="11"/>
            </a:pPr>
            <a:r>
              <a:rPr lang="en-US" dirty="0">
                <a:solidFill>
                  <a:srgbClr val="C00000"/>
                </a:solidFill>
              </a:rPr>
              <a:t>For donations all contact and billing information is required</a:t>
            </a:r>
          </a:p>
          <a:p>
            <a:pPr marL="514350" lvl="0" indent="-514350">
              <a:buFont typeface="+mj-lt"/>
              <a:buAutoNum type="arabicPeriod" startAt="11"/>
            </a:pPr>
            <a:r>
              <a:rPr lang="en-US" dirty="0"/>
              <a:t>Click continue</a:t>
            </a:r>
          </a:p>
          <a:p>
            <a:pPr marL="514350" lvl="0" indent="-514350">
              <a:buFont typeface="+mj-lt"/>
              <a:buAutoNum type="arabicPeriod" startAt="11"/>
            </a:pPr>
            <a:r>
              <a:rPr lang="en-US" dirty="0"/>
              <a:t>You are now Ready for payment</a:t>
            </a:r>
          </a:p>
          <a:p>
            <a:pPr marL="514350" lvl="0" indent="-514350">
              <a:buFont typeface="+mj-lt"/>
              <a:buAutoNum type="arabicPeriod" startAt="11"/>
            </a:pPr>
            <a:r>
              <a:rPr lang="en-US" dirty="0"/>
              <a:t>Swipe/insert/tap the card or use Apple Pay</a:t>
            </a:r>
          </a:p>
        </p:txBody>
      </p:sp>
    </p:spTree>
    <p:extLst>
      <p:ext uri="{BB962C8B-B14F-4D97-AF65-F5344CB8AC3E}">
        <p14:creationId xmlns:p14="http://schemas.microsoft.com/office/powerpoint/2010/main" val="1748815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For event registrations, use </a:t>
            </a:r>
            <a:r>
              <a:rPr lang="en-US" dirty="0" err="1"/>
              <a:t>NetCommunity</a:t>
            </a:r>
            <a:endParaRPr lang="en-US" dirty="0"/>
          </a:p>
          <a:p>
            <a:r>
              <a:rPr lang="en-US" dirty="0"/>
              <a:t>For card not present donations, use </a:t>
            </a:r>
            <a:r>
              <a:rPr lang="en-US" dirty="0" err="1"/>
              <a:t>NetCommunity</a:t>
            </a:r>
            <a:r>
              <a:rPr lang="en-US" dirty="0"/>
              <a:t> or Give Campus general donation pages</a:t>
            </a:r>
          </a:p>
          <a:p>
            <a:r>
              <a:rPr lang="en-US" dirty="0"/>
              <a:t>For card present donations, use </a:t>
            </a:r>
            <a:r>
              <a:rPr lang="en-US" dirty="0" err="1"/>
              <a:t>MobilePay</a:t>
            </a:r>
            <a:r>
              <a:rPr lang="en-US" dirty="0"/>
              <a:t>/Swipe (</a:t>
            </a:r>
            <a:r>
              <a:rPr lang="en-US" dirty="0" err="1"/>
              <a:t>ApplePay</a:t>
            </a:r>
            <a:r>
              <a:rPr lang="en-US" dirty="0"/>
              <a:t>), Venmo, </a:t>
            </a:r>
          </a:p>
        </p:txBody>
      </p:sp>
    </p:spTree>
    <p:extLst>
      <p:ext uri="{BB962C8B-B14F-4D97-AF65-F5344CB8AC3E}">
        <p14:creationId xmlns:p14="http://schemas.microsoft.com/office/powerpoint/2010/main" val="24164414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D56E0F046AC347BEFB7C37BC4656D5" ma:contentTypeVersion="7" ma:contentTypeDescription="Create a new document." ma:contentTypeScope="" ma:versionID="11fa6a205fe7e7d02a9940be3f33dbcb">
  <xsd:schema xmlns:xsd="http://www.w3.org/2001/XMLSchema" xmlns:xs="http://www.w3.org/2001/XMLSchema" xmlns:p="http://schemas.microsoft.com/office/2006/metadata/properties" xmlns:ns3="4d7b61e3-0fcc-470e-b7a2-bf41af471f23" xmlns:ns4="41958481-fe6e-4859-82df-b940bc06b242" targetNamespace="http://schemas.microsoft.com/office/2006/metadata/properties" ma:root="true" ma:fieldsID="afd9fd526f2928c0f613c8e56b683d28" ns3:_="" ns4:_="">
    <xsd:import namespace="4d7b61e3-0fcc-470e-b7a2-bf41af471f23"/>
    <xsd:import namespace="41958481-fe6e-4859-82df-b940bc06b24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7b61e3-0fcc-470e-b7a2-bf41af471f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1958481-fe6e-4859-82df-b940bc06b24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2F6111-7B02-41F7-8668-2A6CE32CD1F8}">
  <ds:schemaRefs>
    <ds:schemaRef ds:uri="41958481-fe6e-4859-82df-b940bc06b242"/>
    <ds:schemaRef ds:uri="http://purl.org/dc/dcmitype/"/>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www.w3.org/XML/1998/namespace"/>
    <ds:schemaRef ds:uri="http://purl.org/dc/terms/"/>
    <ds:schemaRef ds:uri="4d7b61e3-0fcc-470e-b7a2-bf41af471f23"/>
    <ds:schemaRef ds:uri="http://schemas.microsoft.com/office/2006/metadata/properties"/>
  </ds:schemaRefs>
</ds:datastoreItem>
</file>

<file path=customXml/itemProps2.xml><?xml version="1.0" encoding="utf-8"?>
<ds:datastoreItem xmlns:ds="http://schemas.openxmlformats.org/officeDocument/2006/customXml" ds:itemID="{3C742719-2FB0-42C8-8FDA-00DBDE4A87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7b61e3-0fcc-470e-b7a2-bf41af471f23"/>
    <ds:schemaRef ds:uri="41958481-fe6e-4859-82df-b940bc06b2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082636-3509-4099-BAF8-0233C94AE2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Circuit</Template>
  <TotalTime>4656</TotalTime>
  <Words>654</Words>
  <Application>Microsoft Office PowerPoint</Application>
  <PresentationFormat>Widescreen</PresentationFormat>
  <Paragraphs>63</Paragraphs>
  <Slides>10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Calibri Light</vt:lpstr>
      <vt:lpstr>Trebuchet MS</vt:lpstr>
      <vt:lpstr>Tw Cen MT</vt:lpstr>
      <vt:lpstr>Circuit</vt:lpstr>
      <vt:lpstr>Office Theme</vt:lpstr>
      <vt:lpstr>Mobile Payments mobile swipes, Venmo, Apple Pay</vt:lpstr>
      <vt:lpstr>Venmo @VSUBlazers  DOnors need a venmo account to give  No Equipment necessary to initiate transaction  </vt:lpstr>
      <vt:lpstr>How does venmo Payment work?  Display QR Code on Foundation device  From Donor's Venmo, Hit Scan</vt:lpstr>
      <vt:lpstr>     </vt:lpstr>
      <vt:lpstr>NetCommunity WebPage https://community.valdostastate.org/  Integrates with Raiser’s Edge and ability to link to constituent record  Checkout includes credit card, direct debit (routing number), Google Pay and Apple Pay  Why? Other methods cannot record specific event details such as attendance, meal preference, shirt size, guest names, or link the gift to the constituent record  All events should have a registration page for event tracking purposes and should be submitted at least two weeks prior to the event</vt:lpstr>
      <vt:lpstr>Quick Methods of Payment for Events (Tickets/Other Revenue)</vt:lpstr>
      <vt:lpstr>Methods of Payment for Donations</vt:lpstr>
      <vt:lpstr>MobilePay Swipe Instructions For immediate assistance, refer to Help in the menu</vt:lpstr>
      <vt:lpstr>Summary</vt:lpstr>
      <vt:lpstr>Venmo Fees and sales tax</vt:lpstr>
    </vt:vector>
  </TitlesOfParts>
  <Company>Valdosta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payments</dc:title>
  <dc:creator>Aimee Batista</dc:creator>
  <cp:lastModifiedBy>Amelia L Harmon</cp:lastModifiedBy>
  <cp:revision>403</cp:revision>
  <cp:lastPrinted>2022-08-29T17:22:39Z</cp:lastPrinted>
  <dcterms:created xsi:type="dcterms:W3CDTF">2022-04-20T12:47:27Z</dcterms:created>
  <dcterms:modified xsi:type="dcterms:W3CDTF">2022-08-29T17:42:48Z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0x010100AAD56E0F046AC347BEFB7C37BC4656D5</vt:lpwstr>
  </property>
</Properties>
</file>