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72" r:id="rId5"/>
    <p:sldId id="265" r:id="rId6"/>
    <p:sldId id="266" r:id="rId7"/>
    <p:sldId id="269" r:id="rId8"/>
    <p:sldId id="268" r:id="rId9"/>
    <p:sldId id="270" r:id="rId10"/>
    <p:sldId id="271" r:id="rId11"/>
    <p:sldId id="258" r:id="rId12"/>
    <p:sldId id="259" r:id="rId13"/>
    <p:sldId id="260" r:id="rId14"/>
    <p:sldId id="273" r:id="rId15"/>
    <p:sldId id="261" r:id="rId16"/>
    <p:sldId id="262" r:id="rId17"/>
    <p:sldId id="263" r:id="rId18"/>
    <p:sldId id="264"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00"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277CF4-19F8-42A8-9105-0F6AB183233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279896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77CF4-19F8-42A8-9105-0F6AB183233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57989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77CF4-19F8-42A8-9105-0F6AB183233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5602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77CF4-19F8-42A8-9105-0F6AB183233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22630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77CF4-19F8-42A8-9105-0F6AB183233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207290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77CF4-19F8-42A8-9105-0F6AB1832337}"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81245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77CF4-19F8-42A8-9105-0F6AB1832337}" type="datetimeFigureOut">
              <a:rPr lang="en-US" smtClean="0"/>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424454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77CF4-19F8-42A8-9105-0F6AB1832337}" type="datetimeFigureOut">
              <a:rPr lang="en-US" smtClean="0"/>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31304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77CF4-19F8-42A8-9105-0F6AB1832337}" type="datetimeFigureOut">
              <a:rPr lang="en-US" smtClean="0"/>
              <a:t>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18578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77CF4-19F8-42A8-9105-0F6AB1832337}"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209167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77CF4-19F8-42A8-9105-0F6AB1832337}"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A2E78-FC95-4AED-87CF-CA984B477598}" type="slidenum">
              <a:rPr lang="en-US" smtClean="0"/>
              <a:t>‹#›</a:t>
            </a:fld>
            <a:endParaRPr lang="en-US"/>
          </a:p>
        </p:txBody>
      </p:sp>
    </p:spTree>
    <p:extLst>
      <p:ext uri="{BB962C8B-B14F-4D97-AF65-F5344CB8AC3E}">
        <p14:creationId xmlns:p14="http://schemas.microsoft.com/office/powerpoint/2010/main" val="201551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5277CF4-19F8-42A8-9105-0F6AB1832337}" type="datetimeFigureOut">
              <a:rPr lang="en-US" smtClean="0"/>
              <a:t>1/12/2012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1AA2E78-FC95-4AED-87CF-CA984B477598}" type="slidenum">
              <a:rPr lang="en-US" smtClean="0"/>
              <a:t>‹#›</a:t>
            </a:fld>
            <a:endParaRPr lang="en-US"/>
          </a:p>
        </p:txBody>
      </p:sp>
    </p:spTree>
    <p:extLst>
      <p:ext uri="{BB962C8B-B14F-4D97-AF65-F5344CB8AC3E}">
        <p14:creationId xmlns:p14="http://schemas.microsoft.com/office/powerpoint/2010/main" val="274948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volunteer.gov/"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648200"/>
            <a:ext cx="6477000" cy="1523999"/>
          </a:xfrm>
        </p:spPr>
        <p:txBody>
          <a:bodyPr>
            <a:normAutofit/>
          </a:bodyPr>
          <a:lstStyle/>
          <a:p>
            <a:r>
              <a:rPr lang="en-US" sz="3200" dirty="0" smtClean="0">
                <a:latin typeface="Rockwell Extra Bold" pitchFamily="18" charset="0"/>
              </a:rPr>
              <a:t>Dr. Martin Luther King, Jr.</a:t>
            </a:r>
            <a:br>
              <a:rPr lang="en-US" sz="3200" dirty="0" smtClean="0">
                <a:latin typeface="Rockwell Extra Bold" pitchFamily="18" charset="0"/>
              </a:rPr>
            </a:br>
            <a:r>
              <a:rPr lang="en-US" sz="3000" dirty="0" smtClean="0">
                <a:latin typeface="Rockwell Extra Bold" pitchFamily="18" charset="0"/>
              </a:rPr>
              <a:t>“Drum </a:t>
            </a:r>
            <a:r>
              <a:rPr lang="en-US" sz="3000" dirty="0" smtClean="0">
                <a:latin typeface="Rockwell Extra Bold" pitchFamily="18" charset="0"/>
              </a:rPr>
              <a:t>Major for </a:t>
            </a:r>
            <a:r>
              <a:rPr lang="en-US" sz="3000" dirty="0" smtClean="0">
                <a:latin typeface="Rockwell Extra Bold" pitchFamily="18" charset="0"/>
              </a:rPr>
              <a:t>Justice”</a:t>
            </a:r>
            <a:endParaRPr lang="en-US" sz="3000" dirty="0">
              <a:latin typeface="Rockwell Extra Bold" pitchFamily="18" charset="0"/>
            </a:endParaRPr>
          </a:p>
        </p:txBody>
      </p:sp>
      <p:sp>
        <p:nvSpPr>
          <p:cNvPr id="3" name="Subtitle 2"/>
          <p:cNvSpPr>
            <a:spLocks noGrp="1"/>
          </p:cNvSpPr>
          <p:nvPr>
            <p:ph type="subTitle" idx="1"/>
          </p:nvPr>
        </p:nvSpPr>
        <p:spPr>
          <a:xfrm>
            <a:off x="228600" y="6324600"/>
            <a:ext cx="6400800" cy="2514600"/>
          </a:xfrm>
        </p:spPr>
        <p:txBody>
          <a:bodyPr/>
          <a:lstStyle/>
          <a:p>
            <a:r>
              <a:rPr lang="en-US" b="1" dirty="0" smtClean="0">
                <a:solidFill>
                  <a:schemeClr val="tx1"/>
                </a:solidFill>
                <a:latin typeface="Franklin Gothic Heavy" pitchFamily="34" charset="0"/>
              </a:rPr>
              <a:t>Celebrating His Life and Legacy</a:t>
            </a:r>
          </a:p>
          <a:p>
            <a:r>
              <a:rPr lang="en-US" b="1" dirty="0" smtClean="0">
                <a:solidFill>
                  <a:schemeClr val="tx1"/>
                </a:solidFill>
                <a:latin typeface="Franklin Gothic Heavy" pitchFamily="34" charset="0"/>
              </a:rPr>
              <a:t>January 17, 2012</a:t>
            </a:r>
          </a:p>
          <a:p>
            <a:r>
              <a:rPr lang="en-US" b="1" dirty="0" smtClean="0">
                <a:solidFill>
                  <a:schemeClr val="tx1"/>
                </a:solidFill>
                <a:latin typeface="Franklin Gothic Heavy" pitchFamily="34" charset="0"/>
              </a:rPr>
              <a:t>MLK National Holiday</a:t>
            </a:r>
          </a:p>
          <a:p>
            <a:r>
              <a:rPr lang="en-US" b="1" dirty="0" smtClean="0">
                <a:solidFill>
                  <a:schemeClr val="tx1"/>
                </a:solidFill>
                <a:latin typeface="Franklin Gothic Heavy" pitchFamily="34" charset="0"/>
              </a:rPr>
              <a:t>“A Day on Not a Day Off</a:t>
            </a:r>
            <a:endParaRPr lang="en-US" b="1" dirty="0">
              <a:solidFill>
                <a:schemeClr val="tx1"/>
              </a:solidFill>
              <a:latin typeface="Franklin Gothic Heavy"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
            <a:ext cx="5334000" cy="423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25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6324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104929"/>
            <a:ext cx="6324600" cy="1846659"/>
          </a:xfrm>
          <a:prstGeom prst="rect">
            <a:avLst/>
          </a:prstGeom>
          <a:noFill/>
        </p:spPr>
        <p:txBody>
          <a:bodyPr wrap="square" rtlCol="0">
            <a:spAutoFit/>
          </a:bodyPr>
          <a:lstStyle/>
          <a:p>
            <a:pPr algn="just"/>
            <a:r>
              <a:rPr lang="en-US" sz="3200" dirty="0" smtClean="0">
                <a:latin typeface="Impact" pitchFamily="34" charset="0"/>
              </a:rPr>
              <a:t>“The time is always right to do what is right.”</a:t>
            </a:r>
          </a:p>
          <a:p>
            <a:endParaRPr lang="en-US" dirty="0">
              <a:latin typeface="Impact" pitchFamily="34" charset="0"/>
            </a:endParaRPr>
          </a:p>
          <a:p>
            <a:pPr algn="r"/>
            <a:r>
              <a:rPr lang="en-US" sz="3200" dirty="0" smtClean="0">
                <a:latin typeface="Impact" pitchFamily="34" charset="0"/>
              </a:rPr>
              <a:t>---Dr. </a:t>
            </a:r>
            <a:r>
              <a:rPr lang="en-US" sz="3200" dirty="0">
                <a:latin typeface="Impact" pitchFamily="34" charset="0"/>
              </a:rPr>
              <a:t> </a:t>
            </a:r>
            <a:r>
              <a:rPr lang="en-US" sz="3200" dirty="0" smtClean="0">
                <a:latin typeface="Impact" pitchFamily="34" charset="0"/>
              </a:rPr>
              <a:t>Martin Luther King, Jr.</a:t>
            </a:r>
            <a:endParaRPr lang="en-US" sz="3200" dirty="0">
              <a:latin typeface="Impact" pitchFamily="34" charset="0"/>
            </a:endParaRPr>
          </a:p>
        </p:txBody>
      </p:sp>
    </p:spTree>
    <p:extLst>
      <p:ext uri="{BB962C8B-B14F-4D97-AF65-F5344CB8AC3E}">
        <p14:creationId xmlns:p14="http://schemas.microsoft.com/office/powerpoint/2010/main" val="443000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42900" y="381001"/>
            <a:ext cx="6134100" cy="7787218"/>
          </a:xfrm>
        </p:spPr>
        <p:txBody>
          <a:bodyPr/>
          <a:lstStyle/>
          <a:p>
            <a:pPr marL="0" indent="0" algn="just">
              <a:buNone/>
            </a:pPr>
            <a:r>
              <a:rPr lang="en-US" sz="3200" b="1" dirty="0" smtClean="0">
                <a:latin typeface="Maiandra GD" pitchFamily="34" charset="0"/>
              </a:rPr>
              <a:t>“Injustice anywhere is a threat to justice everywhere.”</a:t>
            </a:r>
          </a:p>
          <a:p>
            <a:pPr marL="0" indent="0" algn="r">
              <a:buNone/>
            </a:pPr>
            <a:r>
              <a:rPr lang="en-US" dirty="0" smtClean="0"/>
              <a:t/>
            </a:r>
            <a:br>
              <a:rPr lang="en-US" dirty="0" smtClean="0"/>
            </a:br>
            <a:r>
              <a:rPr lang="en-US" sz="2400" b="1" dirty="0" smtClean="0">
                <a:latin typeface="Maiandra GD" pitchFamily="34" charset="0"/>
              </a:rPr>
              <a:t>-- "Letter from Birmingham Jail,“</a:t>
            </a:r>
          </a:p>
          <a:p>
            <a:pPr marL="0" indent="0" algn="r">
              <a:buNone/>
            </a:pPr>
            <a:r>
              <a:rPr lang="en-US" sz="2400" b="1" dirty="0" smtClean="0">
                <a:latin typeface="Maiandra GD" pitchFamily="34" charset="0"/>
              </a:rPr>
              <a:t> 16 April 1963</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6" y="4227830"/>
            <a:ext cx="300361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24200"/>
            <a:ext cx="3032760" cy="463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20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06440"/>
            <a:ext cx="5867400" cy="3185487"/>
          </a:xfrm>
          <a:prstGeom prst="rect">
            <a:avLst/>
          </a:prstGeom>
          <a:ln w="63500" cmpd="tri">
            <a:solidFill>
              <a:schemeClr val="tx1"/>
            </a:solidFill>
          </a:ln>
        </p:spPr>
        <p:txBody>
          <a:bodyPr wrap="square" lIns="274320" tIns="182880" rIns="274320" bIns="182880">
            <a:spAutoFit/>
          </a:bodyPr>
          <a:lstStyle/>
          <a:p>
            <a:pPr algn="just"/>
            <a:r>
              <a:rPr lang="en-US" sz="2800" dirty="0" smtClean="0">
                <a:latin typeface="Impact" pitchFamily="34" charset="0"/>
              </a:rPr>
              <a:t>“We </a:t>
            </a:r>
            <a:r>
              <a:rPr lang="en-US" sz="2800" dirty="0" smtClean="0">
                <a:latin typeface="Impact" pitchFamily="34" charset="0"/>
              </a:rPr>
              <a:t>must learn to live together as brothers or perish together as fools</a:t>
            </a:r>
            <a:r>
              <a:rPr lang="en-US" sz="2800" dirty="0" smtClean="0">
                <a:latin typeface="Impact" pitchFamily="34" charset="0"/>
              </a:rPr>
              <a:t>.”</a:t>
            </a:r>
          </a:p>
          <a:p>
            <a:pPr algn="just"/>
            <a:r>
              <a:rPr lang="en-US" dirty="0" smtClean="0"/>
              <a:t/>
            </a:r>
            <a:br>
              <a:rPr lang="en-US" dirty="0" smtClean="0"/>
            </a:br>
            <a:r>
              <a:rPr lang="en-US" sz="400" dirty="0" smtClean="0"/>
              <a:t>    </a:t>
            </a:r>
          </a:p>
          <a:p>
            <a:pPr algn="r"/>
            <a:r>
              <a:rPr lang="en-US" sz="2400" dirty="0" smtClean="0">
                <a:latin typeface="Impact" pitchFamily="34" charset="0"/>
              </a:rPr>
              <a:t>-- Martin Luther King, Jr.</a:t>
            </a:r>
          </a:p>
          <a:p>
            <a:pPr algn="r"/>
            <a:r>
              <a:rPr lang="en-US" sz="2400" dirty="0" smtClean="0">
                <a:latin typeface="Impact" pitchFamily="34" charset="0"/>
              </a:rPr>
              <a:t>Speech </a:t>
            </a:r>
            <a:r>
              <a:rPr lang="en-US" sz="2400" dirty="0" smtClean="0">
                <a:latin typeface="Impact" pitchFamily="34" charset="0"/>
              </a:rPr>
              <a:t>in St. Louis, </a:t>
            </a:r>
            <a:r>
              <a:rPr lang="en-US" sz="2400" dirty="0" smtClean="0">
                <a:latin typeface="Impact" pitchFamily="34" charset="0"/>
              </a:rPr>
              <a:t>Missouri</a:t>
            </a:r>
          </a:p>
          <a:p>
            <a:pPr algn="r"/>
            <a:r>
              <a:rPr lang="en-US" sz="2400" dirty="0" smtClean="0">
                <a:latin typeface="Impact" pitchFamily="34" charset="0"/>
              </a:rPr>
              <a:t>March </a:t>
            </a:r>
            <a:r>
              <a:rPr lang="en-US" sz="2400" dirty="0" smtClean="0">
                <a:latin typeface="Impact" pitchFamily="34" charset="0"/>
              </a:rPr>
              <a:t>22, 1964</a:t>
            </a:r>
            <a:endParaRPr lang="en-US" sz="2400" dirty="0">
              <a:latin typeface="Impact"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867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525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1"/>
            <a:ext cx="6172199" cy="49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381000"/>
            <a:ext cx="6324600" cy="3154710"/>
          </a:xfrm>
          <a:prstGeom prst="rect">
            <a:avLst/>
          </a:prstGeom>
          <a:noFill/>
        </p:spPr>
        <p:txBody>
          <a:bodyPr wrap="square" rtlCol="0">
            <a:spAutoFit/>
          </a:bodyPr>
          <a:lstStyle/>
          <a:p>
            <a:pPr algn="just"/>
            <a:r>
              <a:rPr lang="en-US" sz="2400" dirty="0" smtClean="0">
                <a:latin typeface="Impact" pitchFamily="34" charset="0"/>
              </a:rPr>
              <a:t>“The </a:t>
            </a:r>
            <a:r>
              <a:rPr lang="en-US" sz="2400" dirty="0">
                <a:latin typeface="Impact" pitchFamily="34" charset="0"/>
              </a:rPr>
              <a:t>ultimate measure of a man is not where he stands in moments of comfort and convenience, but where he stands at times of challenge and controversy. </a:t>
            </a:r>
            <a:r>
              <a:rPr lang="en-US" sz="2400" dirty="0" smtClean="0">
                <a:latin typeface="Impact" pitchFamily="34" charset="0"/>
              </a:rPr>
              <a:t> The </a:t>
            </a:r>
            <a:r>
              <a:rPr lang="en-US" sz="2400" dirty="0">
                <a:latin typeface="Impact" pitchFamily="34" charset="0"/>
              </a:rPr>
              <a:t>true neighbor will risk his position, his prestige and even his life for the welfare of others</a:t>
            </a:r>
            <a:r>
              <a:rPr lang="en-US" sz="2400" dirty="0" smtClean="0">
                <a:latin typeface="Impact" pitchFamily="34" charset="0"/>
              </a:rPr>
              <a:t>.”</a:t>
            </a:r>
          </a:p>
          <a:p>
            <a:pPr algn="just"/>
            <a:r>
              <a:rPr lang="en-US" sz="600" dirty="0">
                <a:latin typeface="Impact" pitchFamily="34" charset="0"/>
              </a:rPr>
              <a:t> </a:t>
            </a:r>
            <a:r>
              <a:rPr lang="en-US" sz="600" dirty="0" smtClean="0">
                <a:latin typeface="Impact" pitchFamily="34" charset="0"/>
              </a:rPr>
              <a:t>  </a:t>
            </a:r>
            <a:r>
              <a:rPr lang="en-US" dirty="0"/>
              <a:t/>
            </a:r>
            <a:br>
              <a:rPr lang="en-US" dirty="0"/>
            </a:br>
            <a:r>
              <a:rPr lang="en-US" sz="800" dirty="0" smtClean="0"/>
              <a:t>  </a:t>
            </a:r>
          </a:p>
          <a:p>
            <a:pPr algn="r"/>
            <a:r>
              <a:rPr lang="en-US" sz="2000" dirty="0" smtClean="0">
                <a:latin typeface="Impact" pitchFamily="34" charset="0"/>
              </a:rPr>
              <a:t>-- Dr. Martin Luther King, Jr.</a:t>
            </a:r>
          </a:p>
          <a:p>
            <a:pPr algn="r"/>
            <a:r>
              <a:rPr lang="en-US" sz="2000" i="1" dirty="0" smtClean="0">
                <a:latin typeface="Impact" pitchFamily="34" charset="0"/>
              </a:rPr>
              <a:t>Strength </a:t>
            </a:r>
            <a:r>
              <a:rPr lang="en-US" sz="2000" i="1" dirty="0">
                <a:latin typeface="Impact" pitchFamily="34" charset="0"/>
              </a:rPr>
              <a:t>to Love</a:t>
            </a:r>
            <a:r>
              <a:rPr lang="en-US" sz="2000" dirty="0">
                <a:latin typeface="Impact" pitchFamily="34" charset="0"/>
              </a:rPr>
              <a:t> </a:t>
            </a:r>
            <a:r>
              <a:rPr lang="en-US" sz="2000" dirty="0" smtClean="0">
                <a:latin typeface="Impact" pitchFamily="34" charset="0"/>
              </a:rPr>
              <a:t>  (</a:t>
            </a:r>
            <a:r>
              <a:rPr lang="en-US" sz="2000" dirty="0">
                <a:latin typeface="Impact" pitchFamily="34" charset="0"/>
              </a:rPr>
              <a:t>1963)</a:t>
            </a:r>
          </a:p>
        </p:txBody>
      </p:sp>
    </p:spTree>
    <p:extLst>
      <p:ext uri="{BB962C8B-B14F-4D97-AF65-F5344CB8AC3E}">
        <p14:creationId xmlns:p14="http://schemas.microsoft.com/office/powerpoint/2010/main" val="3892187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81600"/>
            <a:ext cx="6248400" cy="3631763"/>
          </a:xfrm>
          <a:prstGeom prst="rect">
            <a:avLst/>
          </a:prstGeom>
          <a:noFill/>
        </p:spPr>
        <p:txBody>
          <a:bodyPr wrap="square" rtlCol="0">
            <a:spAutoFit/>
          </a:bodyPr>
          <a:lstStyle/>
          <a:p>
            <a:pPr algn="just"/>
            <a:r>
              <a:rPr lang="en-US" sz="2800" dirty="0" smtClean="0">
                <a:latin typeface="Impact" pitchFamily="34" charset="0"/>
              </a:rPr>
              <a:t>“I </a:t>
            </a:r>
            <a:r>
              <a:rPr lang="en-US" sz="2800" dirty="0">
                <a:latin typeface="Impact" pitchFamily="34" charset="0"/>
              </a:rPr>
              <a:t>have a dream that one day on the red hills of Georgia the sons of former slaves and the sons of former slave owners will be able to sit down together at the table of brotherhood</a:t>
            </a:r>
            <a:r>
              <a:rPr lang="en-US" sz="2800" dirty="0" smtClean="0">
                <a:latin typeface="Impact" pitchFamily="34" charset="0"/>
              </a:rPr>
              <a:t>.”</a:t>
            </a:r>
          </a:p>
          <a:p>
            <a:pPr algn="r"/>
            <a:r>
              <a:rPr lang="en-US" dirty="0"/>
              <a:t/>
            </a:r>
            <a:br>
              <a:rPr lang="en-US" dirty="0"/>
            </a:br>
            <a:r>
              <a:rPr lang="en-US" sz="2400" dirty="0">
                <a:latin typeface="Impact" pitchFamily="34" charset="0"/>
              </a:rPr>
              <a:t>-- </a:t>
            </a:r>
            <a:r>
              <a:rPr lang="en-US" sz="2400" dirty="0" smtClean="0">
                <a:latin typeface="Impact" pitchFamily="34" charset="0"/>
              </a:rPr>
              <a:t>Dr. Martin Luther King, Jr.</a:t>
            </a:r>
          </a:p>
          <a:p>
            <a:pPr algn="r"/>
            <a:r>
              <a:rPr lang="en-US" sz="2400" dirty="0" smtClean="0">
                <a:latin typeface="Impact" pitchFamily="34" charset="0"/>
              </a:rPr>
              <a:t>“I </a:t>
            </a:r>
            <a:r>
              <a:rPr lang="en-US" sz="2400" dirty="0">
                <a:latin typeface="Impact" pitchFamily="34" charset="0"/>
              </a:rPr>
              <a:t>Have a Dream" </a:t>
            </a:r>
            <a:r>
              <a:rPr lang="en-US" sz="2400" dirty="0" smtClean="0">
                <a:latin typeface="Impact" pitchFamily="34" charset="0"/>
              </a:rPr>
              <a:t>Speech</a:t>
            </a:r>
          </a:p>
          <a:p>
            <a:pPr algn="r"/>
            <a:r>
              <a:rPr lang="en-US" sz="2400" dirty="0" smtClean="0">
                <a:latin typeface="Impact" pitchFamily="34" charset="0"/>
              </a:rPr>
              <a:t>August </a:t>
            </a:r>
            <a:r>
              <a:rPr lang="en-US" sz="2400" dirty="0">
                <a:latin typeface="Impact" pitchFamily="34" charset="0"/>
              </a:rPr>
              <a:t>28, </a:t>
            </a:r>
            <a:r>
              <a:rPr lang="en-US" sz="2400" dirty="0" smtClean="0">
                <a:latin typeface="Impact" pitchFamily="34" charset="0"/>
              </a:rPr>
              <a:t>1963</a:t>
            </a:r>
            <a:endParaRPr lang="en-US" dirty="0">
              <a:latin typeface="Rockwell Extra Bold"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6400800" cy="436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99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01958"/>
            <a:ext cx="6096000" cy="404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81000"/>
            <a:ext cx="6096000" cy="3831818"/>
          </a:xfrm>
          <a:prstGeom prst="rect">
            <a:avLst/>
          </a:prstGeom>
          <a:noFill/>
          <a:ln w="31750" cmpd="sng">
            <a:solidFill>
              <a:schemeClr val="tx1"/>
            </a:solidFill>
          </a:ln>
        </p:spPr>
        <p:txBody>
          <a:bodyPr wrap="square" lIns="182880" tIns="274320" rIns="182880" rtlCol="0">
            <a:spAutoFit/>
          </a:bodyPr>
          <a:lstStyle/>
          <a:p>
            <a:pPr algn="just"/>
            <a:r>
              <a:rPr lang="en-US" sz="3600" dirty="0" smtClean="0">
                <a:latin typeface="Impact" pitchFamily="34" charset="0"/>
              </a:rPr>
              <a:t>“If </a:t>
            </a:r>
            <a:r>
              <a:rPr lang="en-US" sz="3600" dirty="0">
                <a:latin typeface="Impact" pitchFamily="34" charset="0"/>
              </a:rPr>
              <a:t>a man hasn't discovered something he will die for, he isn't fit to live</a:t>
            </a:r>
            <a:r>
              <a:rPr lang="en-US" sz="3600" dirty="0" smtClean="0">
                <a:latin typeface="Impact" pitchFamily="34" charset="0"/>
              </a:rPr>
              <a:t>.”</a:t>
            </a:r>
          </a:p>
          <a:p>
            <a:pPr algn="r"/>
            <a:r>
              <a:rPr lang="en-US" dirty="0"/>
              <a:t/>
            </a:r>
            <a:br>
              <a:rPr lang="en-US" dirty="0"/>
            </a:br>
            <a:r>
              <a:rPr lang="en-US" sz="2800" dirty="0" smtClean="0">
                <a:latin typeface="Impact" pitchFamily="34" charset="0"/>
              </a:rPr>
              <a:t>--- Dr. Martin Luther King, Jr. </a:t>
            </a:r>
          </a:p>
          <a:p>
            <a:pPr algn="r"/>
            <a:r>
              <a:rPr lang="en-US" sz="2800" dirty="0" smtClean="0">
                <a:latin typeface="Impact" pitchFamily="34" charset="0"/>
              </a:rPr>
              <a:t>Speech </a:t>
            </a:r>
            <a:r>
              <a:rPr lang="en-US" sz="2800" dirty="0">
                <a:latin typeface="Impact" pitchFamily="34" charset="0"/>
              </a:rPr>
              <a:t>in Detroit, Michigan </a:t>
            </a:r>
            <a:endParaRPr lang="en-US" sz="2800" dirty="0" smtClean="0">
              <a:latin typeface="Impact" pitchFamily="34" charset="0"/>
            </a:endParaRPr>
          </a:p>
          <a:p>
            <a:pPr algn="r"/>
            <a:r>
              <a:rPr lang="en-US" sz="2800" dirty="0" smtClean="0">
                <a:latin typeface="Impact" pitchFamily="34" charset="0"/>
              </a:rPr>
              <a:t>June </a:t>
            </a:r>
            <a:r>
              <a:rPr lang="en-US" sz="2800" dirty="0">
                <a:latin typeface="Impact" pitchFamily="34" charset="0"/>
              </a:rPr>
              <a:t>23, 1963</a:t>
            </a:r>
          </a:p>
          <a:p>
            <a:endParaRPr lang="en-US" dirty="0"/>
          </a:p>
        </p:txBody>
      </p:sp>
    </p:spTree>
    <p:extLst>
      <p:ext uri="{BB962C8B-B14F-4D97-AF65-F5344CB8AC3E}">
        <p14:creationId xmlns:p14="http://schemas.microsoft.com/office/powerpoint/2010/main" val="425992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19800"/>
            <a:ext cx="6153150" cy="2862322"/>
          </a:xfrm>
          <a:prstGeom prst="rect">
            <a:avLst/>
          </a:prstGeom>
          <a:noFill/>
        </p:spPr>
        <p:txBody>
          <a:bodyPr wrap="square" rtlCol="0">
            <a:spAutoFit/>
          </a:bodyPr>
          <a:lstStyle/>
          <a:p>
            <a:pPr algn="just"/>
            <a:r>
              <a:rPr lang="en-US" sz="2400" dirty="0" smtClean="0">
                <a:latin typeface="Impact" pitchFamily="34" charset="0"/>
              </a:rPr>
              <a:t>“</a:t>
            </a:r>
            <a:r>
              <a:rPr lang="en-US" sz="2400" dirty="0" smtClean="0">
                <a:latin typeface="Impact" pitchFamily="34" charset="0"/>
              </a:rPr>
              <a:t>We who engage in nonviolent direct action are not the creators of tension. We merely bring to the surface the hidden tension that is already alive.”</a:t>
            </a:r>
          </a:p>
          <a:p>
            <a:pPr algn="r"/>
            <a:r>
              <a:rPr lang="en-US" sz="2400" b="1" dirty="0" smtClean="0">
                <a:latin typeface="Maiandra GD" pitchFamily="34" charset="0"/>
              </a:rPr>
              <a:t/>
            </a:r>
            <a:br>
              <a:rPr lang="en-US" sz="2400" b="1" dirty="0" smtClean="0">
                <a:latin typeface="Maiandra GD" pitchFamily="34" charset="0"/>
              </a:rPr>
            </a:br>
            <a:r>
              <a:rPr lang="en-US" sz="2000" dirty="0" smtClean="0">
                <a:latin typeface="Impact" pitchFamily="34" charset="0"/>
              </a:rPr>
              <a:t>---Dr. Martin Luther King, Jr. </a:t>
            </a:r>
          </a:p>
          <a:p>
            <a:pPr algn="r"/>
            <a:r>
              <a:rPr lang="en-US" sz="2000" dirty="0" smtClean="0">
                <a:latin typeface="Impact" pitchFamily="34" charset="0"/>
              </a:rPr>
              <a:t> </a:t>
            </a:r>
            <a:r>
              <a:rPr lang="en-US" sz="2000" dirty="0" smtClean="0">
                <a:latin typeface="Impact" pitchFamily="34" charset="0"/>
              </a:rPr>
              <a:t>"Letter from Birmingham </a:t>
            </a:r>
            <a:r>
              <a:rPr lang="en-US" sz="2000" dirty="0" smtClean="0">
                <a:latin typeface="Impact" pitchFamily="34" charset="0"/>
              </a:rPr>
              <a:t>Jail" </a:t>
            </a:r>
          </a:p>
          <a:p>
            <a:pPr algn="r"/>
            <a:r>
              <a:rPr lang="en-US" sz="2000" dirty="0" smtClean="0">
                <a:latin typeface="Impact" pitchFamily="34" charset="0"/>
              </a:rPr>
              <a:t>April </a:t>
            </a:r>
            <a:r>
              <a:rPr lang="en-US" sz="2000" dirty="0" smtClean="0">
                <a:latin typeface="Impact" pitchFamily="34" charset="0"/>
              </a:rPr>
              <a:t>16, </a:t>
            </a:r>
            <a:r>
              <a:rPr lang="en-US" sz="2000" dirty="0" smtClean="0">
                <a:latin typeface="Impact" pitchFamily="34" charset="0"/>
              </a:rPr>
              <a:t>1963</a:t>
            </a:r>
            <a:endParaRPr lang="en-US" sz="2000" dirty="0" smtClean="0">
              <a:latin typeface="Impact"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0999"/>
            <a:ext cx="6324600" cy="420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101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406401"/>
            <a:ext cx="6153150" cy="5324535"/>
          </a:xfrm>
          <a:prstGeom prst="rect">
            <a:avLst/>
          </a:prstGeom>
          <a:noFill/>
        </p:spPr>
        <p:txBody>
          <a:bodyPr wrap="square" rtlCol="0">
            <a:spAutoFit/>
          </a:bodyPr>
          <a:lstStyle/>
          <a:p>
            <a:pPr algn="just"/>
            <a:r>
              <a:rPr lang="en-US" sz="2400" dirty="0" smtClean="0">
                <a:latin typeface="Impact" pitchFamily="34" charset="0"/>
              </a:rPr>
              <a:t>“</a:t>
            </a:r>
            <a:r>
              <a:rPr lang="en-US" sz="2400" dirty="0" smtClean="0">
                <a:latin typeface="Impact" pitchFamily="34" charset="0"/>
              </a:rPr>
              <a:t>When we let freedom ring, when we let it ring from every tenement and every hamlet, from every state and every city, we will be able to speed up that day when all of God's children, black men and white men, Jews and Gentiles, Protestants and Catholics, will be able to join hands and sing in the words of the old spiritual, "Free at last, free at last</a:t>
            </a:r>
            <a:r>
              <a:rPr lang="en-US" sz="2400" dirty="0" smtClean="0">
                <a:latin typeface="Impact" pitchFamily="34" charset="0"/>
              </a:rPr>
              <a:t>.  </a:t>
            </a:r>
            <a:r>
              <a:rPr lang="en-US" sz="2400" dirty="0" smtClean="0">
                <a:latin typeface="Impact" pitchFamily="34" charset="0"/>
              </a:rPr>
              <a:t>Thank God Almighty, we are free at last.“</a:t>
            </a:r>
          </a:p>
          <a:p>
            <a:pPr algn="just"/>
            <a:endParaRPr lang="en-US" sz="1000" b="1" dirty="0" smtClean="0">
              <a:latin typeface="Maiandra GD" pitchFamily="34" charset="0"/>
            </a:endParaRPr>
          </a:p>
          <a:p>
            <a:pPr algn="r"/>
            <a:endParaRPr lang="en-US" b="1" dirty="0" smtClean="0">
              <a:latin typeface="Maiandra GD" pitchFamily="34" charset="0"/>
            </a:endParaRPr>
          </a:p>
          <a:p>
            <a:pPr algn="r"/>
            <a:r>
              <a:rPr lang="en-US" sz="2000" dirty="0" smtClean="0">
                <a:latin typeface="Impact" pitchFamily="34" charset="0"/>
              </a:rPr>
              <a:t>--- Dr.  Martin Luther King, Jr.</a:t>
            </a:r>
          </a:p>
          <a:p>
            <a:pPr algn="r"/>
            <a:r>
              <a:rPr lang="en-US" sz="2000" dirty="0" smtClean="0">
                <a:latin typeface="Impact" pitchFamily="34" charset="0"/>
              </a:rPr>
              <a:t> </a:t>
            </a:r>
            <a:r>
              <a:rPr lang="en-US" sz="2000" dirty="0" smtClean="0">
                <a:latin typeface="Impact" pitchFamily="34" charset="0"/>
              </a:rPr>
              <a:t>"I Have a Dream" </a:t>
            </a:r>
            <a:r>
              <a:rPr lang="en-US" sz="2000" dirty="0" smtClean="0">
                <a:latin typeface="Impact" pitchFamily="34" charset="0"/>
              </a:rPr>
              <a:t>speech</a:t>
            </a:r>
          </a:p>
          <a:p>
            <a:pPr algn="r"/>
            <a:r>
              <a:rPr lang="en-US" sz="2000" dirty="0" smtClean="0">
                <a:latin typeface="Impact" pitchFamily="34" charset="0"/>
              </a:rPr>
              <a:t>August </a:t>
            </a:r>
            <a:r>
              <a:rPr lang="en-US" sz="2000" dirty="0" smtClean="0">
                <a:latin typeface="Impact" pitchFamily="34" charset="0"/>
              </a:rPr>
              <a:t>28, 1963 </a:t>
            </a:r>
          </a:p>
          <a:p>
            <a:endParaRPr lang="en-US" sz="2400" dirty="0">
              <a:latin typeface="Impact"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4572000"/>
            <a:ext cx="2851009" cy="412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025" y="5943600"/>
            <a:ext cx="3340376" cy="272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138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477" y="7391400"/>
            <a:ext cx="6286500" cy="1569660"/>
          </a:xfrm>
          <a:prstGeom prst="rect">
            <a:avLst/>
          </a:prstGeom>
          <a:noFill/>
        </p:spPr>
        <p:txBody>
          <a:bodyPr wrap="square" rtlCol="0">
            <a:spAutoFit/>
          </a:bodyPr>
          <a:lstStyle/>
          <a:p>
            <a:pPr algn="ctr"/>
            <a:r>
              <a:rPr lang="en-US" sz="2400" b="1" dirty="0" smtClean="0">
                <a:latin typeface="Maiandra GD" pitchFamily="34" charset="0"/>
              </a:rPr>
              <a:t>Online Exhibit Compiled and Created by:</a:t>
            </a:r>
          </a:p>
          <a:p>
            <a:pPr algn="ctr"/>
            <a:r>
              <a:rPr lang="en-US" sz="2400" b="1" dirty="0" smtClean="0">
                <a:latin typeface="Maiandra GD" pitchFamily="34" charset="0"/>
              </a:rPr>
              <a:t>Tamiko D. Lawrence, MSLS</a:t>
            </a:r>
          </a:p>
          <a:p>
            <a:pPr algn="ctr"/>
            <a:r>
              <a:rPr lang="en-US" sz="2400" b="1" dirty="0" smtClean="0">
                <a:latin typeface="Maiandra GD" pitchFamily="34" charset="0"/>
              </a:rPr>
              <a:t>Collection Development Librarian</a:t>
            </a:r>
          </a:p>
          <a:p>
            <a:pPr algn="ctr"/>
            <a:r>
              <a:rPr lang="en-US" sz="2400" b="1" dirty="0" smtClean="0">
                <a:latin typeface="Maiandra GD" pitchFamily="34" charset="0"/>
              </a:rPr>
              <a:t>January 2012</a:t>
            </a:r>
            <a:endParaRPr lang="en-US" sz="2400" b="1" dirty="0">
              <a:latin typeface="Maiandra GD" pitchFamily="34" charset="0"/>
            </a:endParaRPr>
          </a:p>
        </p:txBody>
      </p:sp>
      <p:sp>
        <p:nvSpPr>
          <p:cNvPr id="3" name="TextBox 2"/>
          <p:cNvSpPr txBox="1"/>
          <p:nvPr/>
        </p:nvSpPr>
        <p:spPr>
          <a:xfrm>
            <a:off x="381000" y="609600"/>
            <a:ext cx="6096000" cy="2769989"/>
          </a:xfrm>
          <a:prstGeom prst="rect">
            <a:avLst/>
          </a:prstGeom>
          <a:noFill/>
        </p:spPr>
        <p:txBody>
          <a:bodyPr wrap="square" rtlCol="0">
            <a:spAutoFit/>
          </a:bodyPr>
          <a:lstStyle/>
          <a:p>
            <a:pPr algn="just"/>
            <a:r>
              <a:rPr lang="en-US" sz="2400" dirty="0">
                <a:latin typeface="Impact" pitchFamily="34" charset="0"/>
              </a:rPr>
              <a:t>“I believe that unarmed truth and unconditional love will have the final word in reality. This is why right temporarily defeated is stronger than evil triumphant.”</a:t>
            </a:r>
          </a:p>
          <a:p>
            <a:pPr algn="r"/>
            <a:r>
              <a:rPr lang="en-US" b="1" dirty="0">
                <a:latin typeface="Maiandra GD" pitchFamily="34" charset="0"/>
              </a:rPr>
              <a:t/>
            </a:r>
            <a:br>
              <a:rPr lang="en-US" b="1" dirty="0">
                <a:latin typeface="Maiandra GD" pitchFamily="34" charset="0"/>
              </a:rPr>
            </a:br>
            <a:r>
              <a:rPr lang="en-US" sz="2000" dirty="0" smtClean="0">
                <a:latin typeface="Impact" pitchFamily="34" charset="0"/>
              </a:rPr>
              <a:t>--- Dr. Martin Luther King, Jr.</a:t>
            </a:r>
          </a:p>
          <a:p>
            <a:pPr algn="r"/>
            <a:r>
              <a:rPr lang="en-US" sz="2000" dirty="0" smtClean="0">
                <a:latin typeface="Impact" pitchFamily="34" charset="0"/>
              </a:rPr>
              <a:t>Nobel </a:t>
            </a:r>
            <a:r>
              <a:rPr lang="en-US" sz="2000" dirty="0">
                <a:latin typeface="Impact" pitchFamily="34" charset="0"/>
              </a:rPr>
              <a:t>Prize Acceptance </a:t>
            </a:r>
            <a:r>
              <a:rPr lang="en-US" sz="2000" dirty="0" smtClean="0">
                <a:latin typeface="Impact" pitchFamily="34" charset="0"/>
              </a:rPr>
              <a:t>Speech </a:t>
            </a:r>
          </a:p>
          <a:p>
            <a:pPr algn="r"/>
            <a:r>
              <a:rPr lang="en-US" sz="2000" dirty="0" smtClean="0">
                <a:latin typeface="Impact" pitchFamily="34" charset="0"/>
              </a:rPr>
              <a:t>December </a:t>
            </a:r>
            <a:r>
              <a:rPr lang="en-US" sz="2000" dirty="0">
                <a:latin typeface="Impact" pitchFamily="34" charset="0"/>
              </a:rPr>
              <a:t>10, </a:t>
            </a:r>
            <a:r>
              <a:rPr lang="en-US" sz="2000" dirty="0" smtClean="0">
                <a:latin typeface="Impact" pitchFamily="34" charset="0"/>
              </a:rPr>
              <a:t>1964</a:t>
            </a:r>
            <a:endParaRPr lang="en-US" dirty="0">
              <a:latin typeface="Impact" pitchFamily="34" charset="0"/>
            </a:endParaRP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110" y="3581399"/>
            <a:ext cx="4891234" cy="366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04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6172200" cy="1524000"/>
          </a:xfrm>
        </p:spPr>
        <p:txBody>
          <a:bodyPr>
            <a:normAutofit/>
          </a:bodyPr>
          <a:lstStyle/>
          <a:p>
            <a:r>
              <a:rPr lang="en-US" sz="3100" b="1" dirty="0" smtClean="0">
                <a:latin typeface="Rockwell Extra Bold" pitchFamily="18" charset="0"/>
              </a:rPr>
              <a:t>Dr. Martin Luther King, Jr. </a:t>
            </a:r>
            <a:r>
              <a:rPr lang="en-US" b="1" dirty="0" smtClean="0">
                <a:latin typeface="Rockwell Extra Bold" pitchFamily="18" charset="0"/>
              </a:rPr>
              <a:t/>
            </a:r>
            <a:br>
              <a:rPr lang="en-US" b="1" dirty="0" smtClean="0">
                <a:latin typeface="Rockwell Extra Bold" pitchFamily="18" charset="0"/>
              </a:rPr>
            </a:br>
            <a:r>
              <a:rPr lang="en-US" sz="2400" b="1" dirty="0" smtClean="0">
                <a:latin typeface="Rockwell Extra Bold" pitchFamily="18" charset="0"/>
              </a:rPr>
              <a:t>January 15, 1929 – April 4, 1968</a:t>
            </a:r>
            <a:endParaRPr lang="en-US" sz="2400" b="1" dirty="0">
              <a:latin typeface="Rockwell Extra Bold" pitchFamily="18" charset="0"/>
            </a:endParaRPr>
          </a:p>
        </p:txBody>
      </p:sp>
      <p:sp>
        <p:nvSpPr>
          <p:cNvPr id="7" name="Content Placeholder 6"/>
          <p:cNvSpPr>
            <a:spLocks noGrp="1"/>
          </p:cNvSpPr>
          <p:nvPr>
            <p:ph idx="1"/>
          </p:nvPr>
        </p:nvSpPr>
        <p:spPr>
          <a:xfrm>
            <a:off x="304800" y="1752600"/>
            <a:ext cx="6172200" cy="6781800"/>
          </a:xfrm>
        </p:spPr>
        <p:txBody>
          <a:bodyPr>
            <a:normAutofit/>
          </a:bodyPr>
          <a:lstStyle/>
          <a:p>
            <a:pPr algn="just">
              <a:lnSpc>
                <a:spcPct val="110000"/>
              </a:lnSpc>
              <a:spcBef>
                <a:spcPts val="0"/>
              </a:spcBef>
            </a:pPr>
            <a:r>
              <a:rPr lang="en-US" sz="2400" dirty="0" smtClean="0">
                <a:latin typeface="Impact" pitchFamily="34" charset="0"/>
              </a:rPr>
              <a:t>Dr. Martin Luther King Jr. was an American Minister, Scholar, and Civil and Human Rights Activist.  </a:t>
            </a:r>
          </a:p>
          <a:p>
            <a:pPr marL="0" indent="0" algn="just">
              <a:buNone/>
            </a:pPr>
            <a:endParaRPr lang="en-US" sz="800" dirty="0" smtClean="0">
              <a:latin typeface="Impact" pitchFamily="34" charset="0"/>
            </a:endParaRPr>
          </a:p>
          <a:p>
            <a:pPr algn="just"/>
            <a:r>
              <a:rPr lang="en-US" sz="2400" dirty="0" smtClean="0">
                <a:latin typeface="Impact" pitchFamily="34" charset="0"/>
              </a:rPr>
              <a:t>He </a:t>
            </a:r>
            <a:r>
              <a:rPr lang="en-US" sz="2400" dirty="0" smtClean="0">
                <a:latin typeface="Impact" pitchFamily="34" charset="0"/>
              </a:rPr>
              <a:t>was the principal leader of the non-violent Civil Rights Movement in the U.S.  </a:t>
            </a:r>
          </a:p>
          <a:p>
            <a:pPr marL="0" indent="0" algn="just">
              <a:buNone/>
            </a:pPr>
            <a:endParaRPr lang="en-US" sz="800" dirty="0" smtClean="0">
              <a:latin typeface="Impact" pitchFamily="34" charset="0"/>
            </a:endParaRPr>
          </a:p>
          <a:p>
            <a:pPr algn="just"/>
            <a:r>
              <a:rPr lang="en-US" sz="2400" dirty="0" smtClean="0">
                <a:latin typeface="Impact" pitchFamily="34" charset="0"/>
              </a:rPr>
              <a:t>He </a:t>
            </a:r>
            <a:r>
              <a:rPr lang="en-US" sz="2400" dirty="0" smtClean="0">
                <a:latin typeface="Impact" pitchFamily="34" charset="0"/>
              </a:rPr>
              <a:t>not only began the Civil Rights Movement with the Montgomery Bus Boycott, he himself became an icon for the entire movement. </a:t>
            </a:r>
          </a:p>
          <a:p>
            <a:pPr marL="0" indent="0" algn="just">
              <a:buNone/>
            </a:pPr>
            <a:endParaRPr lang="en-US" sz="800" dirty="0" smtClean="0">
              <a:latin typeface="Impact" pitchFamily="34" charset="0"/>
            </a:endParaRPr>
          </a:p>
          <a:p>
            <a:pPr algn="just"/>
            <a:r>
              <a:rPr lang="en-US" sz="2400" dirty="0" smtClean="0">
                <a:latin typeface="Impact" pitchFamily="34" charset="0"/>
              </a:rPr>
              <a:t>Famous </a:t>
            </a:r>
            <a:r>
              <a:rPr lang="en-US" sz="2400" dirty="0" smtClean="0">
                <a:latin typeface="Impact" pitchFamily="34" charset="0"/>
              </a:rPr>
              <a:t>for his oratory abilities, Dr. King is a American treasure and inspiration.</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451" y="6477000"/>
            <a:ext cx="3696549" cy="236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35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Extra Bold" pitchFamily="18" charset="0"/>
              </a:rPr>
              <a:t>The Courage to Be Great</a:t>
            </a:r>
            <a:endParaRPr lang="en-US" dirty="0">
              <a:latin typeface="Rockwell Extra Bold" pitchFamily="18" charset="0"/>
            </a:endParaRPr>
          </a:p>
        </p:txBody>
      </p:sp>
      <p:sp>
        <p:nvSpPr>
          <p:cNvPr id="3" name="Content Placeholder 2"/>
          <p:cNvSpPr>
            <a:spLocks noGrp="1"/>
          </p:cNvSpPr>
          <p:nvPr>
            <p:ph idx="1"/>
          </p:nvPr>
        </p:nvSpPr>
        <p:spPr>
          <a:xfrm>
            <a:off x="342900" y="2133601"/>
            <a:ext cx="6172200" cy="2514599"/>
          </a:xfrm>
        </p:spPr>
        <p:txBody>
          <a:bodyPr/>
          <a:lstStyle/>
          <a:p>
            <a:pPr marL="0" indent="0" algn="just">
              <a:buNone/>
            </a:pPr>
            <a:r>
              <a:rPr lang="en-US" sz="2800" b="1" dirty="0">
                <a:latin typeface="Franklin Gothic Heavy" pitchFamily="34" charset="0"/>
              </a:rPr>
              <a:t>"I want you to say on that day, </a:t>
            </a:r>
            <a:r>
              <a:rPr lang="en-US" sz="2800" b="1" dirty="0" smtClean="0">
                <a:latin typeface="Franklin Gothic Heavy" pitchFamily="34" charset="0"/>
              </a:rPr>
              <a:t> that </a:t>
            </a:r>
            <a:r>
              <a:rPr lang="en-US" sz="2800" b="1" dirty="0">
                <a:latin typeface="Franklin Gothic Heavy" pitchFamily="34" charset="0"/>
              </a:rPr>
              <a:t>I did try in my </a:t>
            </a:r>
            <a:r>
              <a:rPr lang="en-US" sz="2800" b="1" dirty="0" smtClean="0">
                <a:latin typeface="Franklin Gothic Heavy" pitchFamily="34" charset="0"/>
              </a:rPr>
              <a:t>life . . . to </a:t>
            </a:r>
            <a:r>
              <a:rPr lang="en-US" sz="2800" b="1" dirty="0">
                <a:latin typeface="Franklin Gothic Heavy" pitchFamily="34" charset="0"/>
              </a:rPr>
              <a:t>love and serve humanity." </a:t>
            </a:r>
            <a:endParaRPr lang="en-US" sz="2800" b="1" dirty="0" smtClean="0">
              <a:latin typeface="Franklin Gothic Heavy" pitchFamily="34" charset="0"/>
            </a:endParaRPr>
          </a:p>
          <a:p>
            <a:pPr marL="0" indent="0" algn="just">
              <a:buNone/>
            </a:pPr>
            <a:r>
              <a:rPr lang="en-US" sz="1100" b="1" dirty="0" smtClean="0">
                <a:latin typeface="Franklin Gothic Heavy" pitchFamily="34" charset="0"/>
              </a:rPr>
              <a:t>   </a:t>
            </a:r>
          </a:p>
          <a:p>
            <a:pPr marL="0" indent="0" algn="r">
              <a:buNone/>
            </a:pPr>
            <a:r>
              <a:rPr lang="en-US" sz="2400" b="1" dirty="0" smtClean="0">
                <a:latin typeface="Franklin Gothic Heavy" pitchFamily="34" charset="0"/>
              </a:rPr>
              <a:t>- </a:t>
            </a:r>
            <a:r>
              <a:rPr lang="en-US" sz="2400" b="1" dirty="0">
                <a:latin typeface="Franklin Gothic Heavy" pitchFamily="34" charset="0"/>
              </a:rPr>
              <a:t>Dr. Martin Luther King, Jr.</a:t>
            </a:r>
            <a:endParaRPr lang="en-US" sz="2400" dirty="0">
              <a:latin typeface="Franklin Gothic Heavy"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95800"/>
            <a:ext cx="2667000" cy="436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399584"/>
            <a:ext cx="2858318" cy="446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006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6172200" cy="1767416"/>
          </a:xfrm>
        </p:spPr>
        <p:txBody>
          <a:bodyPr>
            <a:normAutofit/>
          </a:bodyPr>
          <a:lstStyle/>
          <a:p>
            <a:r>
              <a:rPr lang="en-US" sz="2700" dirty="0" smtClean="0">
                <a:latin typeface="Rockwell Extra Bold" pitchFamily="18" charset="0"/>
              </a:rPr>
              <a:t>Martin Luther King Jr. National Holiday</a:t>
            </a:r>
            <a:br>
              <a:rPr lang="en-US" sz="2700" dirty="0" smtClean="0">
                <a:latin typeface="Rockwell Extra Bold" pitchFamily="18" charset="0"/>
              </a:rPr>
            </a:br>
            <a:r>
              <a:rPr lang="en-US" sz="2700" dirty="0" smtClean="0">
                <a:latin typeface="Rockwell Extra Bold" pitchFamily="18" charset="0"/>
              </a:rPr>
              <a:t>Monday,  January 17,  2012</a:t>
            </a:r>
            <a:br>
              <a:rPr lang="en-US" sz="2700" dirty="0" smtClean="0">
                <a:latin typeface="Rockwell Extra Bold" pitchFamily="18" charset="0"/>
              </a:rPr>
            </a:br>
            <a:r>
              <a:rPr lang="en-US" sz="2700" dirty="0" smtClean="0">
                <a:latin typeface="Rockwell Extra Bold" pitchFamily="18" charset="0"/>
              </a:rPr>
              <a:t>A Day On, Not a Day Off</a:t>
            </a:r>
            <a:endParaRPr lang="en-US" dirty="0">
              <a:latin typeface="Rockwell Extra Bold" pitchFamily="18" charset="0"/>
            </a:endParaRPr>
          </a:p>
        </p:txBody>
      </p:sp>
      <p:sp>
        <p:nvSpPr>
          <p:cNvPr id="7" name="Content Placeholder 6"/>
          <p:cNvSpPr>
            <a:spLocks noGrp="1"/>
          </p:cNvSpPr>
          <p:nvPr>
            <p:ph idx="1"/>
          </p:nvPr>
        </p:nvSpPr>
        <p:spPr>
          <a:xfrm>
            <a:off x="304800" y="2209800"/>
            <a:ext cx="6172200" cy="6248400"/>
          </a:xfrm>
        </p:spPr>
        <p:txBody>
          <a:bodyPr/>
          <a:lstStyle/>
          <a:p>
            <a:pPr algn="just"/>
            <a:r>
              <a:rPr lang="en-US" sz="2200" dirty="0" smtClean="0">
                <a:latin typeface="Impact" pitchFamily="34" charset="0"/>
              </a:rPr>
              <a:t>The late Coretta Scott King embraced the King Day of Service as a meaningful way to celebrate and honor her husband's legacy.</a:t>
            </a:r>
          </a:p>
          <a:p>
            <a:pPr marL="0" indent="0" algn="just">
              <a:buNone/>
            </a:pPr>
            <a:endParaRPr lang="en-US" sz="600" dirty="0" smtClean="0"/>
          </a:p>
          <a:p>
            <a:pPr algn="just"/>
            <a:r>
              <a:rPr lang="en-US" sz="2200" dirty="0" smtClean="0">
                <a:latin typeface="Impact" pitchFamily="34" charset="0"/>
              </a:rPr>
              <a:t>She said, "The greatest birthday gift my husband could receive is if people of all racial and ethnic backgrounds celebrated the holiday by performing individual acts of kindness through service to others.“</a:t>
            </a:r>
          </a:p>
          <a:p>
            <a:pPr marL="0" indent="0" algn="just">
              <a:buNone/>
            </a:pPr>
            <a:r>
              <a:rPr lang="en-US" sz="600" dirty="0" smtClean="0">
                <a:latin typeface="Impact" pitchFamily="34" charset="0"/>
              </a:rPr>
              <a:t>     </a:t>
            </a:r>
          </a:p>
          <a:p>
            <a:pPr algn="just"/>
            <a:r>
              <a:rPr lang="en-US" sz="2200" dirty="0" smtClean="0">
                <a:latin typeface="Impact" pitchFamily="34" charset="0"/>
              </a:rPr>
              <a:t>For more information on the MLK Holiday, </a:t>
            </a:r>
            <a:r>
              <a:rPr lang="en-US" sz="2200" dirty="0">
                <a:latin typeface="Impact" pitchFamily="34" charset="0"/>
              </a:rPr>
              <a:t>visit http://mlkday.gov/</a:t>
            </a:r>
            <a:endParaRPr lang="en-US" sz="2200" dirty="0" smtClean="0">
              <a:latin typeface="Impact" pitchFamily="34" charset="0"/>
            </a:endParaRPr>
          </a:p>
          <a:p>
            <a:endParaRPr lang="en-US" sz="20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2059"/>
            <a:ext cx="46069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263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1600"/>
            <a:ext cx="6172200" cy="1524000"/>
          </a:xfrm>
        </p:spPr>
        <p:txBody>
          <a:bodyPr>
            <a:normAutofit/>
          </a:bodyPr>
          <a:lstStyle/>
          <a:p>
            <a:r>
              <a:rPr lang="en-US" dirty="0" smtClean="0">
                <a:latin typeface="Rockwell Extra Bold" pitchFamily="18" charset="0"/>
              </a:rPr>
              <a:t>WHY SERVE?</a:t>
            </a:r>
            <a:endParaRPr lang="en-US" dirty="0">
              <a:latin typeface="Rockwell Extra Bold" pitchFamily="18" charset="0"/>
            </a:endParaRPr>
          </a:p>
        </p:txBody>
      </p:sp>
      <p:sp>
        <p:nvSpPr>
          <p:cNvPr id="3" name="Content Placeholder 2"/>
          <p:cNvSpPr>
            <a:spLocks noGrp="1"/>
          </p:cNvSpPr>
          <p:nvPr>
            <p:ph idx="1"/>
          </p:nvPr>
        </p:nvSpPr>
        <p:spPr>
          <a:xfrm>
            <a:off x="342900" y="1625600"/>
            <a:ext cx="6172200" cy="6908800"/>
          </a:xfrm>
        </p:spPr>
        <p:txBody>
          <a:bodyPr>
            <a:normAutofit fontScale="70000" lnSpcReduction="20000"/>
          </a:bodyPr>
          <a:lstStyle/>
          <a:p>
            <a:pPr algn="just"/>
            <a:r>
              <a:rPr lang="en-US" dirty="0" smtClean="0">
                <a:latin typeface="Impact" pitchFamily="34" charset="0"/>
              </a:rPr>
              <a:t>During his lifetime, Dr. Martin Luther King, Jr. worked tirelessly toward a dream of equality.  He believed in a nation of freedom and justice for all, and encouraged all citizens to live up to the purpose and potential of America by applying the principles of nonviolence to make this country a better place to live, creating the Beloved Community. </a:t>
            </a:r>
          </a:p>
          <a:p>
            <a:pPr marL="0" indent="0">
              <a:buNone/>
            </a:pPr>
            <a:endParaRPr lang="en-US" sz="2600" dirty="0" smtClean="0"/>
          </a:p>
          <a:p>
            <a:pPr algn="just"/>
            <a:r>
              <a:rPr lang="en-US" dirty="0" smtClean="0">
                <a:latin typeface="Impact" pitchFamily="34" charset="0"/>
              </a:rPr>
              <a:t>The King Day of Service is a way to transform Dr. Martin Luther King, Jr.’s life and teachings into community service that helps solve social problems. That service may meet a tangible need, such as fixing up a school or senior center, or it may meet a need of the spirit, such as building a sense of community or mutual responsibility.  On this day, Americans of every age and background celebrate Dr. King through service projects that:  </a:t>
            </a:r>
          </a:p>
          <a:p>
            <a:pPr marL="0" indent="0" algn="just">
              <a:buNone/>
            </a:pPr>
            <a:endParaRPr lang="en-US" sz="2000" dirty="0" smtClean="0"/>
          </a:p>
          <a:p>
            <a:pPr lvl="1" algn="just"/>
            <a:r>
              <a:rPr lang="en-US" dirty="0" smtClean="0">
                <a:latin typeface="Impact" pitchFamily="34" charset="0"/>
              </a:rPr>
              <a:t>Strengthen Communities</a:t>
            </a:r>
          </a:p>
          <a:p>
            <a:pPr lvl="1" algn="just"/>
            <a:r>
              <a:rPr lang="en-US" dirty="0" smtClean="0">
                <a:latin typeface="Impact" pitchFamily="34" charset="0"/>
              </a:rPr>
              <a:t>Empower Individuals </a:t>
            </a:r>
          </a:p>
          <a:p>
            <a:pPr lvl="1" algn="just"/>
            <a:r>
              <a:rPr lang="en-US" dirty="0" smtClean="0">
                <a:latin typeface="Impact" pitchFamily="34" charset="0"/>
              </a:rPr>
              <a:t>Bridge Barriers</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781800"/>
            <a:ext cx="1717675"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02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Rockwell Extra Bold" pitchFamily="18" charset="0"/>
              </a:rPr>
              <a:t>Strengthen Communities</a:t>
            </a:r>
            <a:endParaRPr lang="en-US" dirty="0">
              <a:latin typeface="Rockwell Extra Bold" pitchFamily="18" charset="0"/>
            </a:endParaRPr>
          </a:p>
        </p:txBody>
      </p:sp>
      <p:sp>
        <p:nvSpPr>
          <p:cNvPr id="3" name="Content Placeholder 2"/>
          <p:cNvSpPr>
            <a:spLocks noGrp="1"/>
          </p:cNvSpPr>
          <p:nvPr>
            <p:ph idx="1"/>
          </p:nvPr>
        </p:nvSpPr>
        <p:spPr/>
        <p:txBody>
          <a:bodyPr/>
          <a:lstStyle/>
          <a:p>
            <a:pPr algn="just">
              <a:buSzPct val="120000"/>
              <a:tabLst>
                <a:tab pos="457200" algn="l"/>
              </a:tabLst>
            </a:pPr>
            <a:r>
              <a:rPr lang="en-US" sz="2800" dirty="0" smtClean="0">
                <a:latin typeface="Impact" pitchFamily="34" charset="0"/>
              </a:rPr>
              <a:t>Dr. King recognized the power of service to   strengthen  communities and achieve common goals. </a:t>
            </a:r>
            <a:endParaRPr lang="en-US" sz="2800" dirty="0" smtClean="0">
              <a:latin typeface="Impact" pitchFamily="34" charset="0"/>
            </a:endParaRPr>
          </a:p>
          <a:p>
            <a:pPr marL="0" indent="0" algn="just">
              <a:buSzPct val="120000"/>
              <a:buNone/>
              <a:tabLst>
                <a:tab pos="457200" algn="l"/>
              </a:tabLst>
            </a:pPr>
            <a:r>
              <a:rPr lang="en-US" sz="300" dirty="0">
                <a:latin typeface="Impact" pitchFamily="34" charset="0"/>
              </a:rPr>
              <a:t> </a:t>
            </a:r>
            <a:r>
              <a:rPr lang="en-US" sz="300" dirty="0" smtClean="0">
                <a:latin typeface="Impact" pitchFamily="34" charset="0"/>
              </a:rPr>
              <a:t>        </a:t>
            </a:r>
            <a:endParaRPr lang="en-US" sz="100" dirty="0" smtClean="0">
              <a:latin typeface="Impact" pitchFamily="34" charset="0"/>
            </a:endParaRPr>
          </a:p>
          <a:p>
            <a:pPr algn="just">
              <a:buSzPct val="120000"/>
              <a:tabLst>
                <a:tab pos="457200" algn="l"/>
              </a:tabLst>
            </a:pPr>
            <a:r>
              <a:rPr lang="en-US" sz="2800" dirty="0" smtClean="0">
                <a:latin typeface="Impact" pitchFamily="34" charset="0"/>
              </a:rPr>
              <a:t>Through his words and example, Dr. King challenged individuals to take action and lift up their neighbors and communities through  service.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562600"/>
            <a:ext cx="3048000" cy="328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572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152400"/>
            <a:ext cx="6172200" cy="1524000"/>
          </a:xfrm>
        </p:spPr>
        <p:txBody>
          <a:bodyPr/>
          <a:lstStyle/>
          <a:p>
            <a:r>
              <a:rPr lang="en-US" dirty="0" smtClean="0">
                <a:latin typeface="Rockwell Extra Bold" pitchFamily="18" charset="0"/>
              </a:rPr>
              <a:t>Empower Individuals</a:t>
            </a:r>
            <a:endParaRPr lang="en-US" dirty="0">
              <a:latin typeface="Rockwell Extra Bold" pitchFamily="18" charset="0"/>
            </a:endParaRPr>
          </a:p>
        </p:txBody>
      </p:sp>
      <p:sp>
        <p:nvSpPr>
          <p:cNvPr id="3" name="Content Placeholder 2"/>
          <p:cNvSpPr>
            <a:spLocks noGrp="1"/>
          </p:cNvSpPr>
          <p:nvPr>
            <p:ph idx="1"/>
          </p:nvPr>
        </p:nvSpPr>
        <p:spPr>
          <a:xfrm>
            <a:off x="339725" y="1981200"/>
            <a:ext cx="6172200" cy="6299200"/>
          </a:xfrm>
        </p:spPr>
        <p:txBody>
          <a:bodyPr>
            <a:normAutofit/>
          </a:bodyPr>
          <a:lstStyle/>
          <a:p>
            <a:pPr algn="just"/>
            <a:r>
              <a:rPr lang="en-US" sz="2400" dirty="0" smtClean="0">
                <a:latin typeface="Impact" pitchFamily="34" charset="0"/>
              </a:rPr>
              <a:t>Dr. King believed each individual possessed the power to lift himself or herself up no matter what his or her circumstances – rich or poor, black or white, man or woman. </a:t>
            </a:r>
          </a:p>
          <a:p>
            <a:pPr marL="0" indent="0" algn="just">
              <a:buNone/>
            </a:pPr>
            <a:endParaRPr lang="en-US" sz="1300" dirty="0" smtClean="0">
              <a:latin typeface="Impact" pitchFamily="34" charset="0"/>
            </a:endParaRPr>
          </a:p>
          <a:p>
            <a:pPr algn="just"/>
            <a:r>
              <a:rPr lang="en-US" sz="2400" dirty="0" smtClean="0">
                <a:latin typeface="Impact" pitchFamily="34" charset="0"/>
              </a:rPr>
              <a:t>Whether teaching literacy skills, helping an older adult surf the Web, or helping an individual build the skills they need to acquire a job, acts of service can help others improve their own lives while doing so much for those who serve, as well</a:t>
            </a:r>
            <a:r>
              <a:rPr lang="en-US" sz="3000" dirty="0" smtClean="0">
                <a:latin typeface="Impact" pitchFamily="34" charset="0"/>
              </a:rPr>
              <a:t>.</a:t>
            </a:r>
            <a:endParaRPr lang="en-US" sz="3000" dirty="0">
              <a:latin typeface="Impact"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172200"/>
            <a:ext cx="3918788" cy="278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629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172200" cy="1524000"/>
          </a:xfrm>
        </p:spPr>
        <p:txBody>
          <a:bodyPr/>
          <a:lstStyle/>
          <a:p>
            <a:r>
              <a:rPr lang="en-US" b="1" dirty="0" smtClean="0">
                <a:latin typeface="Rockwell Extra Bold" pitchFamily="18" charset="0"/>
              </a:rPr>
              <a:t>Bridging Barriers</a:t>
            </a:r>
            <a:endParaRPr lang="en-US" b="1" dirty="0">
              <a:latin typeface="Rockwell Extra Bold" pitchFamily="18" charset="0"/>
            </a:endParaRPr>
          </a:p>
        </p:txBody>
      </p:sp>
      <p:sp>
        <p:nvSpPr>
          <p:cNvPr id="3" name="Content Placeholder 2"/>
          <p:cNvSpPr>
            <a:spLocks noGrp="1"/>
          </p:cNvSpPr>
          <p:nvPr>
            <p:ph idx="1"/>
          </p:nvPr>
        </p:nvSpPr>
        <p:spPr>
          <a:xfrm>
            <a:off x="363711" y="1524000"/>
            <a:ext cx="6172200" cy="6415619"/>
          </a:xfrm>
        </p:spPr>
        <p:txBody>
          <a:bodyPr/>
          <a:lstStyle/>
          <a:p>
            <a:pPr algn="just"/>
            <a:r>
              <a:rPr lang="en-US" sz="2800" dirty="0" smtClean="0">
                <a:latin typeface="Impact" pitchFamily="34" charset="0"/>
              </a:rPr>
              <a:t>In his fight for civil rights, Dr. King inspired Americans to think beyond themselves, look past differences, and work toward equality. </a:t>
            </a:r>
            <a:endParaRPr lang="en-US" sz="2800" dirty="0" smtClean="0">
              <a:latin typeface="Impact" pitchFamily="34" charset="0"/>
            </a:endParaRPr>
          </a:p>
          <a:p>
            <a:pPr marL="0" indent="0" algn="just">
              <a:buNone/>
            </a:pPr>
            <a:r>
              <a:rPr lang="en-US" sz="500" dirty="0">
                <a:latin typeface="Impact" pitchFamily="34" charset="0"/>
              </a:rPr>
              <a:t> </a:t>
            </a:r>
            <a:r>
              <a:rPr lang="en-US" sz="500" dirty="0" smtClean="0">
                <a:latin typeface="Impact" pitchFamily="34" charset="0"/>
              </a:rPr>
              <a:t>      </a:t>
            </a:r>
            <a:endParaRPr lang="en-US" sz="400" dirty="0" smtClean="0">
              <a:latin typeface="Impact" pitchFamily="34" charset="0"/>
            </a:endParaRPr>
          </a:p>
          <a:p>
            <a:pPr algn="just"/>
            <a:r>
              <a:rPr lang="en-US" sz="2800" dirty="0" smtClean="0">
                <a:latin typeface="Impact" pitchFamily="34" charset="0"/>
              </a:rPr>
              <a:t>Serving side by side, community service bridges barriers between people and teaches us that in the end, we are more alike than we are different.</a:t>
            </a:r>
            <a:endParaRPr lang="en-US" sz="2800" dirty="0">
              <a:latin typeface="Impact"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506" y="5791200"/>
            <a:ext cx="218588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6248400"/>
            <a:ext cx="3599007" cy="256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76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6172200" cy="1524000"/>
          </a:xfrm>
        </p:spPr>
        <p:txBody>
          <a:bodyPr/>
          <a:lstStyle/>
          <a:p>
            <a:r>
              <a:rPr lang="en-US" dirty="0" smtClean="0">
                <a:latin typeface="Rockwell Extra Bold" pitchFamily="18" charset="0"/>
              </a:rPr>
              <a:t>How to Serve?</a:t>
            </a:r>
            <a:endParaRPr lang="en-US" dirty="0">
              <a:latin typeface="Rockwell Extra Bold" pitchFamily="18" charset="0"/>
            </a:endParaRPr>
          </a:p>
        </p:txBody>
      </p:sp>
      <p:sp>
        <p:nvSpPr>
          <p:cNvPr id="3" name="Content Placeholder 2"/>
          <p:cNvSpPr>
            <a:spLocks noGrp="1"/>
          </p:cNvSpPr>
          <p:nvPr>
            <p:ph idx="1"/>
          </p:nvPr>
        </p:nvSpPr>
        <p:spPr>
          <a:xfrm>
            <a:off x="437268" y="1447800"/>
            <a:ext cx="6172200" cy="5436989"/>
          </a:xfrm>
        </p:spPr>
        <p:txBody>
          <a:bodyPr>
            <a:normAutofit/>
          </a:bodyPr>
          <a:lstStyle/>
          <a:p>
            <a:pPr algn="just"/>
            <a:r>
              <a:rPr lang="en-US" sz="2000" dirty="0" smtClean="0">
                <a:latin typeface="Impact" pitchFamily="34" charset="0"/>
              </a:rPr>
              <a:t>You </a:t>
            </a:r>
            <a:r>
              <a:rPr lang="en-US" sz="2000" dirty="0" smtClean="0">
                <a:latin typeface="Impact" pitchFamily="34" charset="0"/>
              </a:rPr>
              <a:t>can join an organized service project in your area or help fill a need yourself—by tutoring a child, helping an elderly neighbor, serving in a homeless shelter, or volunteering at a school or community organization</a:t>
            </a:r>
            <a:r>
              <a:rPr lang="en-US" sz="2200" dirty="0" smtClean="0">
                <a:latin typeface="Impact" pitchFamily="34" charset="0"/>
              </a:rPr>
              <a:t>.</a:t>
            </a:r>
          </a:p>
          <a:p>
            <a:pPr marL="0" indent="0" algn="just">
              <a:buNone/>
            </a:pPr>
            <a:endParaRPr lang="en-US" sz="500" dirty="0" smtClean="0">
              <a:latin typeface="Impact" pitchFamily="34" charset="0"/>
            </a:endParaRPr>
          </a:p>
          <a:p>
            <a:pPr algn="just"/>
            <a:r>
              <a:rPr lang="en-US" sz="2000" dirty="0" smtClean="0">
                <a:latin typeface="Impact" pitchFamily="34" charset="0"/>
              </a:rPr>
              <a:t>There are many ways to find service opportunities in your community on the King holiday and throughout the year.</a:t>
            </a:r>
          </a:p>
          <a:p>
            <a:pPr marL="0" indent="0" algn="just">
              <a:buNone/>
            </a:pPr>
            <a:endParaRPr lang="en-US" sz="500" dirty="0" smtClean="0">
              <a:latin typeface="Impact" pitchFamily="34" charset="0"/>
            </a:endParaRPr>
          </a:p>
          <a:p>
            <a:pPr algn="just"/>
            <a:r>
              <a:rPr lang="en-US" sz="2000" dirty="0" smtClean="0">
                <a:latin typeface="Impact" pitchFamily="34" charset="0"/>
              </a:rPr>
              <a:t>Look for opportunities to serve within your local community.  You </a:t>
            </a:r>
            <a:r>
              <a:rPr lang="en-US" sz="2000" dirty="0" smtClean="0">
                <a:latin typeface="Impact" pitchFamily="34" charset="0"/>
              </a:rPr>
              <a:t>don't have to wait for the </a:t>
            </a:r>
            <a:r>
              <a:rPr lang="en-US" sz="2000" dirty="0" smtClean="0">
                <a:latin typeface="Impact" pitchFamily="34" charset="0"/>
              </a:rPr>
              <a:t>MLK </a:t>
            </a:r>
            <a:r>
              <a:rPr lang="en-US" sz="2000" dirty="0" smtClean="0">
                <a:latin typeface="Impact" pitchFamily="34" charset="0"/>
              </a:rPr>
              <a:t>Day </a:t>
            </a:r>
            <a:r>
              <a:rPr lang="en-US" sz="2000" dirty="0" smtClean="0">
                <a:latin typeface="Impact" pitchFamily="34" charset="0"/>
              </a:rPr>
              <a:t>of Service to </a:t>
            </a:r>
            <a:r>
              <a:rPr lang="en-US" sz="2000" dirty="0" smtClean="0">
                <a:latin typeface="Impact" pitchFamily="34" charset="0"/>
              </a:rPr>
              <a:t>volunteer . . . visit </a:t>
            </a:r>
            <a:r>
              <a:rPr lang="en-US" sz="2000" dirty="0" smtClean="0">
                <a:latin typeface="Impact" pitchFamily="34" charset="0"/>
                <a:hlinkClick r:id="rId2"/>
              </a:rPr>
              <a:t>www.volunteer.gov</a:t>
            </a:r>
            <a:r>
              <a:rPr lang="en-US" sz="2000" dirty="0" smtClean="0">
                <a:latin typeface="Impact" pitchFamily="34" charset="0"/>
              </a:rPr>
              <a:t> to find volunteer opportunities at home or abroad.  Just enter geographic information, such as zip code or state, and your area of interest, and you can access service opportunities near your home or office, across the country or overseas.</a:t>
            </a:r>
          </a:p>
          <a:p>
            <a:pPr algn="just"/>
            <a:endParaRPr lang="en-US" sz="2000" dirty="0" smtClean="0">
              <a:latin typeface="Maiandra GD" pitchFamily="34" charset="0"/>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438" y="6705600"/>
            <a:ext cx="1661030" cy="227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908" y="7162800"/>
            <a:ext cx="2271418" cy="185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858001"/>
            <a:ext cx="1752600" cy="214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4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909</Words>
  <Application>Microsoft Office PowerPoint</Application>
  <PresentationFormat>On-screen Show (4:3)</PresentationFormat>
  <Paragraphs>90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Dr. Martin Luther King, Jr. “Drum Major for Justice”</vt:lpstr>
      <vt:lpstr>Dr. Martin Luther King, Jr.  January 15, 1929 – April 4, 1968</vt:lpstr>
      <vt:lpstr>The Courage to Be Great</vt:lpstr>
      <vt:lpstr>Martin Luther King Jr. National Holiday Monday,  January 17,  2012 A Day On, Not a Day Off</vt:lpstr>
      <vt:lpstr>WHY SERVE?</vt:lpstr>
      <vt:lpstr>Strengthen Communities</vt:lpstr>
      <vt:lpstr>Empower Individuals</vt:lpstr>
      <vt:lpstr>Bridging Barriers</vt:lpstr>
      <vt:lpstr>How to 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Valdosta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Information Technology</dc:creator>
  <cp:lastModifiedBy>Information Technology</cp:lastModifiedBy>
  <cp:revision>18</cp:revision>
  <dcterms:created xsi:type="dcterms:W3CDTF">2012-01-04T21:05:07Z</dcterms:created>
  <dcterms:modified xsi:type="dcterms:W3CDTF">2012-01-12T16:57:31Z</dcterms:modified>
</cp:coreProperties>
</file>