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4"/>
  </p:notesMasterIdLst>
  <p:handoutMasterIdLst>
    <p:handoutMasterId r:id="rId25"/>
  </p:handoutMasterIdLst>
  <p:sldIdLst>
    <p:sldId id="313" r:id="rId2"/>
    <p:sldId id="315" r:id="rId3"/>
    <p:sldId id="354" r:id="rId4"/>
    <p:sldId id="316" r:id="rId5"/>
    <p:sldId id="355" r:id="rId6"/>
    <p:sldId id="356" r:id="rId7"/>
    <p:sldId id="357" r:id="rId8"/>
    <p:sldId id="358" r:id="rId9"/>
    <p:sldId id="359" r:id="rId10"/>
    <p:sldId id="360" r:id="rId11"/>
    <p:sldId id="361" r:id="rId12"/>
    <p:sldId id="362" r:id="rId13"/>
    <p:sldId id="363" r:id="rId14"/>
    <p:sldId id="364" r:id="rId15"/>
    <p:sldId id="367" r:id="rId16"/>
    <p:sldId id="365" r:id="rId17"/>
    <p:sldId id="366" r:id="rId18"/>
    <p:sldId id="368" r:id="rId19"/>
    <p:sldId id="369" r:id="rId20"/>
    <p:sldId id="370" r:id="rId21"/>
    <p:sldId id="371" r:id="rId22"/>
    <p:sldId id="353" r:id="rId23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6A91A626-7EDE-4564-8324-B70988D557A0}">
          <p14:sldIdLst>
            <p14:sldId id="313"/>
            <p14:sldId id="315"/>
            <p14:sldId id="354"/>
            <p14:sldId id="316"/>
            <p14:sldId id="355"/>
            <p14:sldId id="356"/>
            <p14:sldId id="357"/>
            <p14:sldId id="358"/>
            <p14:sldId id="359"/>
            <p14:sldId id="360"/>
            <p14:sldId id="361"/>
            <p14:sldId id="362"/>
            <p14:sldId id="363"/>
            <p14:sldId id="364"/>
            <p14:sldId id="367"/>
            <p14:sldId id="365"/>
            <p14:sldId id="366"/>
            <p14:sldId id="368"/>
            <p14:sldId id="369"/>
            <p14:sldId id="370"/>
            <p14:sldId id="371"/>
            <p14:sldId id="35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00C30"/>
    <a:srgbClr val="DA1A32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84EE58D-6B2C-EE73-0263-150D87846A0A}" v="626" dt="2026-04-07T19:42:07.3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2" autoAdjust="0"/>
    <p:restoredTop sz="96327"/>
  </p:normalViewPr>
  <p:slideViewPr>
    <p:cSldViewPr snapToGrid="0">
      <p:cViewPr varScale="1">
        <p:scale>
          <a:sx n="104" d="100"/>
          <a:sy n="104" d="100"/>
        </p:scale>
        <p:origin x="24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7069A3A-6F74-4400-AE54-504F3B08ED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0C6AD0-0B92-4054-882D-672F715C263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13551A7B-4610-4AF8-B13F-1B211E2C0067}" type="datetimeFigureOut">
              <a:rPr lang="en-US" smtClean="0"/>
              <a:t>5/13/2026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3E9079-2743-46EE-89E6-0B9F9A9ECA3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08007C7-5382-4F09-9711-CD933BD228E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FEF9C2C-3411-4BC2-9086-AD63B6A3B2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15920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05BCB079-82AA-4533-A9AF-3BF07D45C504}" type="datetimeFigureOut">
              <a:rPr lang="en-US" smtClean="0"/>
              <a:t>5/13/2026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F65A2579-0D4F-4B3F-9AAF-78B963A36E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11496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E8CEF9-0298-6009-6D46-B83A1AD340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B39D58-F8D8-B8D4-0C99-56DDC0275C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499D19-57D4-891D-A6D3-BB5642E88D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10/12/2020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A7EA13-52A0-5F52-97A4-396CC4975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2706D8-F152-3395-8046-DBA95250B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ED2EE-9DCD-491A-A388-EFD0777AE2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80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148C7-1F43-4D68-4FDB-AB411D33F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D14E8B-B729-CEDB-675B-22BB824B75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A5DE9E-1217-D17A-5BB5-8AC9965F7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10/12/2020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A170B5-E864-18AF-8BCE-4081F6A61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05E850-183D-D717-7E35-31E664A4CA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ED2EE-9DCD-491A-A388-EFD0777AE2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568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92BD53-AB5C-A9AC-146D-D3D8FEDD12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F3046E-3C3D-BFDE-AE7B-9649973059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9BFF4C-5F3F-13D5-954E-7E9BAFC35A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10/12/2020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C60C98-EB9F-8B52-6507-0E9F15818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E178F-81AC-6BC1-EC30-172945A3F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ED2EE-9DCD-491A-A388-EFD0777AE2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924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4FC13-012D-0CF2-E57D-3BD996864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56AEF8-2417-45A3-24E9-1C38B4628DE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891C77-361B-42AA-63F3-9D385D1E4A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1B1118-1761-B8E7-DE6E-BB19FE66A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10/12/2020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876CB5-386F-E207-E3F7-8D8C6ACEA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B130A9-9DAA-4D40-8EBA-ED10450234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ED2EE-9DCD-491A-A388-EFD0777AE2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482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D540A0-5729-33E4-8467-6BE122DC6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8474EF-3E66-A0CB-59FD-9F67580497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6D2D7A-3671-99ED-CB46-4AC1388EA7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678C51-6AB9-F637-117C-494498F64A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852EE5-8CF8-A869-0F23-1EB8A2946B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6D8D10F-E24E-6074-CFBC-C8671DB2E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10/12/2020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B3A1539-F006-0D1F-7044-C78597913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721B3A0-AA82-3D5C-5B39-EFF8379AB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ED2EE-9DCD-491A-A388-EFD0777AE2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129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CE1B6E-5773-FE4B-CC2E-C62E67366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648765-3D7F-ADDE-DA95-44A261DCF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10/12/2020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5032E2-64FE-8C9B-4EE6-0E5782AA99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B271DC-AB64-6896-18F5-0B032E2A60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ED2EE-9DCD-491A-A388-EFD0777AE2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979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7115149-4081-6E9E-CD7D-1D26844D46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10/12/2020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244DF9-1634-8AAD-3D0D-7BF7A0A08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B565FD-8386-F16B-7169-3E6F08587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ED2EE-9DCD-491A-A388-EFD0777AE2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56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742A0-B69F-F722-B576-392A70502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5FCC59-D306-3B71-0E56-09CE48EDA3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579C09-C276-4D88-D7E4-F5C8C48B75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46B3E3-527F-DF8A-6BEE-386A1B5BD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10/12/2020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63C775-52AE-CABB-BCB9-C5082B176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B42B51-9178-BDF5-94AB-034BD9E7C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ED2EE-9DCD-491A-A388-EFD0777AE2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9242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D88F51-EEF9-BF3F-AA89-A20ECB023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0FBA31-7F19-B787-8EAA-1E3835B748D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5F4C0D-4CA3-F688-858E-8B2F5DE717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495B3E-622E-4AB5-54F0-F28B26C47B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10/12/2020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4103C1-B504-B4C8-C15E-CFB29DA6E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50D47C-90AC-B705-6D19-309FC5251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ED2EE-9DCD-491A-A388-EFD0777AE2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488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99359-57C5-0CBB-C046-06961264A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B1FBAC-1DDC-A61D-C49B-BDA2A48F19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010AE7-F48C-FD4E-A285-353CB1A73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10/12/2020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3D6080-C9FB-D54B-D037-E08DB8B88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543477-1303-2E05-90CF-CACB345D3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ED2EE-9DCD-491A-A388-EFD0777AE2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316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E81A06-81D6-B76A-F51A-A5B52B517D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6BF4B1-CDC6-CB64-2271-82DA8918EB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4F7E32-71EA-6923-5EDA-39566E3498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10/12/2020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1EB344-00CD-F863-3CBB-A901F006F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E3CB70-9921-7D33-DAF5-ADB05B02A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DED2EE-9DCD-491A-A388-EFD0777AE2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19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7F9CA9D-36E4-9545-2782-D904F3A32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B47E03-083D-4296-E5E3-AC122866BC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78A02-E7BA-6123-2401-58687BBBBE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/>
              <a:t>10/12/2020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7BB943-9029-BEF6-E09D-CC79DB33D6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597088-0076-DDF8-FFE8-167EA032FF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DED2EE-9DCD-491A-A388-EFD0777AE2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138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mailto:grants@valdosta.ed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A1A32"/>
            </a:gs>
            <a:gs pos="100000">
              <a:srgbClr val="A00C30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ack and white logo&#10;&#10;Description automatically generated">
            <a:extLst>
              <a:ext uri="{FF2B5EF4-FFF2-40B4-BE49-F238E27FC236}">
                <a16:creationId xmlns:a16="http://schemas.microsoft.com/office/drawing/2014/main" id="{663CE461-D826-1E45-573B-67F424296B6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694" y="1954961"/>
            <a:ext cx="5747689" cy="2948078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438B51E-2D6E-8B93-F76E-09FF74EC27D1}"/>
              </a:ext>
            </a:extLst>
          </p:cNvPr>
          <p:cNvCxnSpPr>
            <a:cxnSpLocks/>
          </p:cNvCxnSpPr>
          <p:nvPr/>
        </p:nvCxnSpPr>
        <p:spPr>
          <a:xfrm>
            <a:off x="6096000" y="1693363"/>
            <a:ext cx="0" cy="572414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448DFFE9-BFA1-52EF-B52D-F4D835B38EE8}"/>
              </a:ext>
            </a:extLst>
          </p:cNvPr>
          <p:cNvSpPr txBox="1"/>
          <p:nvPr/>
        </p:nvSpPr>
        <p:spPr>
          <a:xfrm>
            <a:off x="169615" y="1029160"/>
            <a:ext cx="5747681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4400" dirty="0">
                <a:latin typeface="Palatino" pitchFamily="2" charset="77"/>
                <a:ea typeface="Palatino" pitchFamily="2" charset="77"/>
              </a:rPr>
              <a:t>OFFICE OF </a:t>
            </a:r>
          </a:p>
          <a:p>
            <a:pPr algn="r"/>
            <a:r>
              <a:rPr lang="en-US" sz="4400" dirty="0">
                <a:latin typeface="Palatino" pitchFamily="2" charset="77"/>
                <a:ea typeface="Palatino" pitchFamily="2" charset="77"/>
              </a:rPr>
              <a:t>SPONSORED </a:t>
            </a:r>
          </a:p>
          <a:p>
            <a:pPr algn="r"/>
            <a:r>
              <a:rPr lang="en-US" sz="4400" dirty="0">
                <a:latin typeface="Palatino" pitchFamily="2" charset="77"/>
                <a:ea typeface="Palatino" pitchFamily="2" charset="77"/>
              </a:rPr>
              <a:t>PROGRAMS AND </a:t>
            </a:r>
          </a:p>
          <a:p>
            <a:pPr algn="r"/>
            <a:r>
              <a:rPr lang="en-US" sz="4400" dirty="0">
                <a:latin typeface="Palatino" pitchFamily="2" charset="77"/>
                <a:ea typeface="Palatino" pitchFamily="2" charset="77"/>
              </a:rPr>
              <a:t>RESEARCH </a:t>
            </a:r>
          </a:p>
          <a:p>
            <a:pPr algn="r"/>
            <a:r>
              <a:rPr lang="en-US" sz="4400" dirty="0">
                <a:latin typeface="Palatino" pitchFamily="2" charset="77"/>
                <a:ea typeface="Palatino" pitchFamily="2" charset="77"/>
              </a:rPr>
              <a:t>ADMINISTRATION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F8F0FAA-6042-1FEF-9027-35D6017AD2E3}"/>
              </a:ext>
            </a:extLst>
          </p:cNvPr>
          <p:cNvSpPr txBox="1"/>
          <p:nvPr/>
        </p:nvSpPr>
        <p:spPr>
          <a:xfrm>
            <a:off x="169614" y="5120954"/>
            <a:ext cx="5747682" cy="70788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r"/>
            <a:r>
              <a:rPr lang="en-US" sz="4000" spc="-150" dirty="0">
                <a:solidFill>
                  <a:schemeClr val="bg1"/>
                </a:solidFill>
                <a:latin typeface="Helvetica Light"/>
              </a:rPr>
              <a:t>Contract Workshop</a:t>
            </a:r>
            <a:endParaRPr lang="en-US" sz="4000" spc="-150" dirty="0">
              <a:solidFill>
                <a:schemeClr val="bg1"/>
              </a:solidFill>
              <a:latin typeface="Helvetica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24768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23AC26-B521-1725-8701-B96D50EA67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university&#10;&#10;Description automatically generated">
            <a:extLst>
              <a:ext uri="{FF2B5EF4-FFF2-40B4-BE49-F238E27FC236}">
                <a16:creationId xmlns:a16="http://schemas.microsoft.com/office/drawing/2014/main" id="{0C793296-7FA2-AF14-B8B3-A4044EF3B9C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5" y="80578"/>
            <a:ext cx="2313576" cy="978223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D4E23249-F475-4FBE-075C-53044FF98A2A}"/>
              </a:ext>
            </a:extLst>
          </p:cNvPr>
          <p:cNvCxnSpPr>
            <a:cxnSpLocks/>
          </p:cNvCxnSpPr>
          <p:nvPr/>
        </p:nvCxnSpPr>
        <p:spPr>
          <a:xfrm flipV="1">
            <a:off x="-403820" y="-1379782"/>
            <a:ext cx="3871913" cy="8778240"/>
          </a:xfrm>
          <a:prstGeom prst="line">
            <a:avLst/>
          </a:prstGeom>
          <a:ln w="38100">
            <a:solidFill>
              <a:srgbClr val="A00C3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A8C6C176-9EEB-5CA5-ABF7-817327F91C7F}"/>
              </a:ext>
            </a:extLst>
          </p:cNvPr>
          <p:cNvCxnSpPr>
            <a:cxnSpLocks/>
          </p:cNvCxnSpPr>
          <p:nvPr/>
        </p:nvCxnSpPr>
        <p:spPr>
          <a:xfrm flipV="1">
            <a:off x="-251420" y="-1227382"/>
            <a:ext cx="3871913" cy="8778240"/>
          </a:xfrm>
          <a:prstGeom prst="line">
            <a:avLst/>
          </a:prstGeom>
          <a:ln w="38100">
            <a:solidFill>
              <a:srgbClr val="A00C3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9175516-1A85-E983-CAFE-D434F4671DF3}"/>
              </a:ext>
            </a:extLst>
          </p:cNvPr>
          <p:cNvCxnSpPr>
            <a:cxnSpLocks/>
          </p:cNvCxnSpPr>
          <p:nvPr/>
        </p:nvCxnSpPr>
        <p:spPr>
          <a:xfrm flipV="1">
            <a:off x="-99020" y="-1074982"/>
            <a:ext cx="3871913" cy="8778240"/>
          </a:xfrm>
          <a:prstGeom prst="line">
            <a:avLst/>
          </a:prstGeom>
          <a:ln w="38100">
            <a:solidFill>
              <a:srgbClr val="A00C3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056CA299-25B3-908F-0349-8C933C3F4C13}"/>
              </a:ext>
            </a:extLst>
          </p:cNvPr>
          <p:cNvSpPr txBox="1"/>
          <p:nvPr/>
        </p:nvSpPr>
        <p:spPr>
          <a:xfrm>
            <a:off x="2408662" y="1802337"/>
            <a:ext cx="8189110" cy="360098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6000" dirty="0">
                <a:latin typeface="Impact" panose="020B0806030902050204" pitchFamily="34" charset="0"/>
              </a:rPr>
              <a:t>AGENDA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2400" dirty="0">
                <a:latin typeface="Helvetica Light"/>
              </a:rPr>
              <a:t>What is a </a:t>
            </a:r>
            <a:r>
              <a:rPr lang="en-US" sz="2400" b="1" dirty="0">
                <a:solidFill>
                  <a:srgbClr val="C00000"/>
                </a:solidFill>
                <a:latin typeface="Helvetica Light"/>
              </a:rPr>
              <a:t>Contract?  </a:t>
            </a:r>
            <a:endParaRPr lang="en-US" b="1" dirty="0">
              <a:solidFill>
                <a:srgbClr val="C00000"/>
              </a:solidFill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C00000"/>
                </a:solidFill>
                <a:latin typeface="Helvetica Light"/>
              </a:rPr>
              <a:t>Development</a:t>
            </a:r>
            <a:r>
              <a:rPr lang="en-US" sz="2400" dirty="0">
                <a:latin typeface="Helvetica Light"/>
              </a:rPr>
              <a:t> Steps and Responsibilities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C00000"/>
                </a:solidFill>
                <a:latin typeface="Helvetica Light"/>
              </a:rPr>
              <a:t>Approval</a:t>
            </a:r>
            <a:r>
              <a:rPr lang="en-US" sz="2400" dirty="0">
                <a:latin typeface="Helvetica Light"/>
              </a:rPr>
              <a:t> Process </a:t>
            </a:r>
            <a:endParaRPr lang="en-US" sz="2400" dirty="0">
              <a:latin typeface="Helvetica Light" panose="020B0403020202020204" pitchFamily="34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2400" dirty="0">
                <a:latin typeface="Helvetica Light" panose="020B0403020202020204" pitchFamily="34" charset="0"/>
              </a:rPr>
              <a:t>Authorized Official </a:t>
            </a:r>
            <a:r>
              <a:rPr lang="en-US" sz="2400" dirty="0">
                <a:solidFill>
                  <a:srgbClr val="C00000"/>
                </a:solidFill>
                <a:latin typeface="Helvetica Light" panose="020B0403020202020204" pitchFamily="34" charset="0"/>
              </a:rPr>
              <a:t>Consent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C00000"/>
                </a:solidFill>
                <a:latin typeface="Helvetica Light"/>
              </a:rPr>
              <a:t>Next </a:t>
            </a:r>
            <a:r>
              <a:rPr lang="en-US" sz="2400" dirty="0">
                <a:latin typeface="Helvetica Light"/>
              </a:rPr>
              <a:t>Steps</a:t>
            </a:r>
            <a:endParaRPr lang="en-US" dirty="0">
              <a:latin typeface="Helvetica Light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C00000"/>
                </a:solidFill>
                <a:latin typeface="Helvetica Light"/>
              </a:rPr>
              <a:t>Procurement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sz="2400" dirty="0">
                <a:latin typeface="Helvetica Light"/>
              </a:rPr>
              <a:t>Questions</a:t>
            </a:r>
            <a:endParaRPr lang="en-US" dirty="0">
              <a:latin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13971533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94233-D2CA-9396-B051-02F35F4003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university&#10;&#10;Description automatically generated">
            <a:extLst>
              <a:ext uri="{FF2B5EF4-FFF2-40B4-BE49-F238E27FC236}">
                <a16:creationId xmlns:a16="http://schemas.microsoft.com/office/drawing/2014/main" id="{4577EF7F-3078-F752-EF22-A620E63AEF1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5" y="80578"/>
            <a:ext cx="2313576" cy="978223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E040E529-7A0F-76E0-2920-328D711D28F5}"/>
              </a:ext>
            </a:extLst>
          </p:cNvPr>
          <p:cNvCxnSpPr>
            <a:cxnSpLocks/>
          </p:cNvCxnSpPr>
          <p:nvPr/>
        </p:nvCxnSpPr>
        <p:spPr>
          <a:xfrm flipV="1">
            <a:off x="-403820" y="-1379782"/>
            <a:ext cx="3871913" cy="8778240"/>
          </a:xfrm>
          <a:prstGeom prst="line">
            <a:avLst/>
          </a:prstGeom>
          <a:ln w="38100">
            <a:solidFill>
              <a:srgbClr val="A00C3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5BBF129-5693-58A6-42A5-798587ECFC69}"/>
              </a:ext>
            </a:extLst>
          </p:cNvPr>
          <p:cNvCxnSpPr>
            <a:cxnSpLocks/>
          </p:cNvCxnSpPr>
          <p:nvPr/>
        </p:nvCxnSpPr>
        <p:spPr>
          <a:xfrm flipV="1">
            <a:off x="-251420" y="-1227382"/>
            <a:ext cx="3871913" cy="8778240"/>
          </a:xfrm>
          <a:prstGeom prst="line">
            <a:avLst/>
          </a:prstGeom>
          <a:ln w="38100">
            <a:solidFill>
              <a:srgbClr val="A00C3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8A03ADFF-99DF-4A08-E333-7DC505351212}"/>
              </a:ext>
            </a:extLst>
          </p:cNvPr>
          <p:cNvCxnSpPr>
            <a:cxnSpLocks/>
          </p:cNvCxnSpPr>
          <p:nvPr/>
        </p:nvCxnSpPr>
        <p:spPr>
          <a:xfrm flipV="1">
            <a:off x="-99020" y="-1074982"/>
            <a:ext cx="3871913" cy="8778240"/>
          </a:xfrm>
          <a:prstGeom prst="line">
            <a:avLst/>
          </a:prstGeom>
          <a:ln w="38100">
            <a:solidFill>
              <a:srgbClr val="A00C3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4580D228-0227-E574-8C07-21538F13C488}"/>
              </a:ext>
            </a:extLst>
          </p:cNvPr>
          <p:cNvSpPr txBox="1"/>
          <p:nvPr/>
        </p:nvSpPr>
        <p:spPr>
          <a:xfrm>
            <a:off x="2667455" y="2923771"/>
            <a:ext cx="8189110" cy="1015663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6000">
                <a:latin typeface="Impact"/>
              </a:rPr>
              <a:t>WHAT IS A </a:t>
            </a:r>
            <a:r>
              <a:rPr lang="en-US" sz="6000">
                <a:solidFill>
                  <a:srgbClr val="C00000"/>
                </a:solidFill>
                <a:latin typeface="Impact"/>
              </a:rPr>
              <a:t>CONTRACT?</a:t>
            </a:r>
            <a:r>
              <a:rPr lang="en-US" sz="6000" dirty="0">
                <a:latin typeface="Impact"/>
              </a:rPr>
              <a:t>  </a:t>
            </a:r>
            <a:endParaRPr lang="en-US" dirty="0">
              <a:latin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16212033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C53B9-D1FB-A7C0-29C7-BBCBB2FDEE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university&#10;&#10;Description automatically generated">
            <a:extLst>
              <a:ext uri="{FF2B5EF4-FFF2-40B4-BE49-F238E27FC236}">
                <a16:creationId xmlns:a16="http://schemas.microsoft.com/office/drawing/2014/main" id="{C2468818-4234-0F37-54C8-90FC4F53BD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5" y="80578"/>
            <a:ext cx="2313576" cy="978223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AEE56EC-299F-A48C-AEBF-A961D9E8FB07}"/>
              </a:ext>
            </a:extLst>
          </p:cNvPr>
          <p:cNvCxnSpPr>
            <a:cxnSpLocks/>
          </p:cNvCxnSpPr>
          <p:nvPr/>
        </p:nvCxnSpPr>
        <p:spPr>
          <a:xfrm flipV="1">
            <a:off x="-403820" y="-13797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3BC43CD-EFCC-FAE2-D241-71395A850934}"/>
              </a:ext>
            </a:extLst>
          </p:cNvPr>
          <p:cNvCxnSpPr>
            <a:cxnSpLocks/>
          </p:cNvCxnSpPr>
          <p:nvPr/>
        </p:nvCxnSpPr>
        <p:spPr>
          <a:xfrm flipV="1">
            <a:off x="-251420" y="-12273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ACD4CF0-F60A-51F9-3E2D-439C4B3E6324}"/>
              </a:ext>
            </a:extLst>
          </p:cNvPr>
          <p:cNvCxnSpPr>
            <a:cxnSpLocks/>
          </p:cNvCxnSpPr>
          <p:nvPr/>
        </p:nvCxnSpPr>
        <p:spPr>
          <a:xfrm flipV="1">
            <a:off x="-99020" y="-10749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99B675D7-76B4-A203-1597-BEF3072B5BD0}"/>
              </a:ext>
            </a:extLst>
          </p:cNvPr>
          <p:cNvSpPr txBox="1"/>
          <p:nvPr/>
        </p:nvSpPr>
        <p:spPr>
          <a:xfrm>
            <a:off x="2491741" y="1705451"/>
            <a:ext cx="7806690" cy="295465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endParaRPr lang="en-US" sz="2800" b="1" dirty="0">
              <a:latin typeface="Helvetica" pitchFamily="2" charset="0"/>
            </a:endParaRPr>
          </a:p>
          <a:p>
            <a:pPr algn="ctr"/>
            <a:r>
              <a:rPr lang="en-US" sz="3200" b="1" dirty="0">
                <a:latin typeface="Helvetica"/>
                <a:cs typeface="Helvetica"/>
              </a:rPr>
              <a:t>A contract is a contract is a </a:t>
            </a:r>
            <a:r>
              <a:rPr lang="en-US" sz="3200" b="1" dirty="0">
                <a:solidFill>
                  <a:srgbClr val="C00000"/>
                </a:solidFill>
                <a:latin typeface="Helvetica"/>
                <a:cs typeface="Helvetica"/>
              </a:rPr>
              <a:t>contract.</a:t>
            </a:r>
            <a:r>
              <a:rPr lang="en-US" sz="3200" b="1" dirty="0">
                <a:latin typeface="Helvetica"/>
                <a:cs typeface="Helvetica"/>
              </a:rPr>
              <a:t>  Right?  </a:t>
            </a:r>
            <a:r>
              <a:rPr lang="en-US" sz="3200" b="1" dirty="0">
                <a:solidFill>
                  <a:srgbClr val="C00000"/>
                </a:solidFill>
                <a:latin typeface="Helvetica"/>
                <a:cs typeface="Helvetica"/>
              </a:rPr>
              <a:t>Not</a:t>
            </a:r>
            <a:r>
              <a:rPr lang="en-US" sz="3200" b="1" dirty="0">
                <a:latin typeface="Helvetica"/>
                <a:cs typeface="Helvetica"/>
              </a:rPr>
              <a:t> so fast...</a:t>
            </a:r>
          </a:p>
          <a:p>
            <a:r>
              <a:rPr lang="en-US" sz="2000" dirty="0">
                <a:latin typeface="Helvetica Light"/>
              </a:rPr>
              <a:t>                             </a:t>
            </a:r>
            <a:endParaRPr lang="en-US" sz="2000" dirty="0">
              <a:latin typeface="Helvetica Light" panose="020B0403020202020204" pitchFamily="34" charset="0"/>
            </a:endParaRPr>
          </a:p>
          <a:p>
            <a:r>
              <a:rPr lang="en-US" sz="2000" dirty="0">
                <a:latin typeface="Helvetica Light"/>
              </a:rPr>
              <a:t>                        There </a:t>
            </a:r>
            <a:r>
              <a:rPr lang="en-US" sz="2000" dirty="0">
                <a:solidFill>
                  <a:srgbClr val="000000"/>
                </a:solidFill>
                <a:latin typeface="Helvetica Light"/>
              </a:rPr>
              <a:t>are </a:t>
            </a:r>
            <a:r>
              <a:rPr lang="en-US" sz="2000" b="1" dirty="0">
                <a:solidFill>
                  <a:srgbClr val="C00000"/>
                </a:solidFill>
                <a:latin typeface="Helvetica Light"/>
              </a:rPr>
              <a:t>two types </a:t>
            </a:r>
            <a:r>
              <a:rPr lang="en-US" sz="2000" dirty="0">
                <a:latin typeface="Helvetica Light"/>
              </a:rPr>
              <a:t>of contracts:   </a:t>
            </a:r>
            <a:endParaRPr lang="en-US" sz="2000" dirty="0">
              <a:latin typeface="Helvetica Light" panose="020B0403020202020204" pitchFamily="34" charset="0"/>
            </a:endParaRPr>
          </a:p>
          <a:p>
            <a:r>
              <a:rPr lang="en-US" dirty="0">
                <a:latin typeface="Helvetica Light"/>
              </a:rPr>
              <a:t>     </a:t>
            </a:r>
          </a:p>
          <a:p>
            <a:r>
              <a:rPr lang="en-US" b="1" dirty="0">
                <a:solidFill>
                  <a:srgbClr val="C00000"/>
                </a:solidFill>
                <a:latin typeface="Helvetica Light"/>
              </a:rPr>
              <a:t>      TYPE #1:</a:t>
            </a:r>
            <a:r>
              <a:rPr lang="en-US" dirty="0">
                <a:latin typeface="Helvetica Light"/>
              </a:rPr>
              <a:t>  Memorandum of Understanding or Agreement MOU/MOA)</a:t>
            </a:r>
            <a:r>
              <a:rPr lang="en-US" dirty="0">
                <a:solidFill>
                  <a:srgbClr val="000000"/>
                </a:solidFill>
                <a:latin typeface="Helvetica Light"/>
              </a:rPr>
              <a:t>       </a:t>
            </a:r>
            <a:r>
              <a:rPr lang="en-US" b="1" dirty="0">
                <a:solidFill>
                  <a:srgbClr val="C00000"/>
                </a:solidFill>
                <a:latin typeface="Helvetica Light"/>
              </a:rPr>
              <a:t>                       </a:t>
            </a:r>
          </a:p>
          <a:p>
            <a:r>
              <a:rPr lang="en-US" b="1" dirty="0">
                <a:solidFill>
                  <a:srgbClr val="C00000"/>
                </a:solidFill>
                <a:latin typeface="Helvetica Light"/>
              </a:rPr>
              <a:t>                       TYPE #2:  </a:t>
            </a:r>
            <a:r>
              <a:rPr lang="en-US" dirty="0">
                <a:latin typeface="Helvetica Light"/>
              </a:rPr>
              <a:t>Service Level Agreement (SLA)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39315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C53B9-D1FB-A7C0-29C7-BBCBB2FDEE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university&#10;&#10;Description automatically generated">
            <a:extLst>
              <a:ext uri="{FF2B5EF4-FFF2-40B4-BE49-F238E27FC236}">
                <a16:creationId xmlns:a16="http://schemas.microsoft.com/office/drawing/2014/main" id="{C2468818-4234-0F37-54C8-90FC4F53BD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5" y="80578"/>
            <a:ext cx="2313576" cy="978223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AEE56EC-299F-A48C-AEBF-A961D9E8FB07}"/>
              </a:ext>
            </a:extLst>
          </p:cNvPr>
          <p:cNvCxnSpPr>
            <a:cxnSpLocks/>
          </p:cNvCxnSpPr>
          <p:nvPr/>
        </p:nvCxnSpPr>
        <p:spPr>
          <a:xfrm flipV="1">
            <a:off x="-403820" y="-13797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3BC43CD-EFCC-FAE2-D241-71395A850934}"/>
              </a:ext>
            </a:extLst>
          </p:cNvPr>
          <p:cNvCxnSpPr>
            <a:cxnSpLocks/>
          </p:cNvCxnSpPr>
          <p:nvPr/>
        </p:nvCxnSpPr>
        <p:spPr>
          <a:xfrm flipV="1">
            <a:off x="-251420" y="-12273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ACD4CF0-F60A-51F9-3E2D-439C4B3E6324}"/>
              </a:ext>
            </a:extLst>
          </p:cNvPr>
          <p:cNvCxnSpPr>
            <a:cxnSpLocks/>
          </p:cNvCxnSpPr>
          <p:nvPr/>
        </p:nvCxnSpPr>
        <p:spPr>
          <a:xfrm flipV="1">
            <a:off x="-99020" y="-10749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99B675D7-76B4-A203-1597-BEF3072B5BD0}"/>
              </a:ext>
            </a:extLst>
          </p:cNvPr>
          <p:cNvSpPr txBox="1"/>
          <p:nvPr/>
        </p:nvSpPr>
        <p:spPr>
          <a:xfrm>
            <a:off x="1836936" y="1717748"/>
            <a:ext cx="9555480" cy="430887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000" dirty="0">
                <a:latin typeface="Impact" panose="020B0806030902050204" pitchFamily="34" charset="0"/>
              </a:rPr>
              <a:t>What is an </a:t>
            </a:r>
            <a:r>
              <a:rPr lang="en-US" sz="5000" dirty="0">
                <a:solidFill>
                  <a:srgbClr val="C00000"/>
                </a:solidFill>
                <a:latin typeface="Impact" panose="020B0806030902050204" pitchFamily="34" charset="0"/>
              </a:rPr>
              <a:t>MOU/MOA?  </a:t>
            </a:r>
          </a:p>
          <a:p>
            <a:endParaRPr lang="en-US" sz="2800" b="1" dirty="0">
              <a:latin typeface="Helvetica" pitchFamily="2" charset="0"/>
            </a:endParaRPr>
          </a:p>
          <a:p>
            <a:pPr marL="514350" indent="-514350" algn="ctr">
              <a:buAutoNum type="arabicParenR"/>
            </a:pPr>
            <a:r>
              <a:rPr lang="en-US" sz="2400" dirty="0">
                <a:latin typeface="Helvetica"/>
                <a:cs typeface="Helvetica"/>
              </a:rPr>
              <a:t>Focuses on broad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goals</a:t>
            </a:r>
          </a:p>
          <a:p>
            <a:pPr marL="514350" indent="-514350" algn="ctr">
              <a:buAutoNum type="arabicParenR"/>
            </a:pPr>
            <a:r>
              <a:rPr lang="en-US" sz="2400" dirty="0">
                <a:latin typeface="Helvetica"/>
                <a:cs typeface="Helvetica"/>
              </a:rPr>
              <a:t>Often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precursors</a:t>
            </a:r>
            <a:r>
              <a:rPr lang="en-US" sz="2400" dirty="0">
                <a:latin typeface="Helvetica"/>
                <a:cs typeface="Helvetica"/>
              </a:rPr>
              <a:t> to a more formal contract  </a:t>
            </a:r>
          </a:p>
          <a:p>
            <a:pPr marL="514350" indent="-514350" algn="ctr">
              <a:buAutoNum type="arabicParenR"/>
            </a:pPr>
            <a:r>
              <a:rPr lang="en-US" sz="2400" dirty="0">
                <a:latin typeface="Helvetica"/>
                <a:cs typeface="Helvetica"/>
              </a:rPr>
              <a:t>Establishes strategic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partnerships</a:t>
            </a:r>
          </a:p>
          <a:p>
            <a:pPr marL="514350" indent="-514350" algn="ctr">
              <a:buAutoNum type="arabicParenR"/>
            </a:pPr>
            <a:r>
              <a:rPr lang="en-US" sz="2400" dirty="0">
                <a:latin typeface="Helvetica"/>
                <a:cs typeface="Helvetica"/>
              </a:rPr>
              <a:t>Developed for partnerships,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government, or research</a:t>
            </a:r>
          </a:p>
          <a:p>
            <a:pPr marL="514350" indent="-514350" algn="ctr">
              <a:buAutoNum type="arabicParenR"/>
            </a:pPr>
            <a:r>
              <a:rPr lang="en-US" sz="2400" dirty="0">
                <a:latin typeface="Helvetica"/>
                <a:cs typeface="Helvetica"/>
              </a:rPr>
              <a:t>Signals the start of a relationship detailing shared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expectations</a:t>
            </a:r>
          </a:p>
          <a:p>
            <a:pPr marL="514350" indent="-514350" algn="ctr">
              <a:buAutoNum type="arabicParenR"/>
            </a:pPr>
            <a:r>
              <a:rPr lang="en-US" sz="2400" dirty="0">
                <a:latin typeface="Helvetica"/>
                <a:cs typeface="Helvetica"/>
              </a:rPr>
              <a:t>Does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not include </a:t>
            </a:r>
            <a:r>
              <a:rPr lang="en-US" sz="2400" dirty="0">
                <a:latin typeface="Helvetica"/>
                <a:cs typeface="Helvetica"/>
              </a:rPr>
              <a:t>strict legal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penalties</a:t>
            </a:r>
            <a:r>
              <a:rPr lang="en-US" sz="2400" dirty="0">
                <a:latin typeface="Helvetica"/>
                <a:cs typeface="Helvetica"/>
              </a:rPr>
              <a:t> for failure  </a:t>
            </a:r>
          </a:p>
          <a:p>
            <a:pPr marL="514350" indent="-514350" algn="ctr">
              <a:buAutoNum type="arabicParenR"/>
            </a:pPr>
            <a:endParaRPr lang="en-US" sz="3200" b="1" dirty="0">
              <a:latin typeface="Helvetica"/>
              <a:cs typeface="Helvetica"/>
            </a:endParaRPr>
          </a:p>
          <a:p>
            <a:r>
              <a:rPr lang="en-US" sz="2000" dirty="0">
                <a:latin typeface="Helvetica Light"/>
              </a:rPr>
              <a:t>                             </a:t>
            </a:r>
            <a:endParaRPr lang="en-US" sz="2000" dirty="0">
              <a:latin typeface="Helvetica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33365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C53B9-D1FB-A7C0-29C7-BBCBB2FDEE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university&#10;&#10;Description automatically generated">
            <a:extLst>
              <a:ext uri="{FF2B5EF4-FFF2-40B4-BE49-F238E27FC236}">
                <a16:creationId xmlns:a16="http://schemas.microsoft.com/office/drawing/2014/main" id="{C2468818-4234-0F37-54C8-90FC4F53BD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5" y="80578"/>
            <a:ext cx="2313576" cy="978223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AEE56EC-299F-A48C-AEBF-A961D9E8FB07}"/>
              </a:ext>
            </a:extLst>
          </p:cNvPr>
          <p:cNvCxnSpPr>
            <a:cxnSpLocks/>
          </p:cNvCxnSpPr>
          <p:nvPr/>
        </p:nvCxnSpPr>
        <p:spPr>
          <a:xfrm flipV="1">
            <a:off x="-403820" y="-13797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3BC43CD-EFCC-FAE2-D241-71395A850934}"/>
              </a:ext>
            </a:extLst>
          </p:cNvPr>
          <p:cNvCxnSpPr>
            <a:cxnSpLocks/>
          </p:cNvCxnSpPr>
          <p:nvPr/>
        </p:nvCxnSpPr>
        <p:spPr>
          <a:xfrm flipV="1">
            <a:off x="-251420" y="-12273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ACD4CF0-F60A-51F9-3E2D-439C4B3E6324}"/>
              </a:ext>
            </a:extLst>
          </p:cNvPr>
          <p:cNvCxnSpPr>
            <a:cxnSpLocks/>
          </p:cNvCxnSpPr>
          <p:nvPr/>
        </p:nvCxnSpPr>
        <p:spPr>
          <a:xfrm flipV="1">
            <a:off x="-99020" y="-10749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99B675D7-76B4-A203-1597-BEF3072B5BD0}"/>
              </a:ext>
            </a:extLst>
          </p:cNvPr>
          <p:cNvSpPr txBox="1"/>
          <p:nvPr/>
        </p:nvSpPr>
        <p:spPr>
          <a:xfrm>
            <a:off x="1360170" y="1211201"/>
            <a:ext cx="10515600" cy="498598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000" dirty="0">
                <a:latin typeface="Impact" panose="020B0806030902050204" pitchFamily="34" charset="0"/>
              </a:rPr>
              <a:t>What is an </a:t>
            </a:r>
            <a:r>
              <a:rPr lang="en-US" sz="5000" dirty="0">
                <a:solidFill>
                  <a:srgbClr val="C00000"/>
                </a:solidFill>
                <a:latin typeface="Impact" panose="020B0806030902050204" pitchFamily="34" charset="0"/>
              </a:rPr>
              <a:t>SLA?  </a:t>
            </a:r>
          </a:p>
          <a:p>
            <a:endParaRPr lang="en-US" sz="2800" b="1" dirty="0">
              <a:latin typeface="Helvetica" pitchFamily="2" charset="0"/>
            </a:endParaRPr>
          </a:p>
          <a:p>
            <a:pPr marL="514350" indent="-514350" algn="ctr">
              <a:buAutoNum type="arabicParenR"/>
            </a:pPr>
            <a:r>
              <a:rPr lang="en-US" sz="2400" dirty="0">
                <a:latin typeface="Helvetica"/>
                <a:cs typeface="Helvetica"/>
              </a:rPr>
              <a:t>Is a legal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binding</a:t>
            </a:r>
            <a:r>
              <a:rPr lang="en-US" sz="2400" dirty="0">
                <a:latin typeface="Helvetica"/>
                <a:cs typeface="Helvetica"/>
              </a:rPr>
              <a:t> contract</a:t>
            </a:r>
          </a:p>
          <a:p>
            <a:pPr marL="514350" indent="-514350" algn="ctr">
              <a:buAutoNum type="arabicParenR"/>
            </a:pPr>
            <a:r>
              <a:rPr lang="en-US" sz="2400" dirty="0">
                <a:latin typeface="Helvetica"/>
                <a:cs typeface="Helvetica"/>
              </a:rPr>
              <a:t>Defines specific performance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metrics</a:t>
            </a:r>
          </a:p>
          <a:p>
            <a:pPr marL="514350" indent="-514350" algn="ctr">
              <a:buAutoNum type="arabicParenR"/>
            </a:pPr>
            <a:r>
              <a:rPr lang="en-US" sz="2400" dirty="0">
                <a:latin typeface="Helvetica"/>
                <a:cs typeface="Helvetica"/>
              </a:rPr>
              <a:t>Specifies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penalties</a:t>
            </a:r>
            <a:r>
              <a:rPr lang="en-US" sz="2400" dirty="0">
                <a:latin typeface="Helvetica"/>
                <a:cs typeface="Helvetica"/>
              </a:rPr>
              <a:t> and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standards</a:t>
            </a:r>
            <a:r>
              <a:rPr lang="en-US" sz="2400" dirty="0">
                <a:latin typeface="Helvetica"/>
                <a:cs typeface="Helvetica"/>
              </a:rPr>
              <a:t> of service</a:t>
            </a:r>
          </a:p>
          <a:p>
            <a:pPr marL="514350" indent="-514350" algn="ctr">
              <a:buAutoNum type="arabicParenR"/>
            </a:pPr>
            <a:r>
              <a:rPr lang="en-US" sz="2400" dirty="0">
                <a:latin typeface="Helvetica"/>
                <a:cs typeface="Helvetica"/>
              </a:rPr>
              <a:t>Establishes concrete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deliverables</a:t>
            </a:r>
            <a:r>
              <a:rPr lang="en-US" sz="2400" dirty="0">
                <a:latin typeface="Helvetica"/>
                <a:cs typeface="Helvetica"/>
              </a:rPr>
              <a:t> </a:t>
            </a:r>
          </a:p>
          <a:p>
            <a:pPr marL="514350" indent="-514350" algn="ctr">
              <a:buAutoNum type="arabicParenR"/>
            </a:pPr>
            <a:r>
              <a:rPr lang="en-US" sz="2400" dirty="0">
                <a:latin typeface="Helvetica"/>
                <a:cs typeface="Helvetica"/>
              </a:rPr>
              <a:t>Used during active service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management</a:t>
            </a:r>
          </a:p>
          <a:p>
            <a:pPr marL="514350" indent="-514350" algn="ctr">
              <a:buAutoNum type="arabicParenR"/>
            </a:pPr>
            <a:r>
              <a:rPr lang="en-US" sz="2400" dirty="0">
                <a:latin typeface="Helvetica"/>
                <a:cs typeface="Helvetica"/>
              </a:rPr>
              <a:t>Common in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IT and vendor </a:t>
            </a:r>
            <a:r>
              <a:rPr lang="en-US" sz="2400" dirty="0">
                <a:latin typeface="Helvetica"/>
                <a:cs typeface="Helvetica"/>
              </a:rPr>
              <a:t>management </a:t>
            </a:r>
          </a:p>
          <a:p>
            <a:pPr marL="514350" indent="-514350" algn="ctr">
              <a:buAutoNum type="arabicParenR"/>
            </a:pPr>
            <a:r>
              <a:rPr lang="en-US" sz="2400" dirty="0">
                <a:latin typeface="Helvetica"/>
                <a:cs typeface="Helvetica"/>
              </a:rPr>
              <a:t>Defines the service to be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provided,</a:t>
            </a:r>
            <a:r>
              <a:rPr lang="en-US" sz="2400" dirty="0">
                <a:latin typeface="Helvetica"/>
                <a:cs typeface="Helvetica"/>
              </a:rPr>
              <a:t> how it is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measured,</a:t>
            </a:r>
            <a:r>
              <a:rPr lang="en-US" sz="2400" dirty="0">
                <a:latin typeface="Helvetica"/>
                <a:cs typeface="Helvetica"/>
              </a:rPr>
              <a:t> and </a:t>
            </a:r>
          </a:p>
          <a:p>
            <a:pPr algn="ctr"/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penalties</a:t>
            </a:r>
            <a:r>
              <a:rPr lang="en-US" sz="2400" dirty="0">
                <a:latin typeface="Helvetica"/>
                <a:cs typeface="Helvetica"/>
              </a:rPr>
              <a:t> for not meeting standards </a:t>
            </a:r>
          </a:p>
          <a:p>
            <a:pPr marL="514350" indent="-514350" algn="ctr">
              <a:buAutoNum type="arabicParenR"/>
            </a:pPr>
            <a:endParaRPr lang="en-US" sz="2400" dirty="0">
              <a:latin typeface="Helvetica"/>
              <a:cs typeface="Helvetica"/>
            </a:endParaRPr>
          </a:p>
          <a:p>
            <a:r>
              <a:rPr lang="en-US" sz="2400" dirty="0">
                <a:latin typeface="Helvetica Light"/>
              </a:rPr>
              <a:t>                             </a:t>
            </a:r>
            <a:endParaRPr lang="en-US" sz="2400" dirty="0">
              <a:latin typeface="Helvetica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75069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C53B9-D1FB-A7C0-29C7-BBCBB2FDEE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university&#10;&#10;Description automatically generated">
            <a:extLst>
              <a:ext uri="{FF2B5EF4-FFF2-40B4-BE49-F238E27FC236}">
                <a16:creationId xmlns:a16="http://schemas.microsoft.com/office/drawing/2014/main" id="{C2468818-4234-0F37-54C8-90FC4F53BD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5" y="80578"/>
            <a:ext cx="2313576" cy="978223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AEE56EC-299F-A48C-AEBF-A961D9E8FB07}"/>
              </a:ext>
            </a:extLst>
          </p:cNvPr>
          <p:cNvCxnSpPr>
            <a:cxnSpLocks/>
          </p:cNvCxnSpPr>
          <p:nvPr/>
        </p:nvCxnSpPr>
        <p:spPr>
          <a:xfrm flipV="1">
            <a:off x="-403820" y="-13797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3BC43CD-EFCC-FAE2-D241-71395A850934}"/>
              </a:ext>
            </a:extLst>
          </p:cNvPr>
          <p:cNvCxnSpPr>
            <a:cxnSpLocks/>
          </p:cNvCxnSpPr>
          <p:nvPr/>
        </p:nvCxnSpPr>
        <p:spPr>
          <a:xfrm flipV="1">
            <a:off x="-251420" y="-12273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ACD4CF0-F60A-51F9-3E2D-439C4B3E6324}"/>
              </a:ext>
            </a:extLst>
          </p:cNvPr>
          <p:cNvCxnSpPr>
            <a:cxnSpLocks/>
          </p:cNvCxnSpPr>
          <p:nvPr/>
        </p:nvCxnSpPr>
        <p:spPr>
          <a:xfrm flipV="1">
            <a:off x="-99020" y="-10749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99B675D7-76B4-A203-1597-BEF3072B5BD0}"/>
              </a:ext>
            </a:extLst>
          </p:cNvPr>
          <p:cNvSpPr txBox="1"/>
          <p:nvPr/>
        </p:nvSpPr>
        <p:spPr>
          <a:xfrm>
            <a:off x="1108710" y="1657681"/>
            <a:ext cx="10515600" cy="501675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000" dirty="0">
                <a:solidFill>
                  <a:srgbClr val="C00000"/>
                </a:solidFill>
                <a:latin typeface="Impact" panose="020B0806030902050204" pitchFamily="34" charset="0"/>
              </a:rPr>
              <a:t>Development</a:t>
            </a:r>
            <a:r>
              <a:rPr lang="en-US" sz="5000" dirty="0">
                <a:latin typeface="Impact" panose="020B0806030902050204" pitchFamily="34" charset="0"/>
              </a:rPr>
              <a:t> Steps and Responsibilities</a:t>
            </a:r>
          </a:p>
          <a:p>
            <a:endParaRPr lang="en-US" sz="2800" b="1" dirty="0">
              <a:latin typeface="Helvetica" pitchFamily="2" charset="0"/>
            </a:endParaRPr>
          </a:p>
          <a:p>
            <a:pPr algn="ctr"/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Information</a:t>
            </a:r>
            <a:r>
              <a:rPr lang="en-US" sz="2400" dirty="0">
                <a:latin typeface="Helvetica"/>
                <a:cs typeface="Helvetica"/>
              </a:rPr>
              <a:t> required to create the contract: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 </a:t>
            </a:r>
          </a:p>
          <a:p>
            <a:pPr algn="ctr"/>
            <a:endParaRPr lang="en-US" sz="2400" dirty="0">
              <a:solidFill>
                <a:srgbClr val="C00000"/>
              </a:solidFill>
              <a:latin typeface="Helvetica"/>
              <a:cs typeface="Helvetica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dirty="0">
                <a:latin typeface="Helvetica"/>
                <a:cs typeface="Helvetica"/>
              </a:rPr>
              <a:t>Name of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authorized</a:t>
            </a:r>
            <a:r>
              <a:rPr lang="en-US" sz="2400" dirty="0">
                <a:latin typeface="Helvetica"/>
                <a:cs typeface="Helvetica"/>
              </a:rPr>
              <a:t> individual </a:t>
            </a:r>
          </a:p>
          <a:p>
            <a:pPr algn="ctr"/>
            <a:r>
              <a:rPr lang="en-US" sz="2400" dirty="0">
                <a:latin typeface="Helvetica"/>
                <a:cs typeface="Helvetica"/>
              </a:rPr>
              <a:t>who will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sign</a:t>
            </a:r>
            <a:r>
              <a:rPr lang="en-US" sz="2400" dirty="0">
                <a:latin typeface="Helvetica"/>
                <a:cs typeface="Helvetica"/>
              </a:rPr>
              <a:t> the contract for the sponsor/vendor</a:t>
            </a:r>
          </a:p>
          <a:p>
            <a:pPr algn="ctr"/>
            <a:r>
              <a:rPr lang="en-US" sz="2400" dirty="0">
                <a:latin typeface="Helvetica"/>
                <a:cs typeface="Helvetica"/>
              </a:rPr>
              <a:t>Individual responsible: 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PI</a:t>
            </a:r>
            <a:r>
              <a:rPr lang="en-US" sz="2400" dirty="0">
                <a:latin typeface="Helvetica"/>
                <a:cs typeface="Helvetica"/>
              </a:rPr>
              <a:t> 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US" sz="2400" dirty="0">
              <a:latin typeface="Helvetica"/>
              <a:cs typeface="Helvetica"/>
            </a:endParaRPr>
          </a:p>
          <a:p>
            <a:pPr algn="ctr"/>
            <a:endParaRPr lang="en-US" sz="2400" dirty="0">
              <a:latin typeface="Helvetica"/>
              <a:cs typeface="Helvetica"/>
            </a:endParaRPr>
          </a:p>
          <a:p>
            <a:r>
              <a:rPr lang="en-US" sz="2400" dirty="0">
                <a:latin typeface="Helvetica Light"/>
              </a:rPr>
              <a:t>                             </a:t>
            </a:r>
            <a:endParaRPr lang="en-US" sz="2400" dirty="0">
              <a:latin typeface="Helvetica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63321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C53B9-D1FB-A7C0-29C7-BBCBB2FDEE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university&#10;&#10;Description automatically generated">
            <a:extLst>
              <a:ext uri="{FF2B5EF4-FFF2-40B4-BE49-F238E27FC236}">
                <a16:creationId xmlns:a16="http://schemas.microsoft.com/office/drawing/2014/main" id="{C2468818-4234-0F37-54C8-90FC4F53BD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5" y="80578"/>
            <a:ext cx="2313576" cy="978223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AEE56EC-299F-A48C-AEBF-A961D9E8FB07}"/>
              </a:ext>
            </a:extLst>
          </p:cNvPr>
          <p:cNvCxnSpPr>
            <a:cxnSpLocks/>
          </p:cNvCxnSpPr>
          <p:nvPr/>
        </p:nvCxnSpPr>
        <p:spPr>
          <a:xfrm flipV="1">
            <a:off x="-403820" y="-13797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3BC43CD-EFCC-FAE2-D241-71395A850934}"/>
              </a:ext>
            </a:extLst>
          </p:cNvPr>
          <p:cNvCxnSpPr>
            <a:cxnSpLocks/>
          </p:cNvCxnSpPr>
          <p:nvPr/>
        </p:nvCxnSpPr>
        <p:spPr>
          <a:xfrm flipV="1">
            <a:off x="-251420" y="-12273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ACD4CF0-F60A-51F9-3E2D-439C4B3E6324}"/>
              </a:ext>
            </a:extLst>
          </p:cNvPr>
          <p:cNvCxnSpPr>
            <a:cxnSpLocks/>
          </p:cNvCxnSpPr>
          <p:nvPr/>
        </p:nvCxnSpPr>
        <p:spPr>
          <a:xfrm flipV="1">
            <a:off x="-99020" y="-10749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99B675D7-76B4-A203-1597-BEF3072B5BD0}"/>
              </a:ext>
            </a:extLst>
          </p:cNvPr>
          <p:cNvSpPr txBox="1"/>
          <p:nvPr/>
        </p:nvSpPr>
        <p:spPr>
          <a:xfrm>
            <a:off x="1108710" y="1657681"/>
            <a:ext cx="10515600" cy="501675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000" dirty="0">
                <a:solidFill>
                  <a:srgbClr val="C00000"/>
                </a:solidFill>
                <a:latin typeface="Impact" panose="020B0806030902050204" pitchFamily="34" charset="0"/>
              </a:rPr>
              <a:t>Development</a:t>
            </a:r>
            <a:r>
              <a:rPr lang="en-US" sz="5000" dirty="0">
                <a:latin typeface="Impact" panose="020B0806030902050204" pitchFamily="34" charset="0"/>
              </a:rPr>
              <a:t> Steps and Responsibilities, </a:t>
            </a:r>
            <a:r>
              <a:rPr lang="en-US" sz="5000" dirty="0" err="1">
                <a:latin typeface="Impact" panose="020B0806030902050204" pitchFamily="34" charset="0"/>
              </a:rPr>
              <a:t>con’t</a:t>
            </a:r>
            <a:r>
              <a:rPr lang="en-US" sz="5000" dirty="0">
                <a:latin typeface="Impact" panose="020B0806030902050204" pitchFamily="34" charset="0"/>
              </a:rPr>
              <a:t>.</a:t>
            </a:r>
          </a:p>
          <a:p>
            <a:endParaRPr lang="en-US" sz="2800" b="1" dirty="0">
              <a:latin typeface="Helvetica" pitchFamily="2" charset="0"/>
            </a:endParaRPr>
          </a:p>
          <a:p>
            <a:pPr algn="ctr"/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Information</a:t>
            </a:r>
            <a:r>
              <a:rPr lang="en-US" sz="2400" dirty="0">
                <a:latin typeface="Helvetica"/>
                <a:cs typeface="Helvetica"/>
              </a:rPr>
              <a:t> required to create the contract: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 </a:t>
            </a:r>
          </a:p>
          <a:p>
            <a:pPr algn="ctr"/>
            <a:endParaRPr lang="en-US" sz="2400" dirty="0">
              <a:solidFill>
                <a:srgbClr val="C00000"/>
              </a:solidFill>
              <a:latin typeface="Helvetica"/>
              <a:cs typeface="Helvetica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dirty="0">
                <a:latin typeface="Helvetica"/>
                <a:cs typeface="Helvetica"/>
              </a:rPr>
              <a:t>Complete physical and mailing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address(</a:t>
            </a:r>
            <a:r>
              <a:rPr lang="en-US" sz="2400" dirty="0" err="1">
                <a:solidFill>
                  <a:srgbClr val="C00000"/>
                </a:solidFill>
                <a:latin typeface="Helvetica"/>
                <a:cs typeface="Helvetica"/>
              </a:rPr>
              <a:t>es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)</a:t>
            </a:r>
            <a:r>
              <a:rPr lang="en-US" sz="2400" dirty="0">
                <a:latin typeface="Helvetica"/>
                <a:cs typeface="Helvetica"/>
              </a:rPr>
              <a:t> </a:t>
            </a:r>
          </a:p>
          <a:p>
            <a:pPr algn="ctr"/>
            <a:r>
              <a:rPr lang="en-US" sz="2400" dirty="0">
                <a:latin typeface="Helvetica"/>
                <a:cs typeface="Helvetica"/>
              </a:rPr>
              <a:t>for the sponsor/vendor, including zip code </a:t>
            </a:r>
          </a:p>
          <a:p>
            <a:pPr algn="ctr"/>
            <a:r>
              <a:rPr lang="en-US" sz="2400" dirty="0">
                <a:latin typeface="Helvetica"/>
                <a:cs typeface="Helvetica"/>
              </a:rPr>
              <a:t>Individual responsible: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PI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US" sz="2400" dirty="0">
              <a:latin typeface="Helvetica"/>
              <a:cs typeface="Helvetica"/>
            </a:endParaRPr>
          </a:p>
          <a:p>
            <a:pPr algn="ctr"/>
            <a:endParaRPr lang="en-US" sz="2400" dirty="0">
              <a:latin typeface="Helvetica"/>
              <a:cs typeface="Helvetica"/>
            </a:endParaRPr>
          </a:p>
          <a:p>
            <a:r>
              <a:rPr lang="en-US" sz="2400" dirty="0">
                <a:latin typeface="Helvetica Light"/>
              </a:rPr>
              <a:t>                             </a:t>
            </a:r>
            <a:endParaRPr lang="en-US" sz="2400" dirty="0">
              <a:latin typeface="Helvetica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06169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C53B9-D1FB-A7C0-29C7-BBCBB2FDEE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university&#10;&#10;Description automatically generated">
            <a:extLst>
              <a:ext uri="{FF2B5EF4-FFF2-40B4-BE49-F238E27FC236}">
                <a16:creationId xmlns:a16="http://schemas.microsoft.com/office/drawing/2014/main" id="{C2468818-4234-0F37-54C8-90FC4F53BD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5" y="80578"/>
            <a:ext cx="2313576" cy="978223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AEE56EC-299F-A48C-AEBF-A961D9E8FB07}"/>
              </a:ext>
            </a:extLst>
          </p:cNvPr>
          <p:cNvCxnSpPr>
            <a:cxnSpLocks/>
          </p:cNvCxnSpPr>
          <p:nvPr/>
        </p:nvCxnSpPr>
        <p:spPr>
          <a:xfrm flipV="1">
            <a:off x="-403820" y="-13797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3BC43CD-EFCC-FAE2-D241-71395A850934}"/>
              </a:ext>
            </a:extLst>
          </p:cNvPr>
          <p:cNvCxnSpPr>
            <a:cxnSpLocks/>
          </p:cNvCxnSpPr>
          <p:nvPr/>
        </p:nvCxnSpPr>
        <p:spPr>
          <a:xfrm flipV="1">
            <a:off x="-251420" y="-12273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ACD4CF0-F60A-51F9-3E2D-439C4B3E6324}"/>
              </a:ext>
            </a:extLst>
          </p:cNvPr>
          <p:cNvCxnSpPr>
            <a:cxnSpLocks/>
          </p:cNvCxnSpPr>
          <p:nvPr/>
        </p:nvCxnSpPr>
        <p:spPr>
          <a:xfrm flipV="1">
            <a:off x="-99020" y="-10749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99B675D7-76B4-A203-1597-BEF3072B5BD0}"/>
              </a:ext>
            </a:extLst>
          </p:cNvPr>
          <p:cNvSpPr txBox="1"/>
          <p:nvPr/>
        </p:nvSpPr>
        <p:spPr>
          <a:xfrm>
            <a:off x="1108710" y="1657681"/>
            <a:ext cx="10515600" cy="501675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000" dirty="0">
                <a:solidFill>
                  <a:srgbClr val="C00000"/>
                </a:solidFill>
                <a:latin typeface="Impact" panose="020B0806030902050204" pitchFamily="34" charset="0"/>
              </a:rPr>
              <a:t>Development</a:t>
            </a:r>
            <a:r>
              <a:rPr lang="en-US" sz="5000" dirty="0">
                <a:latin typeface="Impact" panose="020B0806030902050204" pitchFamily="34" charset="0"/>
              </a:rPr>
              <a:t> Steps and Responsibilities, </a:t>
            </a:r>
            <a:r>
              <a:rPr lang="en-US" sz="5000" dirty="0" err="1">
                <a:latin typeface="Impact" panose="020B0806030902050204" pitchFamily="34" charset="0"/>
              </a:rPr>
              <a:t>con’t</a:t>
            </a:r>
            <a:r>
              <a:rPr lang="en-US" sz="5000" dirty="0">
                <a:latin typeface="Impact" panose="020B0806030902050204" pitchFamily="34" charset="0"/>
              </a:rPr>
              <a:t>.</a:t>
            </a:r>
          </a:p>
          <a:p>
            <a:endParaRPr lang="en-US" sz="2800" b="1" dirty="0">
              <a:latin typeface="Helvetica" pitchFamily="2" charset="0"/>
            </a:endParaRPr>
          </a:p>
          <a:p>
            <a:pPr algn="ctr"/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Information</a:t>
            </a:r>
            <a:r>
              <a:rPr lang="en-US" sz="2400" dirty="0">
                <a:latin typeface="Helvetica"/>
                <a:cs typeface="Helvetica"/>
              </a:rPr>
              <a:t> required to create the contract: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 </a:t>
            </a:r>
          </a:p>
          <a:p>
            <a:pPr algn="ctr"/>
            <a:endParaRPr lang="en-US" sz="2400" dirty="0">
              <a:solidFill>
                <a:srgbClr val="C00000"/>
              </a:solidFill>
              <a:latin typeface="Helvetica"/>
              <a:cs typeface="Helvetica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dirty="0">
                <a:latin typeface="Helvetica"/>
                <a:cs typeface="Helvetica"/>
              </a:rPr>
              <a:t>Telephone number and email address </a:t>
            </a:r>
          </a:p>
          <a:p>
            <a:pPr algn="ctr"/>
            <a:r>
              <a:rPr lang="en-US" sz="2400" dirty="0">
                <a:latin typeface="Helvetica"/>
                <a:cs typeface="Helvetica"/>
              </a:rPr>
              <a:t>for the sponsor/vendor </a:t>
            </a:r>
          </a:p>
          <a:p>
            <a:pPr algn="ctr"/>
            <a:r>
              <a:rPr lang="en-US" sz="2400" dirty="0">
                <a:latin typeface="Helvetica"/>
                <a:cs typeface="Helvetica"/>
              </a:rPr>
              <a:t>Individual responsible: 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PI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US" sz="2400" dirty="0">
              <a:latin typeface="Helvetica"/>
              <a:cs typeface="Helvetica"/>
            </a:endParaRPr>
          </a:p>
          <a:p>
            <a:pPr algn="ctr"/>
            <a:endParaRPr lang="en-US" sz="2400" dirty="0">
              <a:latin typeface="Helvetica"/>
              <a:cs typeface="Helvetica"/>
            </a:endParaRPr>
          </a:p>
          <a:p>
            <a:r>
              <a:rPr lang="en-US" sz="2400" dirty="0">
                <a:latin typeface="Helvetica Light"/>
              </a:rPr>
              <a:t>                             </a:t>
            </a:r>
            <a:endParaRPr lang="en-US" sz="2400" dirty="0">
              <a:latin typeface="Helvetica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6075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C53B9-D1FB-A7C0-29C7-BBCBB2FDEE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university&#10;&#10;Description automatically generated">
            <a:extLst>
              <a:ext uri="{FF2B5EF4-FFF2-40B4-BE49-F238E27FC236}">
                <a16:creationId xmlns:a16="http://schemas.microsoft.com/office/drawing/2014/main" id="{C2468818-4234-0F37-54C8-90FC4F53BD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5" y="80578"/>
            <a:ext cx="2313576" cy="978223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AEE56EC-299F-A48C-AEBF-A961D9E8FB07}"/>
              </a:ext>
            </a:extLst>
          </p:cNvPr>
          <p:cNvCxnSpPr>
            <a:cxnSpLocks/>
          </p:cNvCxnSpPr>
          <p:nvPr/>
        </p:nvCxnSpPr>
        <p:spPr>
          <a:xfrm flipV="1">
            <a:off x="-403820" y="-13797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3BC43CD-EFCC-FAE2-D241-71395A850934}"/>
              </a:ext>
            </a:extLst>
          </p:cNvPr>
          <p:cNvCxnSpPr>
            <a:cxnSpLocks/>
          </p:cNvCxnSpPr>
          <p:nvPr/>
        </p:nvCxnSpPr>
        <p:spPr>
          <a:xfrm flipV="1">
            <a:off x="-251420" y="-12273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ACD4CF0-F60A-51F9-3E2D-439C4B3E6324}"/>
              </a:ext>
            </a:extLst>
          </p:cNvPr>
          <p:cNvCxnSpPr>
            <a:cxnSpLocks/>
          </p:cNvCxnSpPr>
          <p:nvPr/>
        </p:nvCxnSpPr>
        <p:spPr>
          <a:xfrm flipV="1">
            <a:off x="-99020" y="-10749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99B675D7-76B4-A203-1597-BEF3072B5BD0}"/>
              </a:ext>
            </a:extLst>
          </p:cNvPr>
          <p:cNvSpPr txBox="1"/>
          <p:nvPr/>
        </p:nvSpPr>
        <p:spPr>
          <a:xfrm>
            <a:off x="1108710" y="1657681"/>
            <a:ext cx="10515600" cy="501675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000" dirty="0">
                <a:solidFill>
                  <a:srgbClr val="C00000"/>
                </a:solidFill>
                <a:latin typeface="Impact" panose="020B0806030902050204" pitchFamily="34" charset="0"/>
              </a:rPr>
              <a:t>Development</a:t>
            </a:r>
            <a:r>
              <a:rPr lang="en-US" sz="5000" dirty="0">
                <a:latin typeface="Impact" panose="020B0806030902050204" pitchFamily="34" charset="0"/>
              </a:rPr>
              <a:t> Steps and Responsibilities, </a:t>
            </a:r>
            <a:r>
              <a:rPr lang="en-US" sz="5000" dirty="0" err="1">
                <a:latin typeface="Impact" panose="020B0806030902050204" pitchFamily="34" charset="0"/>
              </a:rPr>
              <a:t>con’t</a:t>
            </a:r>
            <a:r>
              <a:rPr lang="en-US" sz="5000" dirty="0">
                <a:latin typeface="Impact" panose="020B0806030902050204" pitchFamily="34" charset="0"/>
              </a:rPr>
              <a:t>.</a:t>
            </a:r>
          </a:p>
          <a:p>
            <a:endParaRPr lang="en-US" sz="2800" b="1" dirty="0">
              <a:latin typeface="Helvetica" pitchFamily="2" charset="0"/>
            </a:endParaRPr>
          </a:p>
          <a:p>
            <a:pPr algn="ctr"/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Information</a:t>
            </a:r>
            <a:r>
              <a:rPr lang="en-US" sz="2400" dirty="0">
                <a:latin typeface="Helvetica"/>
                <a:cs typeface="Helvetica"/>
              </a:rPr>
              <a:t> required to create the contract: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 </a:t>
            </a:r>
          </a:p>
          <a:p>
            <a:pPr algn="ctr"/>
            <a:endParaRPr lang="en-US" sz="2400" dirty="0">
              <a:solidFill>
                <a:srgbClr val="C00000"/>
              </a:solidFill>
              <a:latin typeface="Helvetica"/>
              <a:cs typeface="Helvetica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dirty="0">
                <a:latin typeface="Helvetica"/>
                <a:cs typeface="Helvetica"/>
              </a:rPr>
              <a:t>Name of individual who is the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financial</a:t>
            </a:r>
            <a:r>
              <a:rPr lang="en-US" sz="2400" dirty="0">
                <a:latin typeface="Helvetica"/>
                <a:cs typeface="Helvetica"/>
              </a:rPr>
              <a:t> contact</a:t>
            </a:r>
          </a:p>
          <a:p>
            <a:pPr algn="ctr"/>
            <a:r>
              <a:rPr lang="en-US" sz="2400" dirty="0">
                <a:latin typeface="Helvetica"/>
                <a:cs typeface="Helvetica"/>
              </a:rPr>
              <a:t>for the sponsor/vendor </a:t>
            </a:r>
          </a:p>
          <a:p>
            <a:pPr algn="ctr"/>
            <a:r>
              <a:rPr lang="en-US" sz="2400" dirty="0">
                <a:latin typeface="Helvetica"/>
                <a:cs typeface="Helvetica"/>
              </a:rPr>
              <a:t>Individual responsible: 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PI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US" sz="2400" dirty="0">
              <a:latin typeface="Helvetica"/>
              <a:cs typeface="Helvetica"/>
            </a:endParaRPr>
          </a:p>
          <a:p>
            <a:pPr algn="ctr"/>
            <a:endParaRPr lang="en-US" sz="2400" dirty="0">
              <a:latin typeface="Helvetica"/>
              <a:cs typeface="Helvetica"/>
            </a:endParaRPr>
          </a:p>
          <a:p>
            <a:r>
              <a:rPr lang="en-US" sz="2400" dirty="0">
                <a:latin typeface="Helvetica Light"/>
              </a:rPr>
              <a:t>                             </a:t>
            </a:r>
            <a:endParaRPr lang="en-US" sz="2400" dirty="0">
              <a:latin typeface="Helvetica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68361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C53B9-D1FB-A7C0-29C7-BBCBB2FDEE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university&#10;&#10;Description automatically generated">
            <a:extLst>
              <a:ext uri="{FF2B5EF4-FFF2-40B4-BE49-F238E27FC236}">
                <a16:creationId xmlns:a16="http://schemas.microsoft.com/office/drawing/2014/main" id="{C2468818-4234-0F37-54C8-90FC4F53BD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5" y="80578"/>
            <a:ext cx="2313576" cy="978223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AEE56EC-299F-A48C-AEBF-A961D9E8FB07}"/>
              </a:ext>
            </a:extLst>
          </p:cNvPr>
          <p:cNvCxnSpPr>
            <a:cxnSpLocks/>
          </p:cNvCxnSpPr>
          <p:nvPr/>
        </p:nvCxnSpPr>
        <p:spPr>
          <a:xfrm flipV="1">
            <a:off x="-403820" y="-13797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3BC43CD-EFCC-FAE2-D241-71395A850934}"/>
              </a:ext>
            </a:extLst>
          </p:cNvPr>
          <p:cNvCxnSpPr>
            <a:cxnSpLocks/>
          </p:cNvCxnSpPr>
          <p:nvPr/>
        </p:nvCxnSpPr>
        <p:spPr>
          <a:xfrm flipV="1">
            <a:off x="-251420" y="-12273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ACD4CF0-F60A-51F9-3E2D-439C4B3E6324}"/>
              </a:ext>
            </a:extLst>
          </p:cNvPr>
          <p:cNvCxnSpPr>
            <a:cxnSpLocks/>
          </p:cNvCxnSpPr>
          <p:nvPr/>
        </p:nvCxnSpPr>
        <p:spPr>
          <a:xfrm flipV="1">
            <a:off x="-99020" y="-10749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99B675D7-76B4-A203-1597-BEF3072B5BD0}"/>
              </a:ext>
            </a:extLst>
          </p:cNvPr>
          <p:cNvSpPr txBox="1"/>
          <p:nvPr/>
        </p:nvSpPr>
        <p:spPr>
          <a:xfrm>
            <a:off x="1108710" y="1657681"/>
            <a:ext cx="10515600" cy="501675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000" dirty="0">
                <a:solidFill>
                  <a:srgbClr val="C00000"/>
                </a:solidFill>
                <a:latin typeface="Impact" panose="020B0806030902050204" pitchFamily="34" charset="0"/>
              </a:rPr>
              <a:t>Development</a:t>
            </a:r>
            <a:r>
              <a:rPr lang="en-US" sz="5000" dirty="0">
                <a:latin typeface="Impact" panose="020B0806030902050204" pitchFamily="34" charset="0"/>
              </a:rPr>
              <a:t> Steps and Responsibilities, </a:t>
            </a:r>
            <a:r>
              <a:rPr lang="en-US" sz="5000" dirty="0" err="1">
                <a:latin typeface="Impact" panose="020B0806030902050204" pitchFamily="34" charset="0"/>
              </a:rPr>
              <a:t>con’t</a:t>
            </a:r>
            <a:r>
              <a:rPr lang="en-US" sz="5000" dirty="0">
                <a:latin typeface="Impact" panose="020B0806030902050204" pitchFamily="34" charset="0"/>
              </a:rPr>
              <a:t>.</a:t>
            </a:r>
          </a:p>
          <a:p>
            <a:endParaRPr lang="en-US" sz="2800" b="1" dirty="0">
              <a:latin typeface="Helvetica" pitchFamily="2" charset="0"/>
            </a:endParaRPr>
          </a:p>
          <a:p>
            <a:pPr algn="ctr"/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Information</a:t>
            </a:r>
            <a:r>
              <a:rPr lang="en-US" sz="2400" dirty="0">
                <a:latin typeface="Helvetica"/>
                <a:cs typeface="Helvetica"/>
              </a:rPr>
              <a:t> required to create the contract: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 </a:t>
            </a:r>
          </a:p>
          <a:p>
            <a:pPr algn="ctr"/>
            <a:endParaRPr lang="en-US" sz="2400" dirty="0">
              <a:solidFill>
                <a:srgbClr val="C00000"/>
              </a:solidFill>
              <a:latin typeface="Helvetica"/>
              <a:cs typeface="Helvetica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dirty="0">
                <a:latin typeface="Helvetica"/>
                <a:cs typeface="Helvetica"/>
              </a:rPr>
              <a:t>Complete physical and mailing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address(</a:t>
            </a:r>
            <a:r>
              <a:rPr lang="en-US" sz="2400" dirty="0" err="1">
                <a:solidFill>
                  <a:srgbClr val="C00000"/>
                </a:solidFill>
                <a:latin typeface="Helvetica"/>
                <a:cs typeface="Helvetica"/>
              </a:rPr>
              <a:t>es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), </a:t>
            </a:r>
            <a:r>
              <a:rPr lang="en-US" sz="2400" dirty="0">
                <a:latin typeface="Helvetica"/>
                <a:cs typeface="Helvetica"/>
              </a:rPr>
              <a:t>including zip code,  </a:t>
            </a:r>
          </a:p>
          <a:p>
            <a:pPr algn="ctr"/>
            <a:r>
              <a:rPr lang="en-US" sz="2400" dirty="0">
                <a:latin typeface="Helvetica"/>
                <a:cs typeface="Helvetica"/>
              </a:rPr>
              <a:t>for the sponsor/vendor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financial </a:t>
            </a:r>
            <a:r>
              <a:rPr lang="en-US" sz="2400" dirty="0">
                <a:latin typeface="Helvetica"/>
                <a:cs typeface="Helvetica"/>
              </a:rPr>
              <a:t>contact </a:t>
            </a:r>
          </a:p>
          <a:p>
            <a:pPr algn="ctr"/>
            <a:r>
              <a:rPr lang="en-US" sz="2400" dirty="0">
                <a:latin typeface="Helvetica"/>
                <a:cs typeface="Helvetica"/>
              </a:rPr>
              <a:t>Individual responsible: 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PI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US" sz="2400" dirty="0">
              <a:latin typeface="Helvetica"/>
              <a:cs typeface="Helvetica"/>
            </a:endParaRPr>
          </a:p>
          <a:p>
            <a:pPr algn="ctr"/>
            <a:endParaRPr lang="en-US" sz="2400" dirty="0">
              <a:latin typeface="Helvetica"/>
              <a:cs typeface="Helvetica"/>
            </a:endParaRPr>
          </a:p>
          <a:p>
            <a:r>
              <a:rPr lang="en-US" sz="2400" dirty="0">
                <a:latin typeface="Helvetica Light"/>
              </a:rPr>
              <a:t>                             </a:t>
            </a:r>
            <a:endParaRPr lang="en-US" sz="2400" dirty="0">
              <a:latin typeface="Helvetica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17132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C53B9-D1FB-A7C0-29C7-BBCBB2FDEE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university&#10;&#10;Description automatically generated">
            <a:extLst>
              <a:ext uri="{FF2B5EF4-FFF2-40B4-BE49-F238E27FC236}">
                <a16:creationId xmlns:a16="http://schemas.microsoft.com/office/drawing/2014/main" id="{C2468818-4234-0F37-54C8-90FC4F53BD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5" y="80578"/>
            <a:ext cx="2313576" cy="978223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AEE56EC-299F-A48C-AEBF-A961D9E8FB07}"/>
              </a:ext>
            </a:extLst>
          </p:cNvPr>
          <p:cNvCxnSpPr>
            <a:cxnSpLocks/>
          </p:cNvCxnSpPr>
          <p:nvPr/>
        </p:nvCxnSpPr>
        <p:spPr>
          <a:xfrm flipV="1">
            <a:off x="-403820" y="-13797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3BC43CD-EFCC-FAE2-D241-71395A850934}"/>
              </a:ext>
            </a:extLst>
          </p:cNvPr>
          <p:cNvCxnSpPr>
            <a:cxnSpLocks/>
          </p:cNvCxnSpPr>
          <p:nvPr/>
        </p:nvCxnSpPr>
        <p:spPr>
          <a:xfrm flipV="1">
            <a:off x="-251420" y="-12273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ACD4CF0-F60A-51F9-3E2D-439C4B3E6324}"/>
              </a:ext>
            </a:extLst>
          </p:cNvPr>
          <p:cNvCxnSpPr>
            <a:cxnSpLocks/>
          </p:cNvCxnSpPr>
          <p:nvPr/>
        </p:nvCxnSpPr>
        <p:spPr>
          <a:xfrm flipV="1">
            <a:off x="-99020" y="-10749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99B675D7-76B4-A203-1597-BEF3072B5BD0}"/>
              </a:ext>
            </a:extLst>
          </p:cNvPr>
          <p:cNvSpPr txBox="1"/>
          <p:nvPr/>
        </p:nvSpPr>
        <p:spPr>
          <a:xfrm>
            <a:off x="1108710" y="1657681"/>
            <a:ext cx="10515600" cy="501675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000" dirty="0">
                <a:solidFill>
                  <a:srgbClr val="C00000"/>
                </a:solidFill>
                <a:latin typeface="Impact" panose="020B0806030902050204" pitchFamily="34" charset="0"/>
              </a:rPr>
              <a:t>Development</a:t>
            </a:r>
            <a:r>
              <a:rPr lang="en-US" sz="5000" dirty="0">
                <a:latin typeface="Impact" panose="020B0806030902050204" pitchFamily="34" charset="0"/>
              </a:rPr>
              <a:t> Steps and Responsibilities, </a:t>
            </a:r>
            <a:r>
              <a:rPr lang="en-US" sz="5000" dirty="0" err="1">
                <a:latin typeface="Impact" panose="020B0806030902050204" pitchFamily="34" charset="0"/>
              </a:rPr>
              <a:t>con’t</a:t>
            </a:r>
            <a:r>
              <a:rPr lang="en-US" sz="5000" dirty="0">
                <a:latin typeface="Impact" panose="020B0806030902050204" pitchFamily="34" charset="0"/>
              </a:rPr>
              <a:t>.</a:t>
            </a:r>
          </a:p>
          <a:p>
            <a:endParaRPr lang="en-US" sz="2800" b="1" dirty="0">
              <a:latin typeface="Helvetica" pitchFamily="2" charset="0"/>
            </a:endParaRPr>
          </a:p>
          <a:p>
            <a:pPr algn="ctr"/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Information</a:t>
            </a:r>
            <a:r>
              <a:rPr lang="en-US" sz="2400" dirty="0">
                <a:latin typeface="Helvetica"/>
                <a:cs typeface="Helvetica"/>
              </a:rPr>
              <a:t> required to create the contract: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 </a:t>
            </a:r>
          </a:p>
          <a:p>
            <a:pPr algn="ctr"/>
            <a:endParaRPr lang="en-US" sz="2400" dirty="0">
              <a:solidFill>
                <a:srgbClr val="C00000"/>
              </a:solidFill>
              <a:latin typeface="Helvetica"/>
              <a:cs typeface="Helvetica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dirty="0">
                <a:latin typeface="Helvetica"/>
                <a:cs typeface="Helvetica"/>
              </a:rPr>
              <a:t>Telephone number and email address for   </a:t>
            </a:r>
          </a:p>
          <a:p>
            <a:pPr algn="ctr"/>
            <a:r>
              <a:rPr lang="en-US" sz="2400" dirty="0">
                <a:latin typeface="Helvetica"/>
                <a:cs typeface="Helvetica"/>
              </a:rPr>
              <a:t>the sponsor/vendor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financial </a:t>
            </a:r>
            <a:r>
              <a:rPr lang="en-US" sz="2400" dirty="0">
                <a:latin typeface="Helvetica"/>
                <a:cs typeface="Helvetica"/>
              </a:rPr>
              <a:t>contact </a:t>
            </a:r>
          </a:p>
          <a:p>
            <a:pPr algn="ctr"/>
            <a:r>
              <a:rPr lang="en-US" sz="2400" dirty="0">
                <a:latin typeface="Helvetica"/>
                <a:cs typeface="Helvetica"/>
              </a:rPr>
              <a:t>Individual responsible: 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PI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US" sz="2400" dirty="0">
              <a:latin typeface="Helvetica"/>
              <a:cs typeface="Helvetica"/>
            </a:endParaRPr>
          </a:p>
          <a:p>
            <a:pPr algn="ctr"/>
            <a:endParaRPr lang="en-US" sz="2400" dirty="0">
              <a:latin typeface="Helvetica"/>
              <a:cs typeface="Helvetica"/>
            </a:endParaRPr>
          </a:p>
          <a:p>
            <a:r>
              <a:rPr lang="en-US" sz="2400" dirty="0">
                <a:latin typeface="Helvetica Light"/>
              </a:rPr>
              <a:t>                             </a:t>
            </a:r>
            <a:endParaRPr lang="en-US" sz="2400" dirty="0">
              <a:latin typeface="Helvetica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66828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C53B9-D1FB-A7C0-29C7-BBCBB2FDEE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university&#10;&#10;Description automatically generated">
            <a:extLst>
              <a:ext uri="{FF2B5EF4-FFF2-40B4-BE49-F238E27FC236}">
                <a16:creationId xmlns:a16="http://schemas.microsoft.com/office/drawing/2014/main" id="{C2468818-4234-0F37-54C8-90FC4F53BD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5" y="80578"/>
            <a:ext cx="2313576" cy="978223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AEE56EC-299F-A48C-AEBF-A961D9E8FB07}"/>
              </a:ext>
            </a:extLst>
          </p:cNvPr>
          <p:cNvCxnSpPr>
            <a:cxnSpLocks/>
          </p:cNvCxnSpPr>
          <p:nvPr/>
        </p:nvCxnSpPr>
        <p:spPr>
          <a:xfrm flipV="1">
            <a:off x="-403820" y="-13797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3BC43CD-EFCC-FAE2-D241-71395A850934}"/>
              </a:ext>
            </a:extLst>
          </p:cNvPr>
          <p:cNvCxnSpPr>
            <a:cxnSpLocks/>
          </p:cNvCxnSpPr>
          <p:nvPr/>
        </p:nvCxnSpPr>
        <p:spPr>
          <a:xfrm flipV="1">
            <a:off x="-251420" y="-12273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ACD4CF0-F60A-51F9-3E2D-439C4B3E6324}"/>
              </a:ext>
            </a:extLst>
          </p:cNvPr>
          <p:cNvCxnSpPr>
            <a:cxnSpLocks/>
          </p:cNvCxnSpPr>
          <p:nvPr/>
        </p:nvCxnSpPr>
        <p:spPr>
          <a:xfrm flipV="1">
            <a:off x="-99020" y="-10749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99B675D7-76B4-A203-1597-BEF3072B5BD0}"/>
              </a:ext>
            </a:extLst>
          </p:cNvPr>
          <p:cNvSpPr txBox="1"/>
          <p:nvPr/>
        </p:nvSpPr>
        <p:spPr>
          <a:xfrm>
            <a:off x="1108710" y="1657681"/>
            <a:ext cx="10515600" cy="483209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000" dirty="0">
                <a:solidFill>
                  <a:srgbClr val="C00000"/>
                </a:solidFill>
                <a:latin typeface="Impact" panose="020B0806030902050204" pitchFamily="34" charset="0"/>
              </a:rPr>
              <a:t>Development</a:t>
            </a:r>
            <a:r>
              <a:rPr lang="en-US" sz="5000" dirty="0">
                <a:latin typeface="Impact" panose="020B0806030902050204" pitchFamily="34" charset="0"/>
              </a:rPr>
              <a:t> Steps and Responsibilities, </a:t>
            </a:r>
            <a:r>
              <a:rPr lang="en-US" sz="5000" dirty="0" err="1">
                <a:latin typeface="Impact" panose="020B0806030902050204" pitchFamily="34" charset="0"/>
              </a:rPr>
              <a:t>con’t</a:t>
            </a:r>
            <a:r>
              <a:rPr lang="en-US" sz="5000" dirty="0">
                <a:latin typeface="Impact" panose="020B0806030902050204" pitchFamily="34" charset="0"/>
              </a:rPr>
              <a:t>.</a:t>
            </a:r>
          </a:p>
          <a:p>
            <a:endParaRPr lang="en-US" sz="2800" b="1" dirty="0">
              <a:latin typeface="Helvetica" pitchFamily="2" charset="0"/>
            </a:endParaRPr>
          </a:p>
          <a:p>
            <a:pPr algn="ctr"/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Information</a:t>
            </a:r>
            <a:r>
              <a:rPr lang="en-US" sz="2400" dirty="0">
                <a:latin typeface="Helvetica"/>
                <a:cs typeface="Helvetica"/>
              </a:rPr>
              <a:t> required to create the contract: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 </a:t>
            </a:r>
          </a:p>
          <a:p>
            <a:pPr algn="ctr"/>
            <a:endParaRPr lang="en-US" sz="2400" dirty="0">
              <a:solidFill>
                <a:srgbClr val="C00000"/>
              </a:solidFill>
              <a:latin typeface="Helvetica"/>
              <a:cs typeface="Helvetica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dirty="0">
                <a:latin typeface="Helvetica"/>
                <a:cs typeface="Helvetica"/>
              </a:rPr>
              <a:t>Scope of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Work</a:t>
            </a:r>
            <a:r>
              <a:rPr lang="en-US" sz="2400" dirty="0">
                <a:latin typeface="Helvetica"/>
                <a:cs typeface="Helvetica"/>
              </a:rPr>
              <a:t> for the contract</a:t>
            </a:r>
          </a:p>
          <a:p>
            <a:pPr algn="ctr"/>
            <a:r>
              <a:rPr lang="en-US" dirty="0">
                <a:latin typeface="Helvetica"/>
                <a:cs typeface="Helvetica"/>
              </a:rPr>
              <a:t>These may be </a:t>
            </a:r>
            <a:r>
              <a:rPr lang="en-US" dirty="0">
                <a:solidFill>
                  <a:srgbClr val="C00000"/>
                </a:solidFill>
                <a:latin typeface="Helvetica"/>
                <a:cs typeface="Helvetica"/>
              </a:rPr>
              <a:t>bulleted</a:t>
            </a:r>
            <a:r>
              <a:rPr lang="en-US" dirty="0">
                <a:latin typeface="Helvetica"/>
                <a:cs typeface="Helvetica"/>
              </a:rPr>
              <a:t> items describing the work to take place </a:t>
            </a:r>
          </a:p>
          <a:p>
            <a:pPr algn="ctr"/>
            <a:r>
              <a:rPr lang="en-US" dirty="0">
                <a:latin typeface="Helvetica"/>
                <a:cs typeface="Helvetica"/>
              </a:rPr>
              <a:t>and who is </a:t>
            </a:r>
            <a:r>
              <a:rPr lang="en-US" dirty="0">
                <a:solidFill>
                  <a:srgbClr val="C00000"/>
                </a:solidFill>
                <a:latin typeface="Helvetica"/>
                <a:cs typeface="Helvetica"/>
              </a:rPr>
              <a:t>responsible</a:t>
            </a:r>
            <a:r>
              <a:rPr lang="en-US" dirty="0">
                <a:latin typeface="Helvetica"/>
                <a:cs typeface="Helvetica"/>
              </a:rPr>
              <a:t> (VSU or sponsor/vendor) </a:t>
            </a:r>
          </a:p>
          <a:p>
            <a:pPr algn="ctr"/>
            <a:r>
              <a:rPr lang="en-US" sz="2400" dirty="0">
                <a:latin typeface="Helvetica"/>
                <a:cs typeface="Helvetica"/>
              </a:rPr>
              <a:t>Individual Responsible: 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PI</a:t>
            </a:r>
          </a:p>
          <a:p>
            <a:pPr algn="ctr"/>
            <a:endParaRPr lang="en-US" sz="2400" dirty="0">
              <a:latin typeface="Helvetica"/>
              <a:cs typeface="Helvetica"/>
            </a:endParaRPr>
          </a:p>
          <a:p>
            <a:r>
              <a:rPr lang="en-US" sz="2400" dirty="0">
                <a:latin typeface="Helvetica Light"/>
              </a:rPr>
              <a:t>                             </a:t>
            </a:r>
            <a:endParaRPr lang="en-US" sz="2400" dirty="0">
              <a:latin typeface="Helvetica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81359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C53B9-D1FB-A7C0-29C7-BBCBB2FDEE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university&#10;&#10;Description automatically generated">
            <a:extLst>
              <a:ext uri="{FF2B5EF4-FFF2-40B4-BE49-F238E27FC236}">
                <a16:creationId xmlns:a16="http://schemas.microsoft.com/office/drawing/2014/main" id="{C2468818-4234-0F37-54C8-90FC4F53BD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5" y="80578"/>
            <a:ext cx="2313576" cy="978223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AEE56EC-299F-A48C-AEBF-A961D9E8FB07}"/>
              </a:ext>
            </a:extLst>
          </p:cNvPr>
          <p:cNvCxnSpPr>
            <a:cxnSpLocks/>
          </p:cNvCxnSpPr>
          <p:nvPr/>
        </p:nvCxnSpPr>
        <p:spPr>
          <a:xfrm flipV="1">
            <a:off x="-403820" y="-13797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3BC43CD-EFCC-FAE2-D241-71395A850934}"/>
              </a:ext>
            </a:extLst>
          </p:cNvPr>
          <p:cNvCxnSpPr>
            <a:cxnSpLocks/>
          </p:cNvCxnSpPr>
          <p:nvPr/>
        </p:nvCxnSpPr>
        <p:spPr>
          <a:xfrm flipV="1">
            <a:off x="-251420" y="-12273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ACD4CF0-F60A-51F9-3E2D-439C4B3E6324}"/>
              </a:ext>
            </a:extLst>
          </p:cNvPr>
          <p:cNvCxnSpPr>
            <a:cxnSpLocks/>
          </p:cNvCxnSpPr>
          <p:nvPr/>
        </p:nvCxnSpPr>
        <p:spPr>
          <a:xfrm flipV="1">
            <a:off x="-99020" y="-10749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99B675D7-76B4-A203-1597-BEF3072B5BD0}"/>
              </a:ext>
            </a:extLst>
          </p:cNvPr>
          <p:cNvSpPr txBox="1"/>
          <p:nvPr/>
        </p:nvSpPr>
        <p:spPr>
          <a:xfrm>
            <a:off x="1120140" y="851118"/>
            <a:ext cx="10515600" cy="575542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000" dirty="0">
                <a:solidFill>
                  <a:srgbClr val="C00000"/>
                </a:solidFill>
                <a:latin typeface="Impact" panose="020B0806030902050204" pitchFamily="34" charset="0"/>
              </a:rPr>
              <a:t>Development</a:t>
            </a:r>
            <a:r>
              <a:rPr lang="en-US" sz="5000" dirty="0">
                <a:latin typeface="Impact" panose="020B0806030902050204" pitchFamily="34" charset="0"/>
              </a:rPr>
              <a:t> Steps and Responsibilities, </a:t>
            </a:r>
            <a:r>
              <a:rPr lang="en-US" sz="5000" dirty="0" err="1">
                <a:latin typeface="Impact" panose="020B0806030902050204" pitchFamily="34" charset="0"/>
              </a:rPr>
              <a:t>con’t</a:t>
            </a:r>
            <a:r>
              <a:rPr lang="en-US" sz="5000" dirty="0">
                <a:latin typeface="Impact" panose="020B0806030902050204" pitchFamily="34" charset="0"/>
              </a:rPr>
              <a:t>.</a:t>
            </a:r>
          </a:p>
          <a:p>
            <a:endParaRPr lang="en-US" sz="2800" b="1" dirty="0">
              <a:latin typeface="Helvetica" pitchFamily="2" charset="0"/>
            </a:endParaRPr>
          </a:p>
          <a:p>
            <a:pPr algn="ctr"/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Creation </a:t>
            </a:r>
            <a:r>
              <a:rPr lang="en-US" sz="2400" dirty="0">
                <a:latin typeface="Helvetica"/>
                <a:cs typeface="Helvetica"/>
              </a:rPr>
              <a:t>of the contract: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 </a:t>
            </a:r>
          </a:p>
          <a:p>
            <a:pPr algn="ctr"/>
            <a:endParaRPr lang="en-US" sz="2400" dirty="0">
              <a:solidFill>
                <a:srgbClr val="C00000"/>
              </a:solidFill>
              <a:latin typeface="Helvetica"/>
              <a:cs typeface="Helvetica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dirty="0">
                <a:latin typeface="Helvetica"/>
                <a:cs typeface="Helvetica"/>
              </a:rPr>
              <a:t>The contract will be </a:t>
            </a:r>
            <a:r>
              <a:rPr lang="en-US" sz="2400" dirty="0">
                <a:solidFill>
                  <a:srgbClr val="A00C30"/>
                </a:solidFill>
                <a:latin typeface="Helvetica"/>
                <a:cs typeface="Helvetica"/>
              </a:rPr>
              <a:t>created,</a:t>
            </a:r>
            <a:r>
              <a:rPr lang="en-US" sz="2400" dirty="0">
                <a:latin typeface="Helvetica"/>
                <a:cs typeface="Helvetica"/>
              </a:rPr>
              <a:t> using a previously </a:t>
            </a:r>
            <a:r>
              <a:rPr lang="en-US" sz="2400" dirty="0">
                <a:solidFill>
                  <a:srgbClr val="A00C30"/>
                </a:solidFill>
                <a:latin typeface="Helvetica"/>
                <a:cs typeface="Helvetica"/>
              </a:rPr>
              <a:t>approved</a:t>
            </a:r>
            <a:r>
              <a:rPr lang="en-US" sz="2400" dirty="0">
                <a:latin typeface="Helvetica"/>
                <a:cs typeface="Helvetica"/>
              </a:rPr>
              <a:t> </a:t>
            </a:r>
          </a:p>
          <a:p>
            <a:pPr algn="ctr"/>
            <a:r>
              <a:rPr lang="en-US" sz="2400" dirty="0">
                <a:latin typeface="Helvetica"/>
                <a:cs typeface="Helvetica"/>
              </a:rPr>
              <a:t>Legal Affairs/OSPRA contract </a:t>
            </a:r>
            <a:r>
              <a:rPr lang="en-US" sz="2400" dirty="0">
                <a:solidFill>
                  <a:srgbClr val="A00C30"/>
                </a:solidFill>
                <a:latin typeface="Helvetica"/>
                <a:cs typeface="Helvetica"/>
              </a:rPr>
              <a:t>template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dirty="0">
                <a:latin typeface="Helvetica"/>
                <a:cs typeface="Helvetica"/>
              </a:rPr>
              <a:t>The contact information, scope of work, and responsibilities </a:t>
            </a:r>
          </a:p>
          <a:p>
            <a:pPr algn="ctr"/>
            <a:r>
              <a:rPr lang="en-US" sz="2400" dirty="0">
                <a:latin typeface="Helvetica"/>
                <a:cs typeface="Helvetica"/>
              </a:rPr>
              <a:t>will be inserted</a:t>
            </a:r>
          </a:p>
          <a:p>
            <a:pPr algn="ctr"/>
            <a:r>
              <a:rPr lang="en-US" sz="2400" dirty="0">
                <a:latin typeface="Helvetica"/>
                <a:cs typeface="Helvetica"/>
              </a:rPr>
              <a:t>Individual responsible:  </a:t>
            </a:r>
            <a:r>
              <a:rPr lang="en-US" sz="2400" dirty="0">
                <a:solidFill>
                  <a:srgbClr val="A00C30"/>
                </a:solidFill>
                <a:latin typeface="Helvetica"/>
                <a:cs typeface="Helvetica"/>
              </a:rPr>
              <a:t>OSPRA</a:t>
            </a:r>
          </a:p>
          <a:p>
            <a:pPr algn="ctr"/>
            <a:endParaRPr lang="en-US" sz="2400" dirty="0">
              <a:solidFill>
                <a:srgbClr val="C00000"/>
              </a:solidFill>
              <a:latin typeface="Helvetica"/>
              <a:cs typeface="Helvetica"/>
            </a:endParaRPr>
          </a:p>
          <a:p>
            <a:pPr algn="ctr"/>
            <a:endParaRPr lang="en-US" sz="2400" dirty="0">
              <a:latin typeface="Helvetica"/>
              <a:cs typeface="Helvetica"/>
            </a:endParaRPr>
          </a:p>
          <a:p>
            <a:r>
              <a:rPr lang="en-US" sz="2400" dirty="0">
                <a:latin typeface="Helvetica Light"/>
              </a:rPr>
              <a:t>                             </a:t>
            </a:r>
            <a:endParaRPr lang="en-US" sz="2400" dirty="0">
              <a:latin typeface="Helvetica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3175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C53B9-D1FB-A7C0-29C7-BBCBB2FDEE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university&#10;&#10;Description automatically generated">
            <a:extLst>
              <a:ext uri="{FF2B5EF4-FFF2-40B4-BE49-F238E27FC236}">
                <a16:creationId xmlns:a16="http://schemas.microsoft.com/office/drawing/2014/main" id="{C2468818-4234-0F37-54C8-90FC4F53BD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5" y="80578"/>
            <a:ext cx="2313576" cy="978223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AEE56EC-299F-A48C-AEBF-A961D9E8FB07}"/>
              </a:ext>
            </a:extLst>
          </p:cNvPr>
          <p:cNvCxnSpPr>
            <a:cxnSpLocks/>
          </p:cNvCxnSpPr>
          <p:nvPr/>
        </p:nvCxnSpPr>
        <p:spPr>
          <a:xfrm flipV="1">
            <a:off x="-403820" y="-13797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3BC43CD-EFCC-FAE2-D241-71395A850934}"/>
              </a:ext>
            </a:extLst>
          </p:cNvPr>
          <p:cNvCxnSpPr>
            <a:cxnSpLocks/>
          </p:cNvCxnSpPr>
          <p:nvPr/>
        </p:nvCxnSpPr>
        <p:spPr>
          <a:xfrm flipV="1">
            <a:off x="-251420" y="-12273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ACD4CF0-F60A-51F9-3E2D-439C4B3E6324}"/>
              </a:ext>
            </a:extLst>
          </p:cNvPr>
          <p:cNvCxnSpPr>
            <a:cxnSpLocks/>
          </p:cNvCxnSpPr>
          <p:nvPr/>
        </p:nvCxnSpPr>
        <p:spPr>
          <a:xfrm flipV="1">
            <a:off x="-99020" y="-10749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99B675D7-76B4-A203-1597-BEF3072B5BD0}"/>
              </a:ext>
            </a:extLst>
          </p:cNvPr>
          <p:cNvSpPr txBox="1"/>
          <p:nvPr/>
        </p:nvSpPr>
        <p:spPr>
          <a:xfrm>
            <a:off x="1131570" y="1211201"/>
            <a:ext cx="10515600" cy="538609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000" dirty="0">
                <a:solidFill>
                  <a:srgbClr val="C00000"/>
                </a:solidFill>
                <a:latin typeface="Impact" panose="020B0806030902050204" pitchFamily="34" charset="0"/>
              </a:rPr>
              <a:t>Development</a:t>
            </a:r>
            <a:r>
              <a:rPr lang="en-US" sz="5000" dirty="0">
                <a:latin typeface="Impact" panose="020B0806030902050204" pitchFamily="34" charset="0"/>
              </a:rPr>
              <a:t> Steps and Responsibilities, </a:t>
            </a:r>
            <a:r>
              <a:rPr lang="en-US" sz="5000" dirty="0" err="1">
                <a:latin typeface="Impact" panose="020B0806030902050204" pitchFamily="34" charset="0"/>
              </a:rPr>
              <a:t>con’t</a:t>
            </a:r>
            <a:r>
              <a:rPr lang="en-US" sz="5000" dirty="0">
                <a:latin typeface="Impact" panose="020B0806030902050204" pitchFamily="34" charset="0"/>
              </a:rPr>
              <a:t>.</a:t>
            </a:r>
          </a:p>
          <a:p>
            <a:endParaRPr lang="en-US" sz="2800" b="1" dirty="0">
              <a:latin typeface="Helvetica" pitchFamily="2" charset="0"/>
            </a:endParaRPr>
          </a:p>
          <a:p>
            <a:pPr algn="ctr"/>
            <a:r>
              <a:rPr lang="en-US" sz="2400" dirty="0">
                <a:latin typeface="Helvetica"/>
                <a:cs typeface="Helvetica"/>
              </a:rPr>
              <a:t>Dean’s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Letter </a:t>
            </a:r>
            <a:r>
              <a:rPr lang="en-US" sz="2400" dirty="0">
                <a:latin typeface="Helvetica"/>
                <a:cs typeface="Helvetica"/>
              </a:rPr>
              <a:t>of Support/Understanding: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 </a:t>
            </a:r>
          </a:p>
          <a:p>
            <a:pPr algn="ctr"/>
            <a:endParaRPr lang="en-US" sz="2400" dirty="0">
              <a:solidFill>
                <a:srgbClr val="C00000"/>
              </a:solidFill>
              <a:latin typeface="Helvetica"/>
              <a:cs typeface="Helvetica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dirty="0">
                <a:latin typeface="Helvetica"/>
                <a:cs typeface="Helvetica"/>
              </a:rPr>
              <a:t>A Dean’s </a:t>
            </a:r>
            <a:r>
              <a:rPr lang="en-US" sz="2400" dirty="0">
                <a:solidFill>
                  <a:srgbClr val="A00C30"/>
                </a:solidFill>
                <a:latin typeface="Helvetica"/>
                <a:cs typeface="Helvetica"/>
              </a:rPr>
              <a:t>Letter of Support/Understanding </a:t>
            </a:r>
            <a:r>
              <a:rPr lang="en-US" sz="2400" dirty="0">
                <a:latin typeface="Helvetica"/>
                <a:cs typeface="Helvetica"/>
              </a:rPr>
              <a:t>of the project </a:t>
            </a:r>
          </a:p>
          <a:p>
            <a:pPr algn="ctr"/>
            <a:r>
              <a:rPr lang="en-US" sz="2400" dirty="0">
                <a:latin typeface="Helvetica"/>
                <a:cs typeface="Helvetica"/>
              </a:rPr>
              <a:t>is </a:t>
            </a:r>
            <a:r>
              <a:rPr lang="en-US" sz="2400" dirty="0">
                <a:solidFill>
                  <a:srgbClr val="A00C30"/>
                </a:solidFill>
                <a:latin typeface="Helvetica"/>
                <a:cs typeface="Helvetica"/>
              </a:rPr>
              <a:t>required</a:t>
            </a:r>
            <a:r>
              <a:rPr lang="en-US" sz="2400" dirty="0">
                <a:latin typeface="Helvetica"/>
                <a:cs typeface="Helvetica"/>
              </a:rPr>
              <a:t> Legal Affairs and the Provost </a:t>
            </a:r>
            <a:r>
              <a:rPr lang="en-US" sz="2400" dirty="0">
                <a:solidFill>
                  <a:srgbClr val="A00C30"/>
                </a:solidFill>
                <a:latin typeface="Helvetica"/>
                <a:cs typeface="Helvetica"/>
              </a:rPr>
              <a:t>prior</a:t>
            </a:r>
            <a:r>
              <a:rPr lang="en-US" sz="2400" dirty="0">
                <a:latin typeface="Helvetica"/>
                <a:cs typeface="Helvetica"/>
              </a:rPr>
              <a:t> to review and signature</a:t>
            </a:r>
          </a:p>
          <a:p>
            <a:pPr algn="ctr"/>
            <a:r>
              <a:rPr lang="en-US" sz="2000" dirty="0">
                <a:latin typeface="Helvetica"/>
                <a:cs typeface="Helvetica"/>
              </a:rPr>
              <a:t>(Depending upon workload, this may take several days)</a:t>
            </a:r>
          </a:p>
          <a:p>
            <a:pPr algn="ctr"/>
            <a:r>
              <a:rPr lang="en-US" sz="2400" dirty="0">
                <a:latin typeface="Helvetica"/>
                <a:cs typeface="Helvetica"/>
              </a:rPr>
              <a:t>Individual responsible:  </a:t>
            </a:r>
            <a:r>
              <a:rPr lang="en-US" sz="2400" dirty="0">
                <a:solidFill>
                  <a:srgbClr val="A00C30"/>
                </a:solidFill>
                <a:latin typeface="Helvetica"/>
                <a:cs typeface="Helvetica"/>
              </a:rPr>
              <a:t>Dean </a:t>
            </a:r>
            <a:r>
              <a:rPr lang="en-US" sz="2400" dirty="0">
                <a:latin typeface="Helvetica"/>
                <a:cs typeface="Helvetica"/>
              </a:rPr>
              <a:t>and </a:t>
            </a:r>
            <a:r>
              <a:rPr lang="en-US" sz="2400" dirty="0">
                <a:solidFill>
                  <a:srgbClr val="A00C30"/>
                </a:solidFill>
                <a:latin typeface="Helvetica"/>
                <a:cs typeface="Helvetica"/>
              </a:rPr>
              <a:t>OSPRA</a:t>
            </a:r>
          </a:p>
          <a:p>
            <a:pPr algn="ctr"/>
            <a:endParaRPr lang="en-US" sz="2400" dirty="0">
              <a:solidFill>
                <a:srgbClr val="C00000"/>
              </a:solidFill>
              <a:latin typeface="Helvetica"/>
              <a:cs typeface="Helvetica"/>
            </a:endParaRPr>
          </a:p>
          <a:p>
            <a:pPr algn="ctr"/>
            <a:endParaRPr lang="en-US" sz="2400" dirty="0">
              <a:latin typeface="Helvetica"/>
              <a:cs typeface="Helvetica"/>
            </a:endParaRPr>
          </a:p>
          <a:p>
            <a:r>
              <a:rPr lang="en-US" sz="2400" dirty="0">
                <a:latin typeface="Helvetica Light"/>
              </a:rPr>
              <a:t>                             </a:t>
            </a:r>
            <a:endParaRPr lang="en-US" sz="2400" dirty="0">
              <a:latin typeface="Helvetica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6113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C53B9-D1FB-A7C0-29C7-BBCBB2FDEE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university&#10;&#10;Description automatically generated">
            <a:extLst>
              <a:ext uri="{FF2B5EF4-FFF2-40B4-BE49-F238E27FC236}">
                <a16:creationId xmlns:a16="http://schemas.microsoft.com/office/drawing/2014/main" id="{C2468818-4234-0F37-54C8-90FC4F53BD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5" y="80578"/>
            <a:ext cx="2313576" cy="978223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AEE56EC-299F-A48C-AEBF-A961D9E8FB07}"/>
              </a:ext>
            </a:extLst>
          </p:cNvPr>
          <p:cNvCxnSpPr>
            <a:cxnSpLocks/>
          </p:cNvCxnSpPr>
          <p:nvPr/>
        </p:nvCxnSpPr>
        <p:spPr>
          <a:xfrm flipV="1">
            <a:off x="-403820" y="-13797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3BC43CD-EFCC-FAE2-D241-71395A850934}"/>
              </a:ext>
            </a:extLst>
          </p:cNvPr>
          <p:cNvCxnSpPr>
            <a:cxnSpLocks/>
          </p:cNvCxnSpPr>
          <p:nvPr/>
        </p:nvCxnSpPr>
        <p:spPr>
          <a:xfrm flipV="1">
            <a:off x="-251420" y="-12273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ACD4CF0-F60A-51F9-3E2D-439C4B3E6324}"/>
              </a:ext>
            </a:extLst>
          </p:cNvPr>
          <p:cNvCxnSpPr>
            <a:cxnSpLocks/>
          </p:cNvCxnSpPr>
          <p:nvPr/>
        </p:nvCxnSpPr>
        <p:spPr>
          <a:xfrm flipV="1">
            <a:off x="-99020" y="-10749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99B675D7-76B4-A203-1597-BEF3072B5BD0}"/>
              </a:ext>
            </a:extLst>
          </p:cNvPr>
          <p:cNvSpPr txBox="1"/>
          <p:nvPr/>
        </p:nvSpPr>
        <p:spPr>
          <a:xfrm>
            <a:off x="1154430" y="1548348"/>
            <a:ext cx="10515600" cy="424731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000" dirty="0">
                <a:solidFill>
                  <a:srgbClr val="C00000"/>
                </a:solidFill>
                <a:latin typeface="Impact" panose="020B0806030902050204" pitchFamily="34" charset="0"/>
              </a:rPr>
              <a:t>Approval </a:t>
            </a:r>
            <a:r>
              <a:rPr lang="en-US" sz="5000" dirty="0">
                <a:latin typeface="Impact" panose="020B0806030902050204" pitchFamily="34" charset="0"/>
              </a:rPr>
              <a:t>Process</a:t>
            </a:r>
          </a:p>
          <a:p>
            <a:endParaRPr lang="en-US" sz="2800" b="1" dirty="0">
              <a:latin typeface="Helvetica" pitchFamily="2" charset="0"/>
            </a:endParaRPr>
          </a:p>
          <a:p>
            <a:pPr algn="ctr"/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Review </a:t>
            </a:r>
            <a:r>
              <a:rPr lang="en-US" sz="2400" dirty="0">
                <a:latin typeface="Helvetica"/>
                <a:cs typeface="Helvetica"/>
              </a:rPr>
              <a:t>of the contract: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 </a:t>
            </a:r>
          </a:p>
          <a:p>
            <a:pPr algn="ctr"/>
            <a:endParaRPr lang="en-US" sz="2400" dirty="0">
              <a:solidFill>
                <a:srgbClr val="C00000"/>
              </a:solidFill>
              <a:latin typeface="Helvetica"/>
              <a:cs typeface="Helvetica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dirty="0">
                <a:latin typeface="Helvetica"/>
                <a:cs typeface="Helvetica"/>
              </a:rPr>
              <a:t>The contract will be forwarded to </a:t>
            </a:r>
            <a:r>
              <a:rPr lang="en-US" sz="2400" dirty="0">
                <a:solidFill>
                  <a:srgbClr val="A00C30"/>
                </a:solidFill>
                <a:latin typeface="Helvetica"/>
                <a:cs typeface="Helvetica"/>
              </a:rPr>
              <a:t>Legal Affairs </a:t>
            </a:r>
            <a:r>
              <a:rPr lang="en-US" sz="2400" dirty="0">
                <a:latin typeface="Helvetica"/>
                <a:cs typeface="Helvetica"/>
              </a:rPr>
              <a:t>for review</a:t>
            </a:r>
          </a:p>
          <a:p>
            <a:pPr algn="ctr"/>
            <a:r>
              <a:rPr lang="en-US" sz="2000" dirty="0">
                <a:latin typeface="Helvetica"/>
                <a:cs typeface="Helvetica"/>
              </a:rPr>
              <a:t>(Depending upon workload, this may take several days)</a:t>
            </a:r>
          </a:p>
          <a:p>
            <a:pPr algn="ctr"/>
            <a:r>
              <a:rPr lang="en-US" sz="2400" dirty="0">
                <a:latin typeface="Helvetica"/>
                <a:cs typeface="Helvetica"/>
              </a:rPr>
              <a:t>Individual responsible:  </a:t>
            </a:r>
            <a:r>
              <a:rPr lang="en-US" sz="2400" dirty="0">
                <a:solidFill>
                  <a:srgbClr val="A00C30"/>
                </a:solidFill>
                <a:latin typeface="Helvetica"/>
                <a:cs typeface="Helvetica"/>
              </a:rPr>
              <a:t>OSPRA and Legal Affairs </a:t>
            </a:r>
          </a:p>
          <a:p>
            <a:pPr algn="ctr"/>
            <a:endParaRPr lang="en-US" sz="2400" dirty="0">
              <a:solidFill>
                <a:srgbClr val="C00000"/>
              </a:solidFill>
              <a:latin typeface="Helvetica"/>
              <a:cs typeface="Helvetica"/>
            </a:endParaRPr>
          </a:p>
          <a:p>
            <a:pPr algn="ctr"/>
            <a:endParaRPr lang="en-US" sz="2400" dirty="0">
              <a:latin typeface="Helvetica"/>
              <a:cs typeface="Helvetica"/>
            </a:endParaRPr>
          </a:p>
          <a:p>
            <a:r>
              <a:rPr lang="en-US" sz="2400" dirty="0">
                <a:latin typeface="Helvetica Light"/>
              </a:rPr>
              <a:t>                             </a:t>
            </a:r>
            <a:endParaRPr lang="en-US" sz="2400" dirty="0">
              <a:latin typeface="Helvetica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9747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C53B9-D1FB-A7C0-29C7-BBCBB2FDEE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university&#10;&#10;Description automatically generated">
            <a:extLst>
              <a:ext uri="{FF2B5EF4-FFF2-40B4-BE49-F238E27FC236}">
                <a16:creationId xmlns:a16="http://schemas.microsoft.com/office/drawing/2014/main" id="{C2468818-4234-0F37-54C8-90FC4F53BD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5" y="80578"/>
            <a:ext cx="2313576" cy="978223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AEE56EC-299F-A48C-AEBF-A961D9E8FB07}"/>
              </a:ext>
            </a:extLst>
          </p:cNvPr>
          <p:cNvCxnSpPr>
            <a:cxnSpLocks/>
          </p:cNvCxnSpPr>
          <p:nvPr/>
        </p:nvCxnSpPr>
        <p:spPr>
          <a:xfrm flipV="1">
            <a:off x="-403820" y="-13797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3BC43CD-EFCC-FAE2-D241-71395A850934}"/>
              </a:ext>
            </a:extLst>
          </p:cNvPr>
          <p:cNvCxnSpPr>
            <a:cxnSpLocks/>
          </p:cNvCxnSpPr>
          <p:nvPr/>
        </p:nvCxnSpPr>
        <p:spPr>
          <a:xfrm flipV="1">
            <a:off x="-251420" y="-12273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ACD4CF0-F60A-51F9-3E2D-439C4B3E6324}"/>
              </a:ext>
            </a:extLst>
          </p:cNvPr>
          <p:cNvCxnSpPr>
            <a:cxnSpLocks/>
          </p:cNvCxnSpPr>
          <p:nvPr/>
        </p:nvCxnSpPr>
        <p:spPr>
          <a:xfrm flipV="1">
            <a:off x="-99020" y="-10749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99B675D7-76B4-A203-1597-BEF3072B5BD0}"/>
              </a:ext>
            </a:extLst>
          </p:cNvPr>
          <p:cNvSpPr txBox="1"/>
          <p:nvPr/>
        </p:nvSpPr>
        <p:spPr>
          <a:xfrm>
            <a:off x="1154430" y="1548348"/>
            <a:ext cx="10515600" cy="424731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000" dirty="0">
                <a:solidFill>
                  <a:srgbClr val="C00000"/>
                </a:solidFill>
                <a:latin typeface="Impact" panose="020B0806030902050204" pitchFamily="34" charset="0"/>
              </a:rPr>
              <a:t>Authorized </a:t>
            </a:r>
            <a:r>
              <a:rPr lang="en-US" sz="5000" dirty="0">
                <a:latin typeface="Impact" panose="020B0806030902050204" pitchFamily="34" charset="0"/>
              </a:rPr>
              <a:t>Official Consent</a:t>
            </a:r>
          </a:p>
          <a:p>
            <a:endParaRPr lang="en-US" sz="2800" b="1" dirty="0">
              <a:latin typeface="Helvetica" pitchFamily="2" charset="0"/>
            </a:endParaRPr>
          </a:p>
          <a:p>
            <a:pPr algn="ctr"/>
            <a:r>
              <a:rPr lang="en-US" sz="2400" dirty="0">
                <a:latin typeface="Helvetica"/>
                <a:cs typeface="Helvetica"/>
              </a:rPr>
              <a:t>Approval and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Signature </a:t>
            </a:r>
            <a:r>
              <a:rPr lang="en-US" sz="2400" dirty="0">
                <a:latin typeface="Helvetica"/>
                <a:cs typeface="Helvetica"/>
              </a:rPr>
              <a:t>of the contract: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 </a:t>
            </a:r>
          </a:p>
          <a:p>
            <a:pPr algn="ctr"/>
            <a:endParaRPr lang="en-US" sz="2400" dirty="0">
              <a:solidFill>
                <a:srgbClr val="C00000"/>
              </a:solidFill>
              <a:latin typeface="Helvetica"/>
              <a:cs typeface="Helvetica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dirty="0">
                <a:latin typeface="Helvetica"/>
                <a:cs typeface="Helvetica"/>
              </a:rPr>
              <a:t>Legal Affairs will forward the contract to the Provost for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signature</a:t>
            </a:r>
          </a:p>
          <a:p>
            <a:pPr algn="ctr"/>
            <a:r>
              <a:rPr lang="en-US" sz="2000" dirty="0">
                <a:latin typeface="Helvetica"/>
                <a:cs typeface="Helvetica"/>
              </a:rPr>
              <a:t>(Depending upon workload, this may take several days)</a:t>
            </a:r>
          </a:p>
          <a:p>
            <a:pPr algn="ctr"/>
            <a:r>
              <a:rPr lang="en-US" sz="2400" dirty="0">
                <a:latin typeface="Helvetica"/>
                <a:cs typeface="Helvetica"/>
              </a:rPr>
              <a:t>Individual responsible:  </a:t>
            </a:r>
            <a:r>
              <a:rPr lang="en-US" sz="2400" dirty="0">
                <a:solidFill>
                  <a:srgbClr val="A00C30"/>
                </a:solidFill>
                <a:latin typeface="Helvetica"/>
                <a:cs typeface="Helvetica"/>
              </a:rPr>
              <a:t>Legal Affairs and Provost</a:t>
            </a:r>
          </a:p>
          <a:p>
            <a:pPr algn="ctr"/>
            <a:endParaRPr lang="en-US" sz="2400" dirty="0">
              <a:solidFill>
                <a:srgbClr val="C00000"/>
              </a:solidFill>
              <a:latin typeface="Helvetica"/>
              <a:cs typeface="Helvetica"/>
            </a:endParaRPr>
          </a:p>
          <a:p>
            <a:pPr algn="ctr"/>
            <a:endParaRPr lang="en-US" sz="2400" dirty="0">
              <a:latin typeface="Helvetica"/>
              <a:cs typeface="Helvetica"/>
            </a:endParaRPr>
          </a:p>
          <a:p>
            <a:r>
              <a:rPr lang="en-US" sz="2400" dirty="0">
                <a:latin typeface="Helvetica Light"/>
              </a:rPr>
              <a:t>                             </a:t>
            </a:r>
            <a:endParaRPr lang="en-US" sz="2400" dirty="0">
              <a:latin typeface="Helvetica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2399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C53B9-D1FB-A7C0-29C7-BBCBB2FDEE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university&#10;&#10;Description automatically generated">
            <a:extLst>
              <a:ext uri="{FF2B5EF4-FFF2-40B4-BE49-F238E27FC236}">
                <a16:creationId xmlns:a16="http://schemas.microsoft.com/office/drawing/2014/main" id="{C2468818-4234-0F37-54C8-90FC4F53BD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5" y="80578"/>
            <a:ext cx="2313576" cy="978223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AEE56EC-299F-A48C-AEBF-A961D9E8FB07}"/>
              </a:ext>
            </a:extLst>
          </p:cNvPr>
          <p:cNvCxnSpPr>
            <a:cxnSpLocks/>
          </p:cNvCxnSpPr>
          <p:nvPr/>
        </p:nvCxnSpPr>
        <p:spPr>
          <a:xfrm flipV="1">
            <a:off x="-403820" y="-13797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3BC43CD-EFCC-FAE2-D241-71395A850934}"/>
              </a:ext>
            </a:extLst>
          </p:cNvPr>
          <p:cNvCxnSpPr>
            <a:cxnSpLocks/>
          </p:cNvCxnSpPr>
          <p:nvPr/>
        </p:nvCxnSpPr>
        <p:spPr>
          <a:xfrm flipV="1">
            <a:off x="-251420" y="-12273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ACD4CF0-F60A-51F9-3E2D-439C4B3E6324}"/>
              </a:ext>
            </a:extLst>
          </p:cNvPr>
          <p:cNvCxnSpPr>
            <a:cxnSpLocks/>
          </p:cNvCxnSpPr>
          <p:nvPr/>
        </p:nvCxnSpPr>
        <p:spPr>
          <a:xfrm flipV="1">
            <a:off x="-99020" y="-10749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99B675D7-76B4-A203-1597-BEF3072B5BD0}"/>
              </a:ext>
            </a:extLst>
          </p:cNvPr>
          <p:cNvSpPr txBox="1"/>
          <p:nvPr/>
        </p:nvSpPr>
        <p:spPr>
          <a:xfrm>
            <a:off x="1074420" y="1211201"/>
            <a:ext cx="10515600" cy="498598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000" dirty="0">
                <a:solidFill>
                  <a:srgbClr val="A00C30"/>
                </a:solidFill>
                <a:latin typeface="Impact" panose="020B0806030902050204" pitchFamily="34" charset="0"/>
              </a:rPr>
              <a:t>Next</a:t>
            </a:r>
            <a:r>
              <a:rPr lang="en-US" sz="5000" dirty="0">
                <a:solidFill>
                  <a:srgbClr val="C00000"/>
                </a:solidFill>
                <a:latin typeface="Impact" panose="020B0806030902050204" pitchFamily="34" charset="0"/>
              </a:rPr>
              <a:t> </a:t>
            </a:r>
            <a:r>
              <a:rPr lang="en-US" sz="5000" dirty="0">
                <a:latin typeface="Impact" panose="020B0806030902050204" pitchFamily="34" charset="0"/>
              </a:rPr>
              <a:t>Steps</a:t>
            </a:r>
          </a:p>
          <a:p>
            <a:endParaRPr lang="en-US" sz="2800" b="1" dirty="0">
              <a:latin typeface="Helvetica" pitchFamily="2" charset="0"/>
            </a:endParaRPr>
          </a:p>
          <a:p>
            <a:pPr algn="ctr"/>
            <a:r>
              <a:rPr lang="en-US" sz="2400" dirty="0">
                <a:latin typeface="Helvetica"/>
                <a:cs typeface="Helvetica"/>
              </a:rPr>
              <a:t>Final </a:t>
            </a:r>
            <a:r>
              <a:rPr lang="en-US" sz="2400" dirty="0">
                <a:solidFill>
                  <a:srgbClr val="A00C30"/>
                </a:solidFill>
                <a:latin typeface="Helvetica"/>
                <a:cs typeface="Helvetica"/>
              </a:rPr>
              <a:t>execution</a:t>
            </a:r>
            <a:r>
              <a:rPr lang="en-US" sz="2400" dirty="0">
                <a:latin typeface="Helvetica"/>
                <a:cs typeface="Helvetica"/>
              </a:rPr>
              <a:t> of the contract:  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 </a:t>
            </a:r>
          </a:p>
          <a:p>
            <a:pPr algn="ctr"/>
            <a:endParaRPr lang="en-US" sz="2400" dirty="0">
              <a:solidFill>
                <a:srgbClr val="C00000"/>
              </a:solidFill>
              <a:latin typeface="Helvetica"/>
              <a:cs typeface="Helvetica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dirty="0">
                <a:latin typeface="Helvetica"/>
                <a:cs typeface="Helvetica"/>
              </a:rPr>
              <a:t>Legal Affairs will </a:t>
            </a:r>
            <a:r>
              <a:rPr lang="en-US" sz="2400" dirty="0">
                <a:solidFill>
                  <a:srgbClr val="A00C30"/>
                </a:solidFill>
                <a:latin typeface="Helvetica"/>
                <a:cs typeface="Helvetica"/>
              </a:rPr>
              <a:t>forward</a:t>
            </a:r>
            <a:r>
              <a:rPr lang="en-US" sz="2400" dirty="0">
                <a:latin typeface="Helvetica"/>
                <a:cs typeface="Helvetica"/>
              </a:rPr>
              <a:t> the contract to OSPRA </a:t>
            </a:r>
          </a:p>
          <a:p>
            <a:pPr algn="ctr"/>
            <a:r>
              <a:rPr lang="en-US" sz="2400" dirty="0">
                <a:latin typeface="Helvetica"/>
                <a:cs typeface="Helvetica"/>
              </a:rPr>
              <a:t>upon the Provost’s signature</a:t>
            </a:r>
            <a:endParaRPr lang="en-US" sz="2400" dirty="0">
              <a:solidFill>
                <a:srgbClr val="C00000"/>
              </a:solidFill>
              <a:latin typeface="Helvetica"/>
              <a:cs typeface="Helvetica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dirty="0">
                <a:latin typeface="Helvetica"/>
                <a:cs typeface="Helvetica"/>
              </a:rPr>
              <a:t>OSPRA will </a:t>
            </a:r>
            <a:r>
              <a:rPr lang="en-US" sz="2400" dirty="0">
                <a:solidFill>
                  <a:srgbClr val="A00C30"/>
                </a:solidFill>
                <a:latin typeface="Helvetica"/>
                <a:cs typeface="Helvetica"/>
              </a:rPr>
              <a:t>submit</a:t>
            </a:r>
            <a:r>
              <a:rPr lang="en-US" sz="2400" dirty="0">
                <a:latin typeface="Helvetica"/>
                <a:cs typeface="Helvetica"/>
              </a:rPr>
              <a:t> the contract to the </a:t>
            </a:r>
          </a:p>
          <a:p>
            <a:pPr algn="ctr"/>
            <a:r>
              <a:rPr lang="en-US" sz="2400" dirty="0">
                <a:latin typeface="Helvetica"/>
                <a:cs typeface="Helvetica"/>
              </a:rPr>
              <a:t>sponsor/vendor for final </a:t>
            </a:r>
            <a:r>
              <a:rPr lang="en-US" sz="2400" dirty="0">
                <a:solidFill>
                  <a:srgbClr val="A00C30"/>
                </a:solidFill>
                <a:latin typeface="Helvetica"/>
                <a:cs typeface="Helvetica"/>
              </a:rPr>
              <a:t>execution</a:t>
            </a:r>
            <a:r>
              <a:rPr lang="en-US" sz="2000" dirty="0">
                <a:solidFill>
                  <a:srgbClr val="A00C30"/>
                </a:solidFill>
                <a:latin typeface="Helvetica"/>
                <a:cs typeface="Helvetica"/>
              </a:rPr>
              <a:t> </a:t>
            </a:r>
          </a:p>
          <a:p>
            <a:pPr algn="ctr"/>
            <a:r>
              <a:rPr lang="en-US" sz="2400" dirty="0">
                <a:latin typeface="Helvetica"/>
                <a:cs typeface="Helvetica"/>
              </a:rPr>
              <a:t>Individual responsible:  </a:t>
            </a:r>
            <a:r>
              <a:rPr lang="en-US" sz="2400" dirty="0">
                <a:solidFill>
                  <a:srgbClr val="A00C30"/>
                </a:solidFill>
                <a:latin typeface="Helvetica"/>
                <a:cs typeface="Helvetica"/>
              </a:rPr>
              <a:t>Legal Affairs and OSPRA</a:t>
            </a:r>
          </a:p>
          <a:p>
            <a:pPr algn="ctr"/>
            <a:endParaRPr lang="en-US" sz="2400" dirty="0">
              <a:solidFill>
                <a:srgbClr val="C00000"/>
              </a:solidFill>
              <a:latin typeface="Helvetica"/>
              <a:cs typeface="Helvetica"/>
            </a:endParaRPr>
          </a:p>
          <a:p>
            <a:pPr algn="ctr"/>
            <a:endParaRPr lang="en-US" sz="2400" dirty="0">
              <a:latin typeface="Helvetica"/>
              <a:cs typeface="Helvetica"/>
            </a:endParaRPr>
          </a:p>
          <a:p>
            <a:r>
              <a:rPr lang="en-US" sz="2400" dirty="0">
                <a:latin typeface="Helvetica Light"/>
              </a:rPr>
              <a:t>                             </a:t>
            </a:r>
            <a:endParaRPr lang="en-US" sz="2400" dirty="0">
              <a:latin typeface="Helvetica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15596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C53B9-D1FB-A7C0-29C7-BBCBB2FDEE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university&#10;&#10;Description automatically generated">
            <a:extLst>
              <a:ext uri="{FF2B5EF4-FFF2-40B4-BE49-F238E27FC236}">
                <a16:creationId xmlns:a16="http://schemas.microsoft.com/office/drawing/2014/main" id="{C2468818-4234-0F37-54C8-90FC4F53BD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5" y="80578"/>
            <a:ext cx="2313576" cy="978223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AEE56EC-299F-A48C-AEBF-A961D9E8FB07}"/>
              </a:ext>
            </a:extLst>
          </p:cNvPr>
          <p:cNvCxnSpPr>
            <a:cxnSpLocks/>
          </p:cNvCxnSpPr>
          <p:nvPr/>
        </p:nvCxnSpPr>
        <p:spPr>
          <a:xfrm flipV="1">
            <a:off x="-403820" y="-13797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3BC43CD-EFCC-FAE2-D241-71395A850934}"/>
              </a:ext>
            </a:extLst>
          </p:cNvPr>
          <p:cNvCxnSpPr>
            <a:cxnSpLocks/>
          </p:cNvCxnSpPr>
          <p:nvPr/>
        </p:nvCxnSpPr>
        <p:spPr>
          <a:xfrm flipV="1">
            <a:off x="-251420" y="-12273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ACD4CF0-F60A-51F9-3E2D-439C4B3E6324}"/>
              </a:ext>
            </a:extLst>
          </p:cNvPr>
          <p:cNvCxnSpPr>
            <a:cxnSpLocks/>
          </p:cNvCxnSpPr>
          <p:nvPr/>
        </p:nvCxnSpPr>
        <p:spPr>
          <a:xfrm flipV="1">
            <a:off x="-99020" y="-10749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99B675D7-76B4-A203-1597-BEF3072B5BD0}"/>
              </a:ext>
            </a:extLst>
          </p:cNvPr>
          <p:cNvSpPr txBox="1"/>
          <p:nvPr/>
        </p:nvSpPr>
        <p:spPr>
          <a:xfrm>
            <a:off x="1074420" y="1211201"/>
            <a:ext cx="10515600" cy="461664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000" dirty="0">
                <a:solidFill>
                  <a:srgbClr val="A00C30"/>
                </a:solidFill>
                <a:latin typeface="Impact" panose="020B0806030902050204" pitchFamily="34" charset="0"/>
              </a:rPr>
              <a:t>Next</a:t>
            </a:r>
            <a:r>
              <a:rPr lang="en-US" sz="5000" dirty="0">
                <a:solidFill>
                  <a:srgbClr val="C00000"/>
                </a:solidFill>
                <a:latin typeface="Impact" panose="020B0806030902050204" pitchFamily="34" charset="0"/>
              </a:rPr>
              <a:t> </a:t>
            </a:r>
            <a:r>
              <a:rPr lang="en-US" sz="5000" dirty="0">
                <a:latin typeface="Impact" panose="020B0806030902050204" pitchFamily="34" charset="0"/>
              </a:rPr>
              <a:t>Steps</a:t>
            </a:r>
          </a:p>
          <a:p>
            <a:endParaRPr lang="en-US" sz="2800" b="1" dirty="0">
              <a:latin typeface="Helvetica" pitchFamily="2" charset="0"/>
            </a:endParaRPr>
          </a:p>
          <a:p>
            <a:pPr algn="ctr"/>
            <a:r>
              <a:rPr lang="en-US" sz="2400" dirty="0">
                <a:latin typeface="Helvetica"/>
                <a:cs typeface="Helvetica"/>
              </a:rPr>
              <a:t>Final </a:t>
            </a:r>
            <a:r>
              <a:rPr lang="en-US" sz="2400" dirty="0">
                <a:solidFill>
                  <a:srgbClr val="A00C30"/>
                </a:solidFill>
                <a:latin typeface="Helvetica"/>
                <a:cs typeface="Helvetica"/>
              </a:rPr>
              <a:t>execution</a:t>
            </a:r>
            <a:r>
              <a:rPr lang="en-US" sz="2400" dirty="0">
                <a:latin typeface="Helvetica"/>
                <a:cs typeface="Helvetica"/>
              </a:rPr>
              <a:t> of the contract:  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 </a:t>
            </a:r>
          </a:p>
          <a:p>
            <a:pPr algn="ctr"/>
            <a:endParaRPr lang="en-US" sz="2400" dirty="0">
              <a:solidFill>
                <a:srgbClr val="C00000"/>
              </a:solidFill>
              <a:latin typeface="Helvetica"/>
              <a:cs typeface="Helvetica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dirty="0">
                <a:latin typeface="Helvetica"/>
                <a:cs typeface="Helvetica"/>
              </a:rPr>
              <a:t>Once executed, the sponsor/vendor will </a:t>
            </a:r>
            <a:r>
              <a:rPr lang="en-US" sz="2400" dirty="0">
                <a:solidFill>
                  <a:srgbClr val="A00C30"/>
                </a:solidFill>
                <a:latin typeface="Helvetica"/>
                <a:cs typeface="Helvetica"/>
              </a:rPr>
              <a:t>return</a:t>
            </a:r>
            <a:r>
              <a:rPr lang="en-US" sz="2400" dirty="0">
                <a:latin typeface="Helvetica"/>
                <a:cs typeface="Helvetica"/>
              </a:rPr>
              <a:t> </a:t>
            </a:r>
          </a:p>
          <a:p>
            <a:pPr algn="ctr"/>
            <a:r>
              <a:rPr lang="en-US" sz="2400" dirty="0">
                <a:latin typeface="Helvetica"/>
                <a:cs typeface="Helvetica"/>
              </a:rPr>
              <a:t>the contract to OSPRA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dirty="0">
                <a:latin typeface="Helvetica"/>
                <a:cs typeface="Helvetica"/>
              </a:rPr>
              <a:t>OSPRA will then </a:t>
            </a:r>
            <a:r>
              <a:rPr lang="en-US" sz="2400" dirty="0">
                <a:solidFill>
                  <a:srgbClr val="A00C30"/>
                </a:solidFill>
                <a:latin typeface="Helvetica"/>
                <a:cs typeface="Helvetica"/>
              </a:rPr>
              <a:t>forward</a:t>
            </a:r>
            <a:r>
              <a:rPr lang="en-US" sz="2400" dirty="0">
                <a:latin typeface="Helvetica"/>
                <a:cs typeface="Helvetica"/>
              </a:rPr>
              <a:t> the contract to the PI</a:t>
            </a:r>
            <a:endParaRPr lang="en-US" sz="2000" dirty="0">
              <a:latin typeface="Helvetica"/>
              <a:cs typeface="Helvetica"/>
            </a:endParaRPr>
          </a:p>
          <a:p>
            <a:pPr algn="ctr"/>
            <a:r>
              <a:rPr lang="en-US" sz="2400" dirty="0">
                <a:latin typeface="Helvetica"/>
                <a:cs typeface="Helvetica"/>
              </a:rPr>
              <a:t>Individual responsible:  </a:t>
            </a:r>
            <a:r>
              <a:rPr lang="en-US" sz="2400" dirty="0">
                <a:solidFill>
                  <a:srgbClr val="A00C30"/>
                </a:solidFill>
                <a:latin typeface="Helvetica"/>
                <a:cs typeface="Helvetica"/>
              </a:rPr>
              <a:t>Sponsor/Vendor and OSPRA</a:t>
            </a:r>
          </a:p>
          <a:p>
            <a:pPr algn="ctr"/>
            <a:endParaRPr lang="en-US" sz="2400" dirty="0">
              <a:solidFill>
                <a:srgbClr val="C00000"/>
              </a:solidFill>
              <a:latin typeface="Helvetica"/>
              <a:cs typeface="Helvetica"/>
            </a:endParaRPr>
          </a:p>
          <a:p>
            <a:pPr algn="ctr"/>
            <a:endParaRPr lang="en-US" sz="2400" dirty="0">
              <a:latin typeface="Helvetica"/>
              <a:cs typeface="Helvetica"/>
            </a:endParaRPr>
          </a:p>
          <a:p>
            <a:r>
              <a:rPr lang="en-US" sz="2400" dirty="0">
                <a:latin typeface="Helvetica Light"/>
              </a:rPr>
              <a:t>                             </a:t>
            </a:r>
            <a:endParaRPr lang="en-US" sz="2400" dirty="0">
              <a:latin typeface="Helvetica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26265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C53B9-D1FB-A7C0-29C7-BBCBB2FDEE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university&#10;&#10;Description automatically generated">
            <a:extLst>
              <a:ext uri="{FF2B5EF4-FFF2-40B4-BE49-F238E27FC236}">
                <a16:creationId xmlns:a16="http://schemas.microsoft.com/office/drawing/2014/main" id="{C2468818-4234-0F37-54C8-90FC4F53BD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5" y="80578"/>
            <a:ext cx="2313576" cy="978223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AEE56EC-299F-A48C-AEBF-A961D9E8FB07}"/>
              </a:ext>
            </a:extLst>
          </p:cNvPr>
          <p:cNvCxnSpPr>
            <a:cxnSpLocks/>
          </p:cNvCxnSpPr>
          <p:nvPr/>
        </p:nvCxnSpPr>
        <p:spPr>
          <a:xfrm flipV="1">
            <a:off x="-403820" y="-13797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3BC43CD-EFCC-FAE2-D241-71395A850934}"/>
              </a:ext>
            </a:extLst>
          </p:cNvPr>
          <p:cNvCxnSpPr>
            <a:cxnSpLocks/>
          </p:cNvCxnSpPr>
          <p:nvPr/>
        </p:nvCxnSpPr>
        <p:spPr>
          <a:xfrm flipV="1">
            <a:off x="-251420" y="-12273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ACD4CF0-F60A-51F9-3E2D-439C4B3E6324}"/>
              </a:ext>
            </a:extLst>
          </p:cNvPr>
          <p:cNvCxnSpPr>
            <a:cxnSpLocks/>
          </p:cNvCxnSpPr>
          <p:nvPr/>
        </p:nvCxnSpPr>
        <p:spPr>
          <a:xfrm flipV="1">
            <a:off x="-99020" y="-10749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99B675D7-76B4-A203-1597-BEF3072B5BD0}"/>
              </a:ext>
            </a:extLst>
          </p:cNvPr>
          <p:cNvSpPr txBox="1"/>
          <p:nvPr/>
        </p:nvSpPr>
        <p:spPr>
          <a:xfrm>
            <a:off x="1040130" y="1490007"/>
            <a:ext cx="10515600" cy="387798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000" dirty="0">
                <a:solidFill>
                  <a:srgbClr val="A00C30"/>
                </a:solidFill>
                <a:latin typeface="Impact" panose="020B0806030902050204" pitchFamily="34" charset="0"/>
              </a:rPr>
              <a:t>Procurement </a:t>
            </a:r>
            <a:endParaRPr lang="en-US" sz="5000" dirty="0">
              <a:latin typeface="Impact" panose="020B0806030902050204" pitchFamily="34" charset="0"/>
            </a:endParaRPr>
          </a:p>
          <a:p>
            <a:endParaRPr lang="en-US" sz="2800" b="1" dirty="0">
              <a:latin typeface="Helvetica" pitchFamily="2" charset="0"/>
            </a:endParaRPr>
          </a:p>
          <a:p>
            <a:pPr algn="ctr"/>
            <a:r>
              <a:rPr lang="en-US" sz="2400" dirty="0">
                <a:latin typeface="Helvetica"/>
                <a:cs typeface="Helvetica"/>
              </a:rPr>
              <a:t>Processing and payment of the contract:  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US" sz="2400" dirty="0">
              <a:latin typeface="Helvetica"/>
              <a:cs typeface="Helvetica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sz="2400" dirty="0">
                <a:latin typeface="Helvetica"/>
                <a:cs typeface="Helvetica"/>
              </a:rPr>
              <a:t>The PI will work with Procurement to </a:t>
            </a:r>
            <a:r>
              <a:rPr lang="en-US" sz="2400" dirty="0">
                <a:solidFill>
                  <a:srgbClr val="A00C30"/>
                </a:solidFill>
                <a:latin typeface="Helvetica"/>
                <a:cs typeface="Helvetica"/>
              </a:rPr>
              <a:t>process</a:t>
            </a:r>
            <a:r>
              <a:rPr lang="en-US" sz="2400" dirty="0">
                <a:latin typeface="Helvetica"/>
                <a:cs typeface="Helvetica"/>
              </a:rPr>
              <a:t> the contract  </a:t>
            </a:r>
            <a:r>
              <a:rPr lang="en-US" sz="2400" dirty="0">
                <a:solidFill>
                  <a:srgbClr val="C00000"/>
                </a:solidFill>
                <a:latin typeface="Helvetica"/>
                <a:cs typeface="Helvetica"/>
              </a:rPr>
              <a:t> </a:t>
            </a:r>
          </a:p>
          <a:p>
            <a:pPr algn="ctr"/>
            <a:r>
              <a:rPr lang="en-US" sz="2400" dirty="0">
                <a:latin typeface="Helvetica"/>
                <a:cs typeface="Helvetica"/>
              </a:rPr>
              <a:t>Individual responsible:  </a:t>
            </a:r>
            <a:r>
              <a:rPr lang="en-US" sz="2400" dirty="0">
                <a:solidFill>
                  <a:srgbClr val="A00C30"/>
                </a:solidFill>
                <a:latin typeface="Helvetica"/>
                <a:cs typeface="Helvetica"/>
              </a:rPr>
              <a:t>PI and Procurement </a:t>
            </a:r>
          </a:p>
          <a:p>
            <a:pPr algn="ctr"/>
            <a:endParaRPr lang="en-US" sz="2400" dirty="0">
              <a:solidFill>
                <a:srgbClr val="C00000"/>
              </a:solidFill>
              <a:latin typeface="Helvetica"/>
              <a:cs typeface="Helvetica"/>
            </a:endParaRPr>
          </a:p>
          <a:p>
            <a:pPr algn="ctr"/>
            <a:endParaRPr lang="en-US" sz="2400" dirty="0">
              <a:latin typeface="Helvetica"/>
              <a:cs typeface="Helvetica"/>
            </a:endParaRPr>
          </a:p>
          <a:p>
            <a:r>
              <a:rPr lang="en-US" sz="2400" dirty="0">
                <a:latin typeface="Helvetica Light"/>
              </a:rPr>
              <a:t>                             </a:t>
            </a:r>
            <a:endParaRPr lang="en-US" sz="2400" dirty="0">
              <a:latin typeface="Helvetica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8637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C53B9-D1FB-A7C0-29C7-BBCBB2FDEE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university&#10;&#10;Description automatically generated">
            <a:extLst>
              <a:ext uri="{FF2B5EF4-FFF2-40B4-BE49-F238E27FC236}">
                <a16:creationId xmlns:a16="http://schemas.microsoft.com/office/drawing/2014/main" id="{C2468818-4234-0F37-54C8-90FC4F53BD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5" y="80578"/>
            <a:ext cx="2313576" cy="978223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AEE56EC-299F-A48C-AEBF-A961D9E8FB07}"/>
              </a:ext>
            </a:extLst>
          </p:cNvPr>
          <p:cNvCxnSpPr>
            <a:cxnSpLocks/>
          </p:cNvCxnSpPr>
          <p:nvPr/>
        </p:nvCxnSpPr>
        <p:spPr>
          <a:xfrm flipV="1">
            <a:off x="-403820" y="-13797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3BC43CD-EFCC-FAE2-D241-71395A850934}"/>
              </a:ext>
            </a:extLst>
          </p:cNvPr>
          <p:cNvCxnSpPr>
            <a:cxnSpLocks/>
          </p:cNvCxnSpPr>
          <p:nvPr/>
        </p:nvCxnSpPr>
        <p:spPr>
          <a:xfrm flipV="1">
            <a:off x="-251420" y="-12273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ACD4CF0-F60A-51F9-3E2D-439C4B3E6324}"/>
              </a:ext>
            </a:extLst>
          </p:cNvPr>
          <p:cNvCxnSpPr>
            <a:cxnSpLocks/>
          </p:cNvCxnSpPr>
          <p:nvPr/>
        </p:nvCxnSpPr>
        <p:spPr>
          <a:xfrm flipV="1">
            <a:off x="-99020" y="-1074982"/>
            <a:ext cx="3871913" cy="8778240"/>
          </a:xfrm>
          <a:prstGeom prst="line">
            <a:avLst/>
          </a:prstGeom>
          <a:ln w="38100">
            <a:solidFill>
              <a:srgbClr val="DA1A3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99B675D7-76B4-A203-1597-BEF3072B5BD0}"/>
              </a:ext>
            </a:extLst>
          </p:cNvPr>
          <p:cNvSpPr txBox="1"/>
          <p:nvPr/>
        </p:nvSpPr>
        <p:spPr>
          <a:xfrm>
            <a:off x="838200" y="3009338"/>
            <a:ext cx="10515600" cy="203132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000" dirty="0">
                <a:solidFill>
                  <a:srgbClr val="A00C30"/>
                </a:solidFill>
                <a:latin typeface="Impact" panose="020B0806030902050204" pitchFamily="34" charset="0"/>
              </a:rPr>
              <a:t>Questions? </a:t>
            </a:r>
            <a:endParaRPr lang="en-US" sz="5000" dirty="0">
              <a:latin typeface="Impact" panose="020B0806030902050204" pitchFamily="34" charset="0"/>
            </a:endParaRPr>
          </a:p>
          <a:p>
            <a:endParaRPr lang="en-US" sz="2800" b="1" dirty="0">
              <a:latin typeface="Helvetica" pitchFamily="2" charset="0"/>
            </a:endParaRPr>
          </a:p>
          <a:p>
            <a:pPr algn="ctr"/>
            <a:endParaRPr lang="en-US" sz="2400" dirty="0">
              <a:latin typeface="Helvetica"/>
              <a:cs typeface="Helvetica"/>
            </a:endParaRPr>
          </a:p>
          <a:p>
            <a:r>
              <a:rPr lang="en-US" sz="2400" dirty="0">
                <a:latin typeface="Helvetica Light"/>
              </a:rPr>
              <a:t>                             </a:t>
            </a:r>
            <a:endParaRPr lang="en-US" sz="2400" dirty="0">
              <a:latin typeface="Helvetica Light" panose="020B04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98542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448DFFE9-BFA1-52EF-B52D-F4D835B38EE8}"/>
              </a:ext>
            </a:extLst>
          </p:cNvPr>
          <p:cNvSpPr txBox="1"/>
          <p:nvPr/>
        </p:nvSpPr>
        <p:spPr>
          <a:xfrm>
            <a:off x="181063" y="5353171"/>
            <a:ext cx="5914936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sz="1400" b="1" dirty="0">
                <a:latin typeface="Palatino" pitchFamily="2" charset="77"/>
                <a:ea typeface="Palatino" pitchFamily="2" charset="77"/>
              </a:rPr>
              <a:t>Office of Sponsored Programs and Research Administration (OSPRA)</a:t>
            </a:r>
          </a:p>
          <a:p>
            <a:pPr algn="r"/>
            <a:r>
              <a:rPr lang="en-US" sz="1400" b="1" dirty="0">
                <a:solidFill>
                  <a:srgbClr val="DA1A32"/>
                </a:solidFill>
                <a:latin typeface="Palatino" pitchFamily="2" charset="77"/>
                <a:ea typeface="Palatino" pitchFamily="2" charset="77"/>
              </a:rPr>
              <a:t>Email:</a:t>
            </a:r>
            <a:r>
              <a:rPr lang="en-US" sz="1400" dirty="0">
                <a:latin typeface="Palatino" pitchFamily="2" charset="77"/>
                <a:ea typeface="Palatino" pitchFamily="2" charset="77"/>
              </a:rPr>
              <a:t> </a:t>
            </a:r>
            <a:r>
              <a:rPr lang="en-US" sz="1400" dirty="0">
                <a:latin typeface="Palatino" pitchFamily="2" charset="77"/>
                <a:ea typeface="Palatino" pitchFamily="2" charset="77"/>
                <a:hlinkClick r:id="rId2"/>
              </a:rPr>
              <a:t>grants@valdosta.edu</a:t>
            </a:r>
            <a:endParaRPr lang="en-US" sz="1400" dirty="0">
              <a:latin typeface="Palatino" pitchFamily="2" charset="77"/>
              <a:ea typeface="Palatino" pitchFamily="2" charset="77"/>
            </a:endParaRPr>
          </a:p>
          <a:p>
            <a:pPr algn="r"/>
            <a:r>
              <a:rPr lang="en-US" sz="1400" b="1" dirty="0">
                <a:solidFill>
                  <a:srgbClr val="DA1A32"/>
                </a:solidFill>
                <a:latin typeface="Palatino" pitchFamily="2" charset="77"/>
                <a:ea typeface="Palatino" pitchFamily="2" charset="77"/>
              </a:rPr>
              <a:t>Phone:</a:t>
            </a:r>
            <a:r>
              <a:rPr lang="en-US" sz="1400" dirty="0">
                <a:latin typeface="Palatino" pitchFamily="2" charset="77"/>
                <a:ea typeface="Palatino" pitchFamily="2" charset="77"/>
              </a:rPr>
              <a:t> 229.249.2614</a:t>
            </a:r>
          </a:p>
          <a:p>
            <a:pPr algn="r"/>
            <a:r>
              <a:rPr lang="en-US" sz="1400" dirty="0">
                <a:latin typeface="Palatino" pitchFamily="2" charset="77"/>
                <a:ea typeface="Palatino" pitchFamily="2" charset="77"/>
              </a:rPr>
              <a:t>www.</a:t>
            </a:r>
            <a:r>
              <a:rPr lang="en-US" sz="1400" b="1" dirty="0">
                <a:solidFill>
                  <a:srgbClr val="DA1A32"/>
                </a:solidFill>
                <a:latin typeface="Palatino" pitchFamily="2" charset="77"/>
                <a:ea typeface="Palatino" pitchFamily="2" charset="77"/>
              </a:rPr>
              <a:t>valdosta</a:t>
            </a:r>
            <a:r>
              <a:rPr lang="en-US" sz="1400" dirty="0">
                <a:latin typeface="Palatino" pitchFamily="2" charset="77"/>
                <a:ea typeface="Palatino" pitchFamily="2" charset="77"/>
              </a:rPr>
              <a:t>.edu/</a:t>
            </a:r>
            <a:r>
              <a:rPr lang="en-US" sz="1400" b="1" dirty="0">
                <a:solidFill>
                  <a:srgbClr val="DA1A32"/>
                </a:solidFill>
                <a:latin typeface="Palatino" pitchFamily="2" charset="77"/>
                <a:ea typeface="Palatino" pitchFamily="2" charset="77"/>
              </a:rPr>
              <a:t>ospra</a:t>
            </a:r>
          </a:p>
          <a:p>
            <a:pPr algn="r"/>
            <a:r>
              <a:rPr lang="en-US" sz="1400" dirty="0">
                <a:latin typeface="Palatino" pitchFamily="2" charset="77"/>
                <a:ea typeface="Palatino" pitchFamily="2" charset="77"/>
              </a:rPr>
              <a:t>Converse Hall (Psychology Building) Suite #3100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356BAB9-EA3F-43D2-B511-8B5D27656CC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126" y="820464"/>
            <a:ext cx="9217745" cy="3896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0268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3321</TotalTime>
  <Words>746</Words>
  <Application>Microsoft Office PowerPoint</Application>
  <PresentationFormat>Widescreen</PresentationFormat>
  <Paragraphs>198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1" baseType="lpstr">
      <vt:lpstr>Aptos</vt:lpstr>
      <vt:lpstr>Aptos Display</vt:lpstr>
      <vt:lpstr>Arial</vt:lpstr>
      <vt:lpstr>Calibri</vt:lpstr>
      <vt:lpstr>Helvetica</vt:lpstr>
      <vt:lpstr>Helvetica Light</vt:lpstr>
      <vt:lpstr>Impact</vt:lpstr>
      <vt:lpstr>Palatino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VSU’s</dc:title>
  <dc:creator>Elizabeth W Olphie</dc:creator>
  <cp:lastModifiedBy>Mary D Marshall</cp:lastModifiedBy>
  <cp:revision>273</cp:revision>
  <cp:lastPrinted>2020-10-14T13:14:14Z</cp:lastPrinted>
  <dcterms:created xsi:type="dcterms:W3CDTF">2020-09-09T14:50:13Z</dcterms:created>
  <dcterms:modified xsi:type="dcterms:W3CDTF">2026-05-13T20:00:19Z</dcterms:modified>
</cp:coreProperties>
</file>