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94" r:id="rId5"/>
    <p:sldId id="289" r:id="rId6"/>
    <p:sldId id="259" r:id="rId7"/>
    <p:sldId id="290" r:id="rId8"/>
    <p:sldId id="272" r:id="rId9"/>
    <p:sldId id="273" r:id="rId10"/>
    <p:sldId id="274" r:id="rId11"/>
    <p:sldId id="292" r:id="rId12"/>
    <p:sldId id="293" r:id="rId13"/>
    <p:sldId id="28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1"/>
            <a:ext cx="3037735" cy="466088"/>
          </a:xfrm>
          <a:prstGeom prst="rect">
            <a:avLst/>
          </a:prstGeom>
        </p:spPr>
        <p:txBody>
          <a:bodyPr vert="horz" lIns="91294" tIns="45647" rIns="91294" bIns="45647" rtlCol="0"/>
          <a:lstStyle>
            <a:lvl1pPr algn="r">
              <a:defRPr sz="1200"/>
            </a:lvl1pPr>
          </a:lstStyle>
          <a:p>
            <a:fld id="{C35AD48F-9F52-40F4-9286-BF577DE3582B}" type="datetimeFigureOut">
              <a:rPr lang="en-US" smtClean="0"/>
              <a:t>11/30/2018</a:t>
            </a:fld>
            <a:endParaRPr lang="en-US"/>
          </a:p>
        </p:txBody>
      </p:sp>
      <p:sp>
        <p:nvSpPr>
          <p:cNvPr id="4" name="Footer Placeholder 3"/>
          <p:cNvSpPr>
            <a:spLocks noGrp="1"/>
          </p:cNvSpPr>
          <p:nvPr>
            <p:ph type="ftr" sz="quarter" idx="2"/>
          </p:nvPr>
        </p:nvSpPr>
        <p:spPr>
          <a:xfrm>
            <a:off x="0" y="8830312"/>
            <a:ext cx="3037735" cy="466088"/>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6088"/>
          </a:xfrm>
          <a:prstGeom prst="rect">
            <a:avLst/>
          </a:prstGeom>
        </p:spPr>
        <p:txBody>
          <a:bodyPr vert="horz" lIns="91294" tIns="45647" rIns="91294" bIns="45647" rtlCol="0" anchor="b"/>
          <a:lstStyle>
            <a:lvl1pPr algn="r">
              <a:defRPr sz="1200"/>
            </a:lvl1pPr>
          </a:lstStyle>
          <a:p>
            <a:fld id="{80ABE916-C074-47B1-9B5B-BBCAADBAE7F4}" type="slidenum">
              <a:rPr lang="en-US" smtClean="0"/>
              <a:t>‹#›</a:t>
            </a:fld>
            <a:endParaRPr lang="en-US"/>
          </a:p>
        </p:txBody>
      </p:sp>
    </p:spTree>
    <p:extLst>
      <p:ext uri="{BB962C8B-B14F-4D97-AF65-F5344CB8AC3E}">
        <p14:creationId xmlns:p14="http://schemas.microsoft.com/office/powerpoint/2010/main" val="457338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8" tIns="46584" rIns="93168" bIns="46584" rtlCol="0"/>
          <a:lstStyle>
            <a:lvl1pPr algn="r">
              <a:defRPr sz="1200"/>
            </a:lvl1pPr>
          </a:lstStyle>
          <a:p>
            <a:fld id="{B9D19CFD-9C72-4F9D-A422-B761AFA9B48F}" type="datetimeFigureOut">
              <a:rPr lang="en-US" smtClean="0"/>
              <a:t>11/30/2018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8" tIns="46584" rIns="93168" bIns="46584"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8" tIns="46584" rIns="93168"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68" tIns="46584" rIns="93168"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68" tIns="46584" rIns="93168" bIns="46584" rtlCol="0" anchor="b"/>
          <a:lstStyle>
            <a:lvl1pPr algn="r">
              <a:defRPr sz="1200"/>
            </a:lvl1pPr>
          </a:lstStyle>
          <a:p>
            <a:fld id="{F2E5FBB2-921A-4E46-83DA-C134215997E7}" type="slidenum">
              <a:rPr lang="en-US" smtClean="0"/>
              <a:t>‹#›</a:t>
            </a:fld>
            <a:endParaRPr lang="en-US"/>
          </a:p>
        </p:txBody>
      </p:sp>
    </p:spTree>
    <p:extLst>
      <p:ext uri="{BB962C8B-B14F-4D97-AF65-F5344CB8AC3E}">
        <p14:creationId xmlns:p14="http://schemas.microsoft.com/office/powerpoint/2010/main" val="2686240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5FBB2-921A-4E46-83DA-C134215997E7}" type="slidenum">
              <a:rPr lang="en-US" smtClean="0"/>
              <a:t>2</a:t>
            </a:fld>
            <a:endParaRPr lang="en-US"/>
          </a:p>
        </p:txBody>
      </p:sp>
    </p:spTree>
    <p:extLst>
      <p:ext uri="{BB962C8B-B14F-4D97-AF65-F5344CB8AC3E}">
        <p14:creationId xmlns:p14="http://schemas.microsoft.com/office/powerpoint/2010/main" val="3222935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an exempt definition… “Do you qualify, if so go for exempt. </a:t>
            </a:r>
            <a:r>
              <a:rPr lang="en-US" dirty="0" err="1" smtClean="0"/>
              <a:t>Minmal</a:t>
            </a:r>
            <a:r>
              <a:rPr lang="en-US" dirty="0" smtClean="0"/>
              <a:t> risk might not be clear to some</a:t>
            </a:r>
            <a:r>
              <a:rPr lang="en-US" baseline="0" dirty="0" smtClean="0"/>
              <a:t> people. Perhaps give examples for exempt—VR</a:t>
            </a:r>
          </a:p>
          <a:p>
            <a:r>
              <a:rPr lang="en-US" baseline="0" dirty="0" smtClean="0"/>
              <a:t>As a pyramid is this the order for the student to understand, perhaps maybe change it from a pyramid….consider a different type graph, if you are using a screen reader this wont be seen, student might think they are building up on the app---JM</a:t>
            </a:r>
          </a:p>
          <a:p>
            <a:r>
              <a:rPr lang="en-US" baseline="0" dirty="0" smtClean="0"/>
              <a:t>Reduce full board </a:t>
            </a:r>
            <a:r>
              <a:rPr lang="en-US" baseline="0" smtClean="0"/>
              <a:t>and make it fit--MW</a:t>
            </a:r>
            <a:endParaRPr lang="en-US" baseline="0" dirty="0" smtClean="0"/>
          </a:p>
          <a:p>
            <a:r>
              <a:rPr lang="en-US" baseline="0" dirty="0" smtClean="0"/>
              <a:t>Ok with pyramid--LK</a:t>
            </a:r>
            <a:endParaRPr lang="en-US" dirty="0"/>
          </a:p>
        </p:txBody>
      </p:sp>
      <p:sp>
        <p:nvSpPr>
          <p:cNvPr id="4" name="Slide Number Placeholder 3"/>
          <p:cNvSpPr>
            <a:spLocks noGrp="1"/>
          </p:cNvSpPr>
          <p:nvPr>
            <p:ph type="sldNum" sz="quarter" idx="10"/>
          </p:nvPr>
        </p:nvSpPr>
        <p:spPr/>
        <p:txBody>
          <a:bodyPr/>
          <a:lstStyle/>
          <a:p>
            <a:fld id="{F2E5FBB2-921A-4E46-83DA-C134215997E7}" type="slidenum">
              <a:rPr lang="en-US" smtClean="0"/>
              <a:t>13</a:t>
            </a:fld>
            <a:endParaRPr lang="en-US"/>
          </a:p>
        </p:txBody>
      </p:sp>
    </p:spTree>
    <p:extLst>
      <p:ext uri="{BB962C8B-B14F-4D97-AF65-F5344CB8AC3E}">
        <p14:creationId xmlns:p14="http://schemas.microsoft.com/office/powerpoint/2010/main" val="2760157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A9418D-97C4-4612-B6F4-B42CD183FC5A}"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0E13-4065-4D96-B658-DCD6E7D87F67}"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A9418D-97C4-4612-B6F4-B42CD183FC5A}"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0E13-4065-4D96-B658-DCD6E7D87F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A9418D-97C4-4612-B6F4-B42CD183FC5A}"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0E13-4065-4D96-B658-DCD6E7D87F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A9418D-97C4-4612-B6F4-B42CD183FC5A}"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0E13-4065-4D96-B658-DCD6E7D87F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A9418D-97C4-4612-B6F4-B42CD183FC5A}"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0E13-4065-4D96-B658-DCD6E7D87F67}"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A9418D-97C4-4612-B6F4-B42CD183FC5A}"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0E13-4065-4D96-B658-DCD6E7D87F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A9418D-97C4-4612-B6F4-B42CD183FC5A}" type="datetimeFigureOut">
              <a:rPr lang="en-US" smtClean="0"/>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F0E13-4065-4D96-B658-DCD6E7D87F67}"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A9418D-97C4-4612-B6F4-B42CD183FC5A}" type="datetimeFigureOut">
              <a:rPr lang="en-US" smtClean="0"/>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F0E13-4065-4D96-B658-DCD6E7D87F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9418D-97C4-4612-B6F4-B42CD183FC5A}" type="datetimeFigureOut">
              <a:rPr lang="en-US" smtClean="0"/>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F0E13-4065-4D96-B658-DCD6E7D87F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9418D-97C4-4612-B6F4-B42CD183FC5A}"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0E13-4065-4D96-B658-DCD6E7D87F67}"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9418D-97C4-4612-B6F4-B42CD183FC5A}"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0E13-4065-4D96-B658-DCD6E7D87F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8A9418D-97C4-4612-B6F4-B42CD183FC5A}" type="datetimeFigureOut">
              <a:rPr lang="en-US" smtClean="0"/>
              <a:t>11/30/2018</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6AF0E13-4065-4D96-B658-DCD6E7D87F67}"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352800"/>
            <a:ext cx="7543800" cy="1676400"/>
          </a:xfrm>
        </p:spPr>
        <p:txBody>
          <a:bodyPr/>
          <a:lstStyle/>
          <a:p>
            <a:r>
              <a:rPr lang="en-US" dirty="0" smtClean="0"/>
              <a:t>Valdosta State University		</a:t>
            </a:r>
            <a:endParaRPr lang="en-US" dirty="0"/>
          </a:p>
        </p:txBody>
      </p:sp>
      <p:sp>
        <p:nvSpPr>
          <p:cNvPr id="3" name="Subtitle 2"/>
          <p:cNvSpPr>
            <a:spLocks noGrp="1"/>
          </p:cNvSpPr>
          <p:nvPr>
            <p:ph type="subTitle" idx="1"/>
          </p:nvPr>
        </p:nvSpPr>
        <p:spPr>
          <a:xfrm>
            <a:off x="762000" y="5257800"/>
            <a:ext cx="7924800" cy="914400"/>
          </a:xfrm>
        </p:spPr>
        <p:txBody>
          <a:bodyPr>
            <a:normAutofit/>
          </a:bodyPr>
          <a:lstStyle/>
          <a:p>
            <a:r>
              <a:rPr lang="en-US" sz="3600" b="1" dirty="0" smtClean="0"/>
              <a:t>Guidelines: Student Class Projects </a:t>
            </a:r>
            <a:endParaRPr lang="en-US" sz="3600" b="1" dirty="0"/>
          </a:p>
        </p:txBody>
      </p:sp>
    </p:spTree>
    <p:extLst>
      <p:ext uri="{BB962C8B-B14F-4D97-AF65-F5344CB8AC3E}">
        <p14:creationId xmlns:p14="http://schemas.microsoft.com/office/powerpoint/2010/main" val="1187283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7467600" cy="2590800"/>
          </a:xfrm>
        </p:spPr>
        <p:txBody>
          <a:bodyPr>
            <a:normAutofit/>
          </a:bodyPr>
          <a:lstStyle/>
          <a:p>
            <a:pPr marL="0" lvl="0" indent="0" defTabSz="457200">
              <a:buClrTx/>
              <a:buNone/>
            </a:pPr>
            <a:endParaRPr lang="en-US" dirty="0">
              <a:solidFill>
                <a:prstClr val="black"/>
              </a:solidFill>
              <a:latin typeface="Calibri"/>
            </a:endParaRPr>
          </a:p>
          <a:p>
            <a:pPr marL="0" indent="0" defTabSz="457200">
              <a:buClrTx/>
              <a:buNone/>
            </a:pPr>
            <a:r>
              <a:rPr lang="en-US" dirty="0" smtClean="0">
                <a:solidFill>
                  <a:schemeClr val="accent1"/>
                </a:solidFill>
                <a:latin typeface="Calibri"/>
              </a:rPr>
              <a:t>Identifying Participant information: </a:t>
            </a:r>
            <a:r>
              <a:rPr lang="en-US" dirty="0" smtClean="0">
                <a:latin typeface="Calibri"/>
              </a:rPr>
              <a:t>Participant identifying information may not be included in the data collection.  Students are required to destroy all data collected from human subject projects/assignments at the end of the semester upon receipt of final course grade.  </a:t>
            </a:r>
            <a:endParaRPr lang="en-US" dirty="0"/>
          </a:p>
        </p:txBody>
      </p:sp>
      <p:sp>
        <p:nvSpPr>
          <p:cNvPr id="4" name="Text Placeholder 1"/>
          <p:cNvSpPr txBox="1">
            <a:spLocks/>
          </p:cNvSpPr>
          <p:nvPr/>
        </p:nvSpPr>
        <p:spPr>
          <a:xfrm>
            <a:off x="685800" y="381000"/>
            <a:ext cx="7924798" cy="685800"/>
          </a:xfrm>
          <a:prstGeom prst="rect">
            <a:avLst/>
          </a:prstGeom>
        </p:spPr>
        <p:txBody>
          <a:bodyPr anchor="b"/>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lvl="0"/>
            <a:r>
              <a:rPr lang="en-US" sz="2800" dirty="0" smtClean="0">
                <a:solidFill>
                  <a:sysClr val="windowText" lastClr="000000"/>
                </a:solidFill>
                <a:latin typeface="Calibri"/>
              </a:rPr>
              <a:t>Classroom Research Data</a:t>
            </a:r>
            <a:endParaRPr lang="en-US" sz="2800" dirty="0">
              <a:solidFill>
                <a:sysClr val="windowText" lastClr="000000"/>
              </a:solidFill>
              <a:latin typeface="Calibri"/>
            </a:endParaRPr>
          </a:p>
        </p:txBody>
      </p:sp>
    </p:spTree>
    <p:extLst>
      <p:ext uri="{BB962C8B-B14F-4D97-AF65-F5344CB8AC3E}">
        <p14:creationId xmlns:p14="http://schemas.microsoft.com/office/powerpoint/2010/main" val="2487621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mn-lt"/>
              </a:rPr>
              <a:t>http://www.hhs.gov/ohrp/humanssubjects/guidance/45cfr46.112</a:t>
            </a:r>
            <a:endParaRPr lang="en-US" sz="1800" b="1" dirty="0">
              <a:latin typeface="+mn-lt"/>
            </a:endParaRPr>
          </a:p>
        </p:txBody>
      </p:sp>
      <p:sp>
        <p:nvSpPr>
          <p:cNvPr id="3" name="Content Placeholder 2"/>
          <p:cNvSpPr>
            <a:spLocks noGrp="1"/>
          </p:cNvSpPr>
          <p:nvPr>
            <p:ph idx="1"/>
          </p:nvPr>
        </p:nvSpPr>
        <p:spPr>
          <a:xfrm>
            <a:off x="762000" y="1524000"/>
            <a:ext cx="7560972" cy="2286000"/>
          </a:xfrm>
        </p:spPr>
        <p:txBody>
          <a:bodyPr/>
          <a:lstStyle/>
          <a:p>
            <a:pPr marL="0" indent="0">
              <a:buNone/>
            </a:pPr>
            <a:r>
              <a:rPr lang="en-US" dirty="0"/>
              <a:t>If a class project was conducted without IRB approval and </a:t>
            </a:r>
            <a:r>
              <a:rPr lang="en-US" dirty="0" smtClean="0"/>
              <a:t>resulted </a:t>
            </a:r>
            <a:r>
              <a:rPr lang="en-US" dirty="0"/>
              <a:t>in unexpected but important findings or data, those findings or data cannot be presented at a conference or used in a future project or research study.</a:t>
            </a:r>
          </a:p>
          <a:p>
            <a:pPr marL="0" indent="0">
              <a:buNone/>
            </a:pPr>
            <a:endParaRPr lang="en-US" dirty="0"/>
          </a:p>
        </p:txBody>
      </p:sp>
      <p:sp>
        <p:nvSpPr>
          <p:cNvPr id="7" name="TextBox 6"/>
          <p:cNvSpPr txBox="1"/>
          <p:nvPr/>
        </p:nvSpPr>
        <p:spPr>
          <a:xfrm>
            <a:off x="703508" y="762000"/>
            <a:ext cx="7239000" cy="523220"/>
          </a:xfrm>
          <a:prstGeom prst="rect">
            <a:avLst/>
          </a:prstGeom>
          <a:noFill/>
        </p:spPr>
        <p:txBody>
          <a:bodyPr wrap="square" rtlCol="0">
            <a:spAutoFit/>
          </a:bodyPr>
          <a:lstStyle/>
          <a:p>
            <a:r>
              <a:rPr lang="en-US" sz="2800" b="1" dirty="0" smtClean="0">
                <a:latin typeface="Times New Roman" panose="02020603050405020304" pitchFamily="18" charset="0"/>
              </a:rPr>
              <a:t>Future use of Student</a:t>
            </a:r>
            <a:r>
              <a:rPr lang="en-US" dirty="0" smtClean="0"/>
              <a:t> </a:t>
            </a:r>
            <a:r>
              <a:rPr lang="en-US" sz="2800" b="1" dirty="0" smtClean="0">
                <a:latin typeface="Times New Roman" panose="02020603050405020304" pitchFamily="18" charset="0"/>
              </a:rPr>
              <a:t>Classroom Project data</a:t>
            </a:r>
            <a:endParaRPr lang="en-US" sz="2800" b="1" dirty="0">
              <a:latin typeface="Times New Roman" panose="02020603050405020304" pitchFamily="18" charset="0"/>
            </a:endParaRPr>
          </a:p>
        </p:txBody>
      </p:sp>
    </p:spTree>
    <p:extLst>
      <p:ext uri="{BB962C8B-B14F-4D97-AF65-F5344CB8AC3E}">
        <p14:creationId xmlns:p14="http://schemas.microsoft.com/office/powerpoint/2010/main" val="1283094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781800" cy="609600"/>
          </a:xfrm>
        </p:spPr>
        <p:txBody>
          <a:bodyPr>
            <a:normAutofit/>
          </a:bodyPr>
          <a:lstStyle/>
          <a:p>
            <a:r>
              <a:rPr lang="en-US" sz="2800" b="1" smtClean="0">
                <a:latin typeface="+mn-lt"/>
              </a:rPr>
              <a:t>Course Assignment/Student </a:t>
            </a:r>
            <a:r>
              <a:rPr lang="en-US" sz="2800" b="1" dirty="0" smtClean="0">
                <a:latin typeface="+mn-lt"/>
              </a:rPr>
              <a:t>Project Form</a:t>
            </a:r>
            <a:endParaRPr lang="en-US" sz="2800" b="1" dirty="0">
              <a:latin typeface="+mn-lt"/>
            </a:endParaRPr>
          </a:p>
        </p:txBody>
      </p:sp>
      <p:sp>
        <p:nvSpPr>
          <p:cNvPr id="3" name="Content Placeholder 2"/>
          <p:cNvSpPr>
            <a:spLocks noGrp="1"/>
          </p:cNvSpPr>
          <p:nvPr>
            <p:ph idx="1"/>
          </p:nvPr>
        </p:nvSpPr>
        <p:spPr>
          <a:xfrm>
            <a:off x="762000" y="1295400"/>
            <a:ext cx="7543800" cy="2819400"/>
          </a:xfrm>
        </p:spPr>
        <p:txBody>
          <a:bodyPr/>
          <a:lstStyle/>
          <a:p>
            <a:r>
              <a:rPr lang="en-US" dirty="0" smtClean="0"/>
              <a:t>The Course Assigned Student Project form is a required document to be completed by the instructor and returned to OSPRA before students start a class project/assignment that involves human subjects.</a:t>
            </a:r>
          </a:p>
          <a:p>
            <a:r>
              <a:rPr lang="en-US" dirty="0" smtClean="0"/>
              <a:t>Need link…………..</a:t>
            </a:r>
          </a:p>
          <a:p>
            <a:endParaRPr lang="en-US" dirty="0"/>
          </a:p>
          <a:p>
            <a:endParaRPr lang="en-US" dirty="0"/>
          </a:p>
        </p:txBody>
      </p:sp>
    </p:spTree>
    <p:extLst>
      <p:ext uri="{BB962C8B-B14F-4D97-AF65-F5344CB8AC3E}">
        <p14:creationId xmlns:p14="http://schemas.microsoft.com/office/powerpoint/2010/main" val="47362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758952" y="533400"/>
            <a:ext cx="6784848" cy="1600200"/>
          </a:xfrm>
        </p:spPr>
        <p:txBody>
          <a:bodyPr>
            <a:normAutofit fontScale="90000"/>
          </a:bodyPr>
          <a:lstStyle/>
          <a:p>
            <a:r>
              <a:rPr lang="en-US" dirty="0"/>
              <a:t>Which level of review are you</a:t>
            </a:r>
            <a:r>
              <a:rPr lang="en-US" dirty="0" smtClean="0"/>
              <a:t>?</a:t>
            </a:r>
            <a:endParaRPr lang="en-US" dirty="0"/>
          </a:p>
        </p:txBody>
      </p:sp>
      <p:sp>
        <p:nvSpPr>
          <p:cNvPr id="12" name="Text Placeholder 11"/>
          <p:cNvSpPr>
            <a:spLocks noGrp="1"/>
          </p:cNvSpPr>
          <p:nvPr>
            <p:ph type="body" sz="half" idx="2"/>
          </p:nvPr>
        </p:nvSpPr>
        <p:spPr>
          <a:xfrm>
            <a:off x="850392" y="5214938"/>
            <a:ext cx="7391400" cy="804862"/>
          </a:xfrm>
        </p:spPr>
        <p:txBody>
          <a:bodyPr>
            <a:normAutofit fontScale="85000" lnSpcReduction="10000"/>
          </a:bodyPr>
          <a:lstStyle/>
          <a:p>
            <a:r>
              <a:rPr lang="en-US" b="1" dirty="0"/>
              <a:t>Minimal risk</a:t>
            </a:r>
            <a:r>
              <a:rPr lang="en-US" dirty="0"/>
              <a:t> means that the probability and magnitude of harm or discomfort anticipated in the research are not greater in and of themselves than those ordinarily encountered in daily life or during the performance of routine physical or psychological examinations or tests.</a:t>
            </a:r>
          </a:p>
          <a:p>
            <a:endParaRPr lang="en-US" dirty="0"/>
          </a:p>
        </p:txBody>
      </p:sp>
      <p:pic>
        <p:nvPicPr>
          <p:cNvPr id="15" name="Picture 14"/>
          <p:cNvPicPr>
            <a:picLocks noChangeAspect="1"/>
          </p:cNvPicPr>
          <p:nvPr/>
        </p:nvPicPr>
        <p:blipFill>
          <a:blip r:embed="rId3"/>
          <a:stretch>
            <a:fillRect/>
          </a:stretch>
        </p:blipFill>
        <p:spPr>
          <a:xfrm>
            <a:off x="1295400" y="1371601"/>
            <a:ext cx="6738803" cy="2666999"/>
          </a:xfrm>
          <a:prstGeom prst="rect">
            <a:avLst/>
          </a:prstGeom>
        </p:spPr>
      </p:pic>
      <p:sp>
        <p:nvSpPr>
          <p:cNvPr id="2" name="TextBox 1"/>
          <p:cNvSpPr txBox="1"/>
          <p:nvPr/>
        </p:nvSpPr>
        <p:spPr>
          <a:xfrm>
            <a:off x="1295401" y="4072771"/>
            <a:ext cx="4572000" cy="461665"/>
          </a:xfrm>
          <a:prstGeom prst="rect">
            <a:avLst/>
          </a:prstGeom>
          <a:solidFill>
            <a:srgbClr val="FFFF00"/>
          </a:solidFill>
        </p:spPr>
        <p:txBody>
          <a:bodyPr wrap="square" rtlCol="0">
            <a:spAutoFit/>
          </a:bodyPr>
          <a:lstStyle/>
          <a:p>
            <a:r>
              <a:rPr lang="en-US" b="1" dirty="0" smtClean="0"/>
              <a:t>           </a:t>
            </a:r>
            <a:r>
              <a:rPr lang="en-US" sz="2400" b="1" dirty="0" smtClean="0"/>
              <a:t>Class project/assignment</a:t>
            </a:r>
            <a:endParaRPr lang="en-US" sz="2400" b="1" dirty="0"/>
          </a:p>
        </p:txBody>
      </p:sp>
      <p:sp>
        <p:nvSpPr>
          <p:cNvPr id="3" name="TextBox 2"/>
          <p:cNvSpPr txBox="1"/>
          <p:nvPr/>
        </p:nvSpPr>
        <p:spPr>
          <a:xfrm>
            <a:off x="5867401" y="4038600"/>
            <a:ext cx="2166802" cy="461665"/>
          </a:xfrm>
          <a:prstGeom prst="rect">
            <a:avLst/>
          </a:prstGeom>
          <a:solidFill>
            <a:schemeClr val="bg1"/>
          </a:solidFill>
          <a:ln>
            <a:solidFill>
              <a:srgbClr val="FFFF00"/>
            </a:solidFill>
          </a:ln>
        </p:spPr>
        <p:txBody>
          <a:bodyPr wrap="square" rtlCol="0">
            <a:spAutoFit/>
          </a:bodyPr>
          <a:lstStyle/>
          <a:p>
            <a:r>
              <a:rPr lang="en-US" sz="1200" dirty="0" smtClean="0"/>
              <a:t>No IRB review   No minors or vulnerable populations    </a:t>
            </a:r>
            <a:endParaRPr lang="en-US" sz="1200" dirty="0"/>
          </a:p>
        </p:txBody>
      </p:sp>
    </p:spTree>
    <p:extLst>
      <p:ext uri="{BB962C8B-B14F-4D97-AF65-F5344CB8AC3E}">
        <p14:creationId xmlns:p14="http://schemas.microsoft.com/office/powerpoint/2010/main" val="2742186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194" y="5715000"/>
            <a:ext cx="7696200" cy="457200"/>
          </a:xfrm>
        </p:spPr>
        <p:txBody>
          <a:bodyPr>
            <a:normAutofit fontScale="90000"/>
          </a:bodyPr>
          <a:lstStyle/>
          <a:p>
            <a:r>
              <a:rPr lang="en-US" dirty="0"/>
              <a:t/>
            </a:r>
            <a:br>
              <a:rPr lang="en-US" dirty="0"/>
            </a:br>
            <a:r>
              <a:rPr lang="en-US" sz="2000" b="1" dirty="0">
                <a:latin typeface="+mn-lt"/>
              </a:rPr>
              <a:t>http://</a:t>
            </a:r>
            <a:r>
              <a:rPr lang="en-US" sz="2000" b="1" dirty="0" smtClean="0">
                <a:latin typeface="+mn-lt"/>
              </a:rPr>
              <a:t>www.hhs.gov/ohrp/humansubjects/guidance/45cfr46.101(b) </a:t>
            </a:r>
            <a:endParaRPr lang="en-US" sz="2000" b="1" dirty="0">
              <a:latin typeface="+mn-lt"/>
            </a:endParaRPr>
          </a:p>
        </p:txBody>
      </p:sp>
      <p:sp>
        <p:nvSpPr>
          <p:cNvPr id="3" name="Content Placeholder 2"/>
          <p:cNvSpPr>
            <a:spLocks noGrp="1"/>
          </p:cNvSpPr>
          <p:nvPr>
            <p:ph idx="1"/>
          </p:nvPr>
        </p:nvSpPr>
        <p:spPr>
          <a:xfrm>
            <a:off x="750194" y="990600"/>
            <a:ext cx="7098406" cy="4419600"/>
          </a:xfrm>
        </p:spPr>
        <p:txBody>
          <a:bodyPr>
            <a:normAutofit fontScale="92500"/>
          </a:bodyPr>
          <a:lstStyle/>
          <a:p>
            <a:r>
              <a:rPr lang="en-US" sz="1800" b="1" dirty="0" smtClean="0">
                <a:solidFill>
                  <a:schemeClr val="accent1"/>
                </a:solidFill>
              </a:rPr>
              <a:t>Classroom Project </a:t>
            </a:r>
            <a:r>
              <a:rPr lang="en-US" sz="1800" dirty="0" smtClean="0">
                <a:solidFill>
                  <a:schemeClr val="tx1"/>
                </a:solidFill>
              </a:rPr>
              <a:t>or assignment involving human subjects are designed with the objective of providing students with training about and experience with research methods are not considered research. Therefore, the student is not required to submit an application on his/her project for IRB review.  </a:t>
            </a:r>
          </a:p>
          <a:p>
            <a:r>
              <a:rPr lang="en-US" sz="1800" b="1" dirty="0" smtClean="0">
                <a:solidFill>
                  <a:schemeClr val="accent1"/>
                </a:solidFill>
              </a:rPr>
              <a:t>Classroom Project </a:t>
            </a:r>
            <a:r>
              <a:rPr lang="en-US" sz="1800" dirty="0" smtClean="0"/>
              <a:t>or assignment involving systematic collection of data and for which the objective or design is to develop or contribute to generalizable knowledge are considered research and require IRB review.</a:t>
            </a:r>
          </a:p>
          <a:p>
            <a:r>
              <a:rPr lang="en-US" sz="1800" b="1" dirty="0" smtClean="0">
                <a:solidFill>
                  <a:schemeClr val="accent1"/>
                </a:solidFill>
              </a:rPr>
              <a:t>However</a:t>
            </a:r>
            <a:r>
              <a:rPr lang="en-US" sz="1800" dirty="0" smtClean="0">
                <a:solidFill>
                  <a:schemeClr val="tx1"/>
                </a:solidFill>
              </a:rPr>
              <a:t>, </a:t>
            </a:r>
            <a:r>
              <a:rPr lang="en-US" sz="1800" b="1" dirty="0" smtClean="0">
                <a:solidFill>
                  <a:schemeClr val="tx1"/>
                </a:solidFill>
              </a:rPr>
              <a:t>there are certain regulatory conditions that DO NOT allow for exclusion from IRB review. These conditions are listed below:</a:t>
            </a:r>
            <a:endParaRPr lang="en-US" sz="1800" b="1" dirty="0">
              <a:solidFill>
                <a:schemeClr val="tx1"/>
              </a:solidFill>
            </a:endParaRPr>
          </a:p>
          <a:p>
            <a:pPr lvl="6"/>
            <a:r>
              <a:rPr lang="en-US" sz="1800" b="1" dirty="0" smtClean="0">
                <a:solidFill>
                  <a:schemeClr val="tx1"/>
                </a:solidFill>
              </a:rPr>
              <a:t>No minors or vulnerable populations</a:t>
            </a:r>
          </a:p>
          <a:p>
            <a:pPr lvl="6"/>
            <a:r>
              <a:rPr lang="en-US" sz="1800" b="1" dirty="0" smtClean="0">
                <a:solidFill>
                  <a:schemeClr val="tx1"/>
                </a:solidFill>
              </a:rPr>
              <a:t>No more than minimal risk</a:t>
            </a:r>
          </a:p>
          <a:p>
            <a:pPr lvl="6"/>
            <a:r>
              <a:rPr lang="en-US" sz="1800" b="1" dirty="0" smtClean="0">
                <a:solidFill>
                  <a:schemeClr val="tx1"/>
                </a:solidFill>
              </a:rPr>
              <a:t>No deception</a:t>
            </a:r>
          </a:p>
          <a:p>
            <a:pPr lvl="6"/>
            <a:r>
              <a:rPr lang="en-US" sz="1800" b="1" dirty="0" smtClean="0">
                <a:solidFill>
                  <a:schemeClr val="tx1"/>
                </a:solidFill>
              </a:rPr>
              <a:t>No publication and/or presentation</a:t>
            </a:r>
          </a:p>
          <a:p>
            <a:pPr lvl="6"/>
            <a:r>
              <a:rPr lang="en-US" sz="1800" b="1" dirty="0" smtClean="0">
                <a:solidFill>
                  <a:schemeClr val="tx1"/>
                </a:solidFill>
              </a:rPr>
              <a:t>No audio or video recording</a:t>
            </a:r>
          </a:p>
          <a:p>
            <a:pPr lvl="6"/>
            <a:r>
              <a:rPr lang="en-US" sz="1800" b="1" dirty="0" smtClean="0">
                <a:solidFill>
                  <a:schemeClr val="tx1"/>
                </a:solidFill>
              </a:rPr>
              <a:t>Nothing of a sensitive nature</a:t>
            </a:r>
          </a:p>
        </p:txBody>
      </p:sp>
      <p:sp>
        <p:nvSpPr>
          <p:cNvPr id="4" name="Text Placeholder 1"/>
          <p:cNvSpPr txBox="1">
            <a:spLocks/>
          </p:cNvSpPr>
          <p:nvPr/>
        </p:nvSpPr>
        <p:spPr>
          <a:xfrm>
            <a:off x="645017" y="457200"/>
            <a:ext cx="8181119" cy="533400"/>
          </a:xfrm>
          <a:prstGeom prst="rect">
            <a:avLst/>
          </a:prstGeom>
        </p:spPr>
        <p:txBody>
          <a:bodyPr anchor="b"/>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2800" dirty="0" smtClean="0">
                <a:solidFill>
                  <a:sysClr val="windowText" lastClr="000000"/>
                </a:solidFill>
                <a:latin typeface="Times New Roman" panose="02020603050405020304" pitchFamily="18" charset="0"/>
                <a:cs typeface="Times New Roman" panose="02020603050405020304" pitchFamily="18" charset="0"/>
              </a:rPr>
              <a:t>What is </a:t>
            </a:r>
            <a:r>
              <a:rPr kumimoji="0" lang="en-US" sz="2800" b="1"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a Class Project? </a:t>
            </a:r>
            <a:endParaRPr kumimoji="0" lang="en-US" sz="2800" b="1" i="0" u="none" strike="noStrike" kern="120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2533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1"/>
            <a:ext cx="7543800" cy="4419600"/>
          </a:xfrm>
        </p:spPr>
        <p:txBody>
          <a:bodyPr>
            <a:normAutofit/>
          </a:bodyPr>
          <a:lstStyle/>
          <a:p>
            <a:pPr marL="285750" indent="-285750"/>
            <a:r>
              <a:rPr lang="en-US" dirty="0">
                <a:solidFill>
                  <a:schemeClr val="accent1"/>
                </a:solidFill>
              </a:rPr>
              <a:t>Allowable </a:t>
            </a:r>
            <a:r>
              <a:rPr lang="en-US" dirty="0"/>
              <a:t>only in an established </a:t>
            </a:r>
            <a:r>
              <a:rPr lang="en-US" dirty="0" smtClean="0"/>
              <a:t>educational </a:t>
            </a:r>
            <a:r>
              <a:rPr lang="en-US" dirty="0"/>
              <a:t>setting that involves </a:t>
            </a:r>
            <a:r>
              <a:rPr lang="en-US" dirty="0" smtClean="0"/>
              <a:t>normal educational </a:t>
            </a:r>
            <a:r>
              <a:rPr lang="en-US" dirty="0"/>
              <a:t>practices</a:t>
            </a:r>
            <a:r>
              <a:rPr lang="en-US" dirty="0" smtClean="0"/>
              <a:t>. </a:t>
            </a:r>
            <a:endParaRPr lang="en-US" dirty="0"/>
          </a:p>
          <a:p>
            <a:pPr marL="285750" indent="-285750"/>
            <a:r>
              <a:rPr lang="en-US" dirty="0">
                <a:solidFill>
                  <a:schemeClr val="accent1"/>
                </a:solidFill>
              </a:rPr>
              <a:t>Conditions:</a:t>
            </a:r>
          </a:p>
          <a:p>
            <a:pPr marL="742950" lvl="1" indent="-285750">
              <a:buClrTx/>
            </a:pPr>
            <a:r>
              <a:rPr lang="en-US" dirty="0"/>
              <a:t>May not include intervention</a:t>
            </a:r>
          </a:p>
          <a:p>
            <a:pPr marL="742950" lvl="1" indent="-285750">
              <a:buClrTx/>
            </a:pPr>
            <a:r>
              <a:rPr lang="en-US" dirty="0"/>
              <a:t>May not include surveys</a:t>
            </a:r>
          </a:p>
          <a:p>
            <a:pPr marL="742950" lvl="1" indent="-285750">
              <a:buClrTx/>
            </a:pPr>
            <a:r>
              <a:rPr lang="en-US" dirty="0"/>
              <a:t>May not include interviews</a:t>
            </a:r>
          </a:p>
          <a:p>
            <a:pPr marL="742950" lvl="1" indent="-285750">
              <a:buClrTx/>
            </a:pPr>
            <a:r>
              <a:rPr lang="en-US" dirty="0"/>
              <a:t>May not include any interaction </a:t>
            </a:r>
            <a:r>
              <a:rPr lang="en-US" dirty="0" smtClean="0"/>
              <a:t>with the investigator</a:t>
            </a:r>
            <a:endParaRPr lang="en-US" dirty="0"/>
          </a:p>
          <a:p>
            <a:pPr marL="742950" lvl="1" indent="-285750">
              <a:buClrTx/>
            </a:pPr>
            <a:r>
              <a:rPr lang="en-US" dirty="0" smtClean="0"/>
              <a:t>May </a:t>
            </a:r>
            <a:r>
              <a:rPr lang="en-US" dirty="0"/>
              <a:t>not include audio and/or video recording</a:t>
            </a:r>
          </a:p>
          <a:p>
            <a:pPr marL="342900" lvl="0" indent="-342900" defTabSz="457200">
              <a:lnSpc>
                <a:spcPct val="90000"/>
              </a:lnSpc>
              <a:buClrTx/>
              <a:buFont typeface="Arial"/>
              <a:buChar char="•"/>
            </a:pPr>
            <a:endParaRPr lang="en-US" sz="1800" dirty="0">
              <a:solidFill>
                <a:prstClr val="black"/>
              </a:solidFill>
              <a:latin typeface="Calibri"/>
              <a:ea typeface="ＭＳ Ｐゴシック" pitchFamily="34" charset="-128"/>
              <a:cs typeface="Times New Roman" pitchFamily="18" charset="0"/>
            </a:endParaRPr>
          </a:p>
          <a:p>
            <a:pPr marL="342900" lvl="0" indent="-342900" defTabSz="457200">
              <a:lnSpc>
                <a:spcPct val="90000"/>
              </a:lnSpc>
              <a:buClrTx/>
              <a:buFont typeface="Arial"/>
              <a:buChar char="•"/>
            </a:pPr>
            <a:endParaRPr lang="en-US" sz="1800" dirty="0" smtClean="0">
              <a:solidFill>
                <a:prstClr val="black"/>
              </a:solidFill>
              <a:latin typeface="Calibri"/>
              <a:ea typeface="ＭＳ Ｐゴシック" pitchFamily="34" charset="-128"/>
              <a:cs typeface="Times New Roman" pitchFamily="18" charset="0"/>
            </a:endParaRPr>
          </a:p>
          <a:p>
            <a:endParaRPr lang="en-US" dirty="0"/>
          </a:p>
        </p:txBody>
      </p:sp>
      <p:sp>
        <p:nvSpPr>
          <p:cNvPr id="2" name="TextBox 1"/>
          <p:cNvSpPr txBox="1"/>
          <p:nvPr/>
        </p:nvSpPr>
        <p:spPr>
          <a:xfrm>
            <a:off x="762000" y="5791200"/>
            <a:ext cx="7543800" cy="369332"/>
          </a:xfrm>
          <a:prstGeom prst="rect">
            <a:avLst/>
          </a:prstGeom>
          <a:noFill/>
        </p:spPr>
        <p:txBody>
          <a:bodyPr wrap="square" rtlCol="0">
            <a:spAutoFit/>
          </a:bodyPr>
          <a:lstStyle/>
          <a:p>
            <a:r>
              <a:rPr lang="en-US" b="1" dirty="0"/>
              <a:t>http://</a:t>
            </a:r>
            <a:r>
              <a:rPr lang="en-US" b="1" dirty="0" smtClean="0"/>
              <a:t>www.hhs.gov/ohrp/humansubjects/guidance/45cfr46.104 &amp; 401</a:t>
            </a:r>
            <a:endParaRPr lang="en-US" b="1" dirty="0"/>
          </a:p>
        </p:txBody>
      </p:sp>
      <p:sp>
        <p:nvSpPr>
          <p:cNvPr id="6" name="TextBox 5"/>
          <p:cNvSpPr txBox="1"/>
          <p:nvPr/>
        </p:nvSpPr>
        <p:spPr>
          <a:xfrm>
            <a:off x="762000" y="502121"/>
            <a:ext cx="7391400" cy="461665"/>
          </a:xfrm>
          <a:prstGeom prst="rect">
            <a:avLst/>
          </a:prstGeom>
          <a:noFill/>
        </p:spPr>
        <p:txBody>
          <a:bodyPr wrap="square" rtlCol="0">
            <a:spAutoFit/>
          </a:bodyPr>
          <a:lstStyle/>
          <a:p>
            <a:r>
              <a:rPr lang="en-US" sz="2400" b="1" dirty="0" smtClean="0"/>
              <a:t>Minors and Vulnerable Populations in Class Projects</a:t>
            </a:r>
            <a:endParaRPr lang="en-US" sz="2400" b="1" dirty="0"/>
          </a:p>
        </p:txBody>
      </p:sp>
      <p:sp>
        <p:nvSpPr>
          <p:cNvPr id="7" name="TextBox 6"/>
          <p:cNvSpPr txBox="1"/>
          <p:nvPr/>
        </p:nvSpPr>
        <p:spPr>
          <a:xfrm>
            <a:off x="914400" y="2209800"/>
            <a:ext cx="6781800"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solidFill>
                <a:schemeClr val="accent1"/>
              </a:solidFill>
            </a:endParaRPr>
          </a:p>
          <a:p>
            <a:endParaRPr lang="en-US" dirty="0">
              <a:solidFill>
                <a:schemeClr val="accent1"/>
              </a:solidFill>
            </a:endParaRPr>
          </a:p>
        </p:txBody>
      </p:sp>
    </p:spTree>
    <p:extLst>
      <p:ext uri="{BB962C8B-B14F-4D97-AF65-F5344CB8AC3E}">
        <p14:creationId xmlns:p14="http://schemas.microsoft.com/office/powerpoint/2010/main" val="1972231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6781800" cy="304800"/>
          </a:xfrm>
        </p:spPr>
        <p:txBody>
          <a:bodyPr>
            <a:normAutofit fontScale="90000"/>
          </a:bodyPr>
          <a:lstStyle/>
          <a:p>
            <a:endParaRPr lang="en-US" dirty="0"/>
          </a:p>
        </p:txBody>
      </p:sp>
      <p:sp>
        <p:nvSpPr>
          <p:cNvPr id="3" name="Content Placeholder 2"/>
          <p:cNvSpPr>
            <a:spLocks noGrp="1"/>
          </p:cNvSpPr>
          <p:nvPr>
            <p:ph idx="1"/>
          </p:nvPr>
        </p:nvSpPr>
        <p:spPr>
          <a:xfrm>
            <a:off x="762000" y="1447800"/>
            <a:ext cx="7543800" cy="2819400"/>
          </a:xfrm>
        </p:spPr>
        <p:txBody>
          <a:bodyPr/>
          <a:lstStyle/>
          <a:p>
            <a:r>
              <a:rPr lang="en-US" dirty="0" smtClean="0"/>
              <a:t>Any class project/assignment (including research) that includes interaction and/or intervention with minors can not be exempt from IRB review</a:t>
            </a:r>
          </a:p>
          <a:p>
            <a:endParaRPr lang="en-US" dirty="0"/>
          </a:p>
        </p:txBody>
      </p:sp>
      <p:sp>
        <p:nvSpPr>
          <p:cNvPr id="5" name="TextBox 4"/>
          <p:cNvSpPr txBox="1"/>
          <p:nvPr/>
        </p:nvSpPr>
        <p:spPr>
          <a:xfrm>
            <a:off x="762000" y="5791200"/>
            <a:ext cx="7543800" cy="369332"/>
          </a:xfrm>
          <a:prstGeom prst="rect">
            <a:avLst/>
          </a:prstGeom>
          <a:noFill/>
        </p:spPr>
        <p:txBody>
          <a:bodyPr wrap="square" rtlCol="0">
            <a:spAutoFit/>
          </a:bodyPr>
          <a:lstStyle/>
          <a:p>
            <a:r>
              <a:rPr lang="en-US" b="1" dirty="0" smtClean="0">
                <a:latin typeface="Times New Roman" panose="02020603050405020304" pitchFamily="18" charset="0"/>
              </a:rPr>
              <a:t>http://www.hhs.gov/ohrp/humansubjects/guidance/45cfr46.104(d</a:t>
            </a:r>
            <a:r>
              <a:rPr lang="en-US" b="1" dirty="0" smtClean="0"/>
              <a:t>)(2)</a:t>
            </a:r>
            <a:endParaRPr lang="en-US" b="1" dirty="0"/>
          </a:p>
        </p:txBody>
      </p:sp>
    </p:spTree>
    <p:extLst>
      <p:ext uri="{BB962C8B-B14F-4D97-AF65-F5344CB8AC3E}">
        <p14:creationId xmlns:p14="http://schemas.microsoft.com/office/powerpoint/2010/main" val="387589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txBox="1">
            <a:spLocks/>
          </p:cNvSpPr>
          <p:nvPr/>
        </p:nvSpPr>
        <p:spPr>
          <a:xfrm>
            <a:off x="636430" y="4980800"/>
            <a:ext cx="8050369" cy="1724800"/>
          </a:xfrm>
          <a:prstGeom prst="rect">
            <a:avLst/>
          </a:prstGeom>
        </p:spPr>
        <p:txBody>
          <a:bodyPr anchor="b"/>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a:defRPr/>
            </a:pPr>
            <a:r>
              <a:rPr lang="en-US" sz="1800" dirty="0"/>
              <a:t>http://</a:t>
            </a:r>
            <a:r>
              <a:rPr lang="en-US" sz="1800" dirty="0" smtClean="0"/>
              <a:t>www.hhs.gov/ohrp/humansubjects/guidelines/45cfr46.104,1110,114,116</a:t>
            </a:r>
            <a:endParaRPr lang="en-US" sz="1800"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8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9" name="TextBox 8"/>
          <p:cNvSpPr txBox="1"/>
          <p:nvPr/>
        </p:nvSpPr>
        <p:spPr>
          <a:xfrm>
            <a:off x="914401" y="1222420"/>
            <a:ext cx="7086599" cy="2523768"/>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r>
              <a:rPr lang="en-US" sz="2000" dirty="0" smtClean="0">
                <a:latin typeface="Times New Roman" panose="02020603050405020304" pitchFamily="18" charset="0"/>
              </a:rPr>
              <a:t>Although the 8 (7 &amp; 8 do not apply to VSU) categories are called “exempt,” it still </a:t>
            </a:r>
            <a:r>
              <a:rPr lang="en-US" sz="2000" b="1" dirty="0" smtClean="0">
                <a:latin typeface="Times New Roman" panose="02020603050405020304" pitchFamily="18" charset="0"/>
              </a:rPr>
              <a:t>does require review </a:t>
            </a:r>
            <a:r>
              <a:rPr lang="en-US" sz="2000" dirty="0" smtClean="0">
                <a:latin typeface="Times New Roman" panose="02020603050405020304" pitchFamily="18" charset="0"/>
              </a:rPr>
              <a:t>and registration.  The exempt registration process is much less rigorous than an expedited or full-committee review.  The federally-defined exempt categories present the lowest amount of risk to potential subjects because they involve either collection of anonymous or publicly available data, or conduct the least potentially harmful experiments.  </a:t>
            </a:r>
          </a:p>
        </p:txBody>
      </p:sp>
      <p:sp>
        <p:nvSpPr>
          <p:cNvPr id="10" name="TextBox 9"/>
          <p:cNvSpPr txBox="1"/>
          <p:nvPr/>
        </p:nvSpPr>
        <p:spPr>
          <a:xfrm>
            <a:off x="914401" y="695980"/>
            <a:ext cx="6172200" cy="523220"/>
          </a:xfrm>
          <a:prstGeom prst="rect">
            <a:avLst/>
          </a:prstGeom>
          <a:noFill/>
        </p:spPr>
        <p:txBody>
          <a:bodyPr wrap="square" rtlCol="0">
            <a:spAutoFit/>
          </a:bodyPr>
          <a:lstStyle/>
          <a:p>
            <a:r>
              <a:rPr lang="en-US" sz="2800" b="1" dirty="0" smtClean="0"/>
              <a:t>Exempt – What does it Mean? </a:t>
            </a:r>
            <a:endParaRPr lang="en-US" sz="2800" b="1" dirty="0"/>
          </a:p>
        </p:txBody>
      </p:sp>
    </p:spTree>
    <p:extLst>
      <p:ext uri="{BB962C8B-B14F-4D97-AF65-F5344CB8AC3E}">
        <p14:creationId xmlns:p14="http://schemas.microsoft.com/office/powerpoint/2010/main" val="361660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1"/>
            <a:ext cx="7543800" cy="5029200"/>
          </a:xfrm>
        </p:spPr>
        <p:txBody>
          <a:bodyPr>
            <a:normAutofit/>
          </a:bodyPr>
          <a:lstStyle/>
          <a:p>
            <a:pPr marL="0" indent="0">
              <a:buNone/>
            </a:pPr>
            <a:r>
              <a:rPr lang="en-US" dirty="0" smtClean="0"/>
              <a:t>CITI IRB Basic training is required for the following:</a:t>
            </a:r>
          </a:p>
          <a:p>
            <a:pPr lvl="2"/>
            <a:r>
              <a:rPr lang="en-US" dirty="0" smtClean="0"/>
              <a:t>IRB Administrator</a:t>
            </a:r>
          </a:p>
          <a:p>
            <a:pPr lvl="2"/>
            <a:r>
              <a:rPr lang="en-US" dirty="0" smtClean="0"/>
              <a:t>IRB Committee Members</a:t>
            </a:r>
          </a:p>
          <a:p>
            <a:pPr lvl="2"/>
            <a:r>
              <a:rPr lang="en-US" dirty="0" smtClean="0"/>
              <a:t>IRB Compliance Specialist</a:t>
            </a:r>
          </a:p>
          <a:p>
            <a:pPr lvl="2"/>
            <a:r>
              <a:rPr lang="en-US" dirty="0" smtClean="0"/>
              <a:t>Researchers (PI &amp; Co-PI)</a:t>
            </a:r>
          </a:p>
          <a:p>
            <a:pPr lvl="2"/>
            <a:r>
              <a:rPr lang="en-US" dirty="0" smtClean="0"/>
              <a:t>Faculty/Staff Advisors for all student researchers/class projects</a:t>
            </a:r>
          </a:p>
          <a:p>
            <a:pPr lvl="2"/>
            <a:r>
              <a:rPr lang="en-US" dirty="0" smtClean="0"/>
              <a:t>Student Researcher</a:t>
            </a:r>
          </a:p>
          <a:p>
            <a:pPr lvl="2"/>
            <a:r>
              <a:rPr lang="en-US" dirty="0" smtClean="0"/>
              <a:t>Students conducting class projects involving human subjects (Students in Research Course–ONLY)</a:t>
            </a:r>
          </a:p>
          <a:p>
            <a:pPr marL="45720" indent="0">
              <a:buNone/>
            </a:pPr>
            <a:r>
              <a:rPr lang="en-US" dirty="0" smtClean="0"/>
              <a:t>CITI training is valid for 3 years and faculty and/or student must score 80% or above in each module.</a:t>
            </a:r>
          </a:p>
          <a:p>
            <a:pPr marL="640080" lvl="2" indent="0">
              <a:buNone/>
            </a:pPr>
            <a:endParaRPr lang="en-US" dirty="0" smtClean="0">
              <a:solidFill>
                <a:schemeClr val="accent1"/>
              </a:solidFill>
            </a:endParaRPr>
          </a:p>
          <a:p>
            <a:pPr marL="640080" lvl="2" indent="0">
              <a:buNone/>
            </a:pPr>
            <a:endParaRPr lang="en-US" dirty="0" smtClean="0">
              <a:solidFill>
                <a:schemeClr val="accent1"/>
              </a:solidFill>
            </a:endParaRPr>
          </a:p>
          <a:p>
            <a:pPr lvl="2"/>
            <a:endParaRPr lang="en-US" dirty="0" smtClean="0">
              <a:solidFill>
                <a:schemeClr val="accent1"/>
              </a:solidFill>
            </a:endParaRPr>
          </a:p>
          <a:p>
            <a:pPr lvl="1"/>
            <a:endParaRPr lang="en-US" dirty="0"/>
          </a:p>
        </p:txBody>
      </p:sp>
      <p:sp>
        <p:nvSpPr>
          <p:cNvPr id="4" name="Text Placeholder 1"/>
          <p:cNvSpPr txBox="1">
            <a:spLocks/>
          </p:cNvSpPr>
          <p:nvPr/>
        </p:nvSpPr>
        <p:spPr>
          <a:xfrm>
            <a:off x="685800" y="838200"/>
            <a:ext cx="8257319" cy="639762"/>
          </a:xfrm>
          <a:prstGeom prst="rect">
            <a:avLst/>
          </a:prstGeom>
        </p:spPr>
        <p:txBody>
          <a:bodyPr anchor="b"/>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8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2" name="TextBox 1"/>
          <p:cNvSpPr txBox="1"/>
          <p:nvPr/>
        </p:nvSpPr>
        <p:spPr>
          <a:xfrm>
            <a:off x="533400" y="576590"/>
            <a:ext cx="7543800" cy="523220"/>
          </a:xfrm>
          <a:prstGeom prst="rect">
            <a:avLst/>
          </a:prstGeom>
          <a:noFill/>
        </p:spPr>
        <p:txBody>
          <a:bodyPr wrap="square" rtlCol="0">
            <a:spAutoFit/>
          </a:bodyPr>
          <a:lstStyle/>
          <a:p>
            <a:r>
              <a:rPr lang="en-US" sz="2800" b="1" dirty="0" smtClean="0"/>
              <a:t>Who is required to receive training?</a:t>
            </a:r>
            <a:endParaRPr lang="en-US" sz="2800" b="1" dirty="0"/>
          </a:p>
        </p:txBody>
      </p:sp>
    </p:spTree>
    <p:extLst>
      <p:ext uri="{BB962C8B-B14F-4D97-AF65-F5344CB8AC3E}">
        <p14:creationId xmlns:p14="http://schemas.microsoft.com/office/powerpoint/2010/main" val="2811747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Even when a class project/assignment is “non-research” and not under the jurisdiction of the IRB, faculty members have an affirmative obligation to ensure that students understand their ethical obligations in carrying out their assignments. Instructors should provide guidance to students collecting information so as to minimize any unwitting or unintentional harms to other students or to individuals, especially if students will interact with or collect private information.</a:t>
            </a:r>
            <a:endParaRPr lang="en-US" dirty="0"/>
          </a:p>
        </p:txBody>
      </p:sp>
    </p:spTree>
    <p:extLst>
      <p:ext uri="{BB962C8B-B14F-4D97-AF65-F5344CB8AC3E}">
        <p14:creationId xmlns:p14="http://schemas.microsoft.com/office/powerpoint/2010/main" val="80091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7543800" cy="4876800"/>
          </a:xfrm>
        </p:spPr>
        <p:txBody>
          <a:bodyPr>
            <a:normAutofit fontScale="77500" lnSpcReduction="20000"/>
          </a:bodyPr>
          <a:lstStyle/>
          <a:p>
            <a:r>
              <a:rPr lang="en-US" dirty="0" smtClean="0"/>
              <a:t>Faculty maintain current certification on the CITI IRB training to confirm their full understanding of ethical research practices.</a:t>
            </a:r>
          </a:p>
          <a:p>
            <a:r>
              <a:rPr lang="en-US" dirty="0" smtClean="0"/>
              <a:t>Discuss the general principles of ethical research with human subjects with the class prior to the initiation of the project. Supplemented by the completion of the CITI IRB training module “Students in Research.”</a:t>
            </a:r>
          </a:p>
          <a:p>
            <a:r>
              <a:rPr lang="en-US" dirty="0"/>
              <a:t>Faculty discuss the above parameters with students before the class project begins</a:t>
            </a:r>
            <a:r>
              <a:rPr lang="en-US" dirty="0" smtClean="0"/>
              <a:t>.</a:t>
            </a:r>
          </a:p>
          <a:p>
            <a:r>
              <a:rPr lang="en-US" dirty="0"/>
              <a:t>Students must use their VSU student email when creating a CITI profile.</a:t>
            </a:r>
          </a:p>
          <a:p>
            <a:r>
              <a:rPr lang="en-US" dirty="0" smtClean="0"/>
              <a:t>Review student class project plans and monitor those activities to ensure that human participants are protected.</a:t>
            </a:r>
          </a:p>
          <a:p>
            <a:r>
              <a:rPr lang="en-US" dirty="0" smtClean="0"/>
              <a:t>Students conducting the project inform participants of the voluntary nature of participation and employ measures to confirm no personally identifiable information is collected.</a:t>
            </a:r>
          </a:p>
          <a:p>
            <a:r>
              <a:rPr lang="en-US" dirty="0" smtClean="0"/>
              <a:t>When overseeing instructional assignments/class projects that do not fall under the definition of research, faculty or course instructor must have the students identify the project as a class assignment. No use of the word “research” or “IRB” is allowed.</a:t>
            </a:r>
            <a:endParaRPr lang="en-US" dirty="0"/>
          </a:p>
        </p:txBody>
      </p:sp>
      <p:sp>
        <p:nvSpPr>
          <p:cNvPr id="4" name="Text Placeholder 1"/>
          <p:cNvSpPr txBox="1">
            <a:spLocks/>
          </p:cNvSpPr>
          <p:nvPr/>
        </p:nvSpPr>
        <p:spPr>
          <a:xfrm>
            <a:off x="762000" y="609600"/>
            <a:ext cx="7924798" cy="533400"/>
          </a:xfrm>
          <a:prstGeom prst="rect">
            <a:avLst/>
          </a:prstGeom>
        </p:spPr>
        <p:txBody>
          <a:bodyPr anchor="b"/>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lvl="0"/>
            <a:r>
              <a:rPr lang="en-US" sz="2800" dirty="0" smtClean="0">
                <a:solidFill>
                  <a:sysClr val="windowText" lastClr="000000"/>
                </a:solidFill>
                <a:latin typeface="Calibri"/>
              </a:rPr>
              <a:t>Class Project - Faculty Responsibilities</a:t>
            </a:r>
            <a:endParaRPr lang="en-US" sz="2800" dirty="0">
              <a:solidFill>
                <a:sysClr val="windowText" lastClr="000000"/>
              </a:solidFill>
              <a:latin typeface="Calibri"/>
            </a:endParaRPr>
          </a:p>
        </p:txBody>
      </p:sp>
    </p:spTree>
    <p:extLst>
      <p:ext uri="{BB962C8B-B14F-4D97-AF65-F5344CB8AC3E}">
        <p14:creationId xmlns:p14="http://schemas.microsoft.com/office/powerpoint/2010/main" val="453691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079" y="1524000"/>
            <a:ext cx="7543800" cy="4038600"/>
          </a:xfrm>
        </p:spPr>
        <p:txBody>
          <a:bodyPr>
            <a:normAutofit fontScale="92500" lnSpcReduction="20000"/>
          </a:bodyPr>
          <a:lstStyle/>
          <a:p>
            <a:r>
              <a:rPr lang="en-US" dirty="0" smtClean="0"/>
              <a:t>The student identifies himself/herself as a VSU student who is performing the activity to fulfill a course requirement.</a:t>
            </a:r>
          </a:p>
          <a:p>
            <a:r>
              <a:rPr lang="en-US" dirty="0" smtClean="0"/>
              <a:t>The name and contact information for the faculty member or course instructor overseeing their project is included for participants to contact with any questions or concerns.</a:t>
            </a:r>
          </a:p>
          <a:p>
            <a:r>
              <a:rPr lang="en-US" dirty="0" smtClean="0"/>
              <a:t>The students who have access to the individual data and/or summarized results are specified (instructor only, instructor and classmates only, etc.)</a:t>
            </a:r>
          </a:p>
          <a:p>
            <a:r>
              <a:rPr lang="en-US" dirty="0" smtClean="0"/>
              <a:t>Participants are informed that their participation is completely voluntary, that they do not have to participate in the project if they do not wish to, and that they can stop participating at any time.</a:t>
            </a:r>
          </a:p>
          <a:p>
            <a:r>
              <a:rPr lang="en-US" dirty="0" smtClean="0"/>
              <a:t>NO mention of the word research or IRB should be included.</a:t>
            </a:r>
          </a:p>
          <a:p>
            <a:pPr marL="0" indent="0">
              <a:buNone/>
            </a:pPr>
            <a:endParaRPr lang="en-US" dirty="0"/>
          </a:p>
          <a:p>
            <a:pPr marL="0" indent="0">
              <a:buNone/>
            </a:pPr>
            <a:endParaRPr lang="en-US" dirty="0"/>
          </a:p>
        </p:txBody>
      </p:sp>
      <p:sp>
        <p:nvSpPr>
          <p:cNvPr id="4" name="Text Placeholder 1"/>
          <p:cNvSpPr txBox="1">
            <a:spLocks/>
          </p:cNvSpPr>
          <p:nvPr/>
        </p:nvSpPr>
        <p:spPr>
          <a:xfrm>
            <a:off x="658079" y="960438"/>
            <a:ext cx="8028719" cy="106362"/>
          </a:xfrm>
          <a:prstGeom prst="rect">
            <a:avLst/>
          </a:prstGeom>
        </p:spPr>
        <p:txBody>
          <a:bodyPr anchor="b"/>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lvl="0"/>
            <a:r>
              <a:rPr lang="en-US" sz="2800" dirty="0" smtClean="0">
                <a:solidFill>
                  <a:sysClr val="windowText" lastClr="000000"/>
                </a:solidFill>
                <a:latin typeface="Calibri"/>
              </a:rPr>
              <a:t> Class Projects – Student Responsibilities</a:t>
            </a:r>
            <a:endParaRPr lang="en-US" sz="2800" dirty="0">
              <a:solidFill>
                <a:sysClr val="windowText" lastClr="000000"/>
              </a:solidFill>
              <a:latin typeface="Calibri"/>
            </a:endParaRPr>
          </a:p>
        </p:txBody>
      </p:sp>
    </p:spTree>
    <p:extLst>
      <p:ext uri="{BB962C8B-B14F-4D97-AF65-F5344CB8AC3E}">
        <p14:creationId xmlns:p14="http://schemas.microsoft.com/office/powerpoint/2010/main" val="42850535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Newsprint</Template>
  <TotalTime>2208</TotalTime>
  <Words>1002</Words>
  <Application>Microsoft Office PowerPoint</Application>
  <PresentationFormat>On-screen Show (4:3)</PresentationFormat>
  <Paragraphs>75</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Impact</vt:lpstr>
      <vt:lpstr>Times New Roman</vt:lpstr>
      <vt:lpstr>NewsPrint</vt:lpstr>
      <vt:lpstr>Valdosta State University  </vt:lpstr>
      <vt:lpstr> http://www.hhs.gov/ohrp/humansubjects/guidance/45cfr46.101(b)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http://www.hhs.gov/ohrp/humanssubjects/guidance/45cfr46.112</vt:lpstr>
      <vt:lpstr>Course Assignment/Student Project Form</vt:lpstr>
      <vt:lpstr>Which level of review are you?</vt:lpstr>
    </vt:vector>
  </TitlesOfParts>
  <Company>Valdosta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Valdosta State University</dc:title>
  <dc:creator>Portia Marie Twidt</dc:creator>
  <cp:lastModifiedBy>Tina M Wright</cp:lastModifiedBy>
  <cp:revision>107</cp:revision>
  <cp:lastPrinted>2018-11-30T17:27:21Z</cp:lastPrinted>
  <dcterms:created xsi:type="dcterms:W3CDTF">2015-01-15T22:19:16Z</dcterms:created>
  <dcterms:modified xsi:type="dcterms:W3CDTF">2018-11-30T17:47:41Z</dcterms:modified>
</cp:coreProperties>
</file>