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65" r:id="rId3"/>
    <p:sldId id="258" r:id="rId4"/>
    <p:sldId id="266" r:id="rId5"/>
    <p:sldId id="267" r:id="rId6"/>
    <p:sldId id="272" r:id="rId7"/>
    <p:sldId id="274" r:id="rId8"/>
    <p:sldId id="273" r:id="rId9"/>
    <p:sldId id="262" r:id="rId10"/>
    <p:sldId id="280" r:id="rId11"/>
    <p:sldId id="277" r:id="rId12"/>
    <p:sldId id="278" r:id="rId13"/>
    <p:sldId id="279" r:id="rId14"/>
    <p:sldId id="264" r:id="rId15"/>
    <p:sldId id="263" r:id="rId16"/>
    <p:sldId id="268" r:id="rId17"/>
    <p:sldId id="270" r:id="rId18"/>
    <p:sldId id="275" r:id="rId19"/>
    <p:sldId id="276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72202E-69B2-42B4-AB90-91003C1501E3}">
          <p14:sldIdLst>
            <p14:sldId id="256"/>
            <p14:sldId id="265"/>
            <p14:sldId id="258"/>
            <p14:sldId id="266"/>
            <p14:sldId id="267"/>
            <p14:sldId id="272"/>
          </p14:sldIdLst>
        </p14:section>
        <p14:section name="Untitled Section" id="{D02B1C15-5B7C-4422-AD23-CBAF5A2D7F49}">
          <p14:sldIdLst>
            <p14:sldId id="274"/>
            <p14:sldId id="273"/>
            <p14:sldId id="262"/>
            <p14:sldId id="280"/>
            <p14:sldId id="277"/>
            <p14:sldId id="278"/>
            <p14:sldId id="279"/>
            <p14:sldId id="264"/>
            <p14:sldId id="263"/>
            <p14:sldId id="268"/>
            <p14:sldId id="270"/>
            <p14:sldId id="275"/>
            <p14:sldId id="276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aldosta.edu/academics/graduate-school/forms/graduate-assistant-new-hire-web-form.php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aldosta.edu/academics/graduate-school/forms/graduate-assistant-new-hire-web-form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155C6-3B39-46DD-8DDC-36D9F5FDBDA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B0EF3-F0ED-4559-894C-40764CBBDF88}">
      <dgm:prSet/>
      <dgm:spPr/>
      <dgm:t>
        <a:bodyPr/>
        <a:lstStyle/>
        <a:p>
          <a:r>
            <a:rPr lang="en-US" u="sng"/>
            <a:t>Supervisor</a:t>
          </a:r>
          <a:endParaRPr lang="en-US"/>
        </a:p>
      </dgm:t>
    </dgm:pt>
    <dgm:pt modelId="{AADE66AC-3870-44F0-B6F2-14CF22BF45BB}" type="parTrans" cxnId="{08FD6DE4-BD86-40B5-BF20-7AB1E05164EF}">
      <dgm:prSet/>
      <dgm:spPr/>
      <dgm:t>
        <a:bodyPr/>
        <a:lstStyle/>
        <a:p>
          <a:endParaRPr lang="en-US"/>
        </a:p>
      </dgm:t>
    </dgm:pt>
    <dgm:pt modelId="{8F0ACDA4-DE94-458D-B626-48917F0E6EC0}" type="sibTrans" cxnId="{08FD6DE4-BD86-40B5-BF20-7AB1E05164EF}">
      <dgm:prSet/>
      <dgm:spPr/>
      <dgm:t>
        <a:bodyPr/>
        <a:lstStyle/>
        <a:p>
          <a:endParaRPr lang="en-US"/>
        </a:p>
      </dgm:t>
    </dgm:pt>
    <dgm:pt modelId="{B7CAC4B1-3295-4DF1-A2B9-EF4C39FFCBED}">
      <dgm:prSet/>
      <dgm:spPr/>
      <dgm:t>
        <a:bodyPr/>
        <a:lstStyle/>
        <a:p>
          <a:r>
            <a:rPr lang="en-US"/>
            <a:t>Secures funding or allocation from Dean or VP </a:t>
          </a:r>
        </a:p>
      </dgm:t>
    </dgm:pt>
    <dgm:pt modelId="{BA0634AC-0D33-449C-BE70-433A14686036}" type="parTrans" cxnId="{0971862B-E05B-4230-9004-7F22CAF8D7AD}">
      <dgm:prSet/>
      <dgm:spPr/>
      <dgm:t>
        <a:bodyPr/>
        <a:lstStyle/>
        <a:p>
          <a:endParaRPr lang="en-US"/>
        </a:p>
      </dgm:t>
    </dgm:pt>
    <dgm:pt modelId="{D0EBA549-CE6E-490B-9EA6-45E03B2A58E3}" type="sibTrans" cxnId="{0971862B-E05B-4230-9004-7F22CAF8D7AD}">
      <dgm:prSet/>
      <dgm:spPr/>
      <dgm:t>
        <a:bodyPr/>
        <a:lstStyle/>
        <a:p>
          <a:endParaRPr lang="en-US"/>
        </a:p>
      </dgm:t>
    </dgm:pt>
    <dgm:pt modelId="{8F82D953-6BD0-4D6A-8A1E-3A7A50AA9192}">
      <dgm:prSet/>
      <dgm:spPr/>
      <dgm:t>
        <a:bodyPr/>
        <a:lstStyle/>
        <a:p>
          <a:r>
            <a:rPr lang="en-US"/>
            <a:t>Posts (or NOT) the position</a:t>
          </a:r>
        </a:p>
      </dgm:t>
    </dgm:pt>
    <dgm:pt modelId="{1FD1BE25-51D0-401C-ADEA-67C3E69F0C84}" type="parTrans" cxnId="{C06094D6-18C4-430D-8EB9-20D91AAE0CBE}">
      <dgm:prSet/>
      <dgm:spPr/>
      <dgm:t>
        <a:bodyPr/>
        <a:lstStyle/>
        <a:p>
          <a:endParaRPr lang="en-US"/>
        </a:p>
      </dgm:t>
    </dgm:pt>
    <dgm:pt modelId="{FBF7A7AA-D02E-4AE3-8BBF-189DB6BA52C7}" type="sibTrans" cxnId="{C06094D6-18C4-430D-8EB9-20D91AAE0CBE}">
      <dgm:prSet/>
      <dgm:spPr/>
      <dgm:t>
        <a:bodyPr/>
        <a:lstStyle/>
        <a:p>
          <a:endParaRPr lang="en-US"/>
        </a:p>
      </dgm:t>
    </dgm:pt>
    <dgm:pt modelId="{30179B58-50B2-4FB2-A657-D1F4E8743FBB}">
      <dgm:prSet/>
      <dgm:spPr/>
      <dgm:t>
        <a:bodyPr/>
        <a:lstStyle/>
        <a:p>
          <a:r>
            <a:rPr lang="en-US" dirty="0"/>
            <a:t>Selects a Candidate</a:t>
          </a:r>
        </a:p>
      </dgm:t>
    </dgm:pt>
    <dgm:pt modelId="{5BBC5297-D542-4E43-9111-DEAB6AFD132A}" type="parTrans" cxnId="{63D42CED-B5BB-4868-B07E-610035C293BC}">
      <dgm:prSet/>
      <dgm:spPr/>
      <dgm:t>
        <a:bodyPr/>
        <a:lstStyle/>
        <a:p>
          <a:endParaRPr lang="en-US"/>
        </a:p>
      </dgm:t>
    </dgm:pt>
    <dgm:pt modelId="{D37CE497-3385-42B5-A49E-AD349FD722E7}" type="sibTrans" cxnId="{63D42CED-B5BB-4868-B07E-610035C293BC}">
      <dgm:prSet/>
      <dgm:spPr/>
      <dgm:t>
        <a:bodyPr/>
        <a:lstStyle/>
        <a:p>
          <a:endParaRPr lang="en-US"/>
        </a:p>
      </dgm:t>
    </dgm:pt>
    <dgm:pt modelId="{630FD0B4-E708-4B29-BD58-A387ED882E1E}">
      <dgm:prSet/>
      <dgm:spPr/>
      <dgm:t>
        <a:bodyPr/>
        <a:lstStyle/>
        <a:p>
          <a:r>
            <a:rPr lang="en-US" dirty="0"/>
            <a:t>Submits </a:t>
          </a: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 Onboarding Request form</a:t>
          </a:r>
          <a:endParaRPr lang="en-US" b="1" dirty="0">
            <a:solidFill>
              <a:schemeClr val="bg1"/>
            </a:solidFill>
          </a:endParaRPr>
        </a:p>
      </dgm:t>
    </dgm:pt>
    <dgm:pt modelId="{C1EE2F91-E759-499E-BAA9-531E353E1E66}" type="parTrans" cxnId="{FDE6E7B5-E1E6-4CDD-9125-7F3256830DFA}">
      <dgm:prSet/>
      <dgm:spPr/>
      <dgm:t>
        <a:bodyPr/>
        <a:lstStyle/>
        <a:p>
          <a:endParaRPr lang="en-US"/>
        </a:p>
      </dgm:t>
    </dgm:pt>
    <dgm:pt modelId="{C0D578D1-5575-4071-8E4D-751758D00EA6}" type="sibTrans" cxnId="{FDE6E7B5-E1E6-4CDD-9125-7F3256830DFA}">
      <dgm:prSet/>
      <dgm:spPr/>
      <dgm:t>
        <a:bodyPr/>
        <a:lstStyle/>
        <a:p>
          <a:endParaRPr lang="en-US"/>
        </a:p>
      </dgm:t>
    </dgm:pt>
    <dgm:pt modelId="{432F2CFD-820D-470F-8174-7E91DDA159E6}">
      <dgm:prSet/>
      <dgm:spPr>
        <a:solidFill>
          <a:srgbClr val="002060"/>
        </a:solidFill>
      </dgm:spPr>
      <dgm:t>
        <a:bodyPr/>
        <a:lstStyle/>
        <a:p>
          <a:r>
            <a:rPr lang="en-US" u="sng" dirty="0"/>
            <a:t>Graduate Assistant </a:t>
          </a:r>
          <a:endParaRPr lang="en-US" dirty="0"/>
        </a:p>
      </dgm:t>
    </dgm:pt>
    <dgm:pt modelId="{4C31997E-8CEE-47AA-A3B2-7AC4F33EBBA8}" type="parTrans" cxnId="{B4EFC91A-9662-41BC-A356-17C9BD782C88}">
      <dgm:prSet/>
      <dgm:spPr/>
      <dgm:t>
        <a:bodyPr/>
        <a:lstStyle/>
        <a:p>
          <a:endParaRPr lang="en-US"/>
        </a:p>
      </dgm:t>
    </dgm:pt>
    <dgm:pt modelId="{7AA7430F-D798-42A8-AB5A-6CE47640B444}" type="sibTrans" cxnId="{B4EFC91A-9662-41BC-A356-17C9BD782C88}">
      <dgm:prSet/>
      <dgm:spPr/>
      <dgm:t>
        <a:bodyPr/>
        <a:lstStyle/>
        <a:p>
          <a:endParaRPr lang="en-US"/>
        </a:p>
      </dgm:t>
    </dgm:pt>
    <dgm:pt modelId="{F23AA443-433F-4972-A0C7-D8D892698533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Receives the next steps email (supervisor is copied). </a:t>
          </a:r>
        </a:p>
      </dgm:t>
    </dgm:pt>
    <dgm:pt modelId="{D1247DA5-2572-4652-840B-DC43A942C8EB}" type="parTrans" cxnId="{3FEB7E70-CBC5-404E-BDCF-362BC5875188}">
      <dgm:prSet/>
      <dgm:spPr/>
      <dgm:t>
        <a:bodyPr/>
        <a:lstStyle/>
        <a:p>
          <a:endParaRPr lang="en-US"/>
        </a:p>
      </dgm:t>
    </dgm:pt>
    <dgm:pt modelId="{DE747AAF-CFF4-4CFC-B931-C608089A3F1E}" type="sibTrans" cxnId="{3FEB7E70-CBC5-404E-BDCF-362BC5875188}">
      <dgm:prSet/>
      <dgm:spPr/>
      <dgm:t>
        <a:bodyPr/>
        <a:lstStyle/>
        <a:p>
          <a:endParaRPr lang="en-US"/>
        </a:p>
      </dgm:t>
    </dgm:pt>
    <dgm:pt modelId="{318B4D50-1936-46B7-8780-AA14BC5959DD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Provides I-9 docs &amp; completes Security Questionnaire (in person)</a:t>
          </a:r>
        </a:p>
      </dgm:t>
    </dgm:pt>
    <dgm:pt modelId="{152D1476-0559-4BB9-AC50-DE690EFE4B18}" type="parTrans" cxnId="{066BD59A-7984-4B58-8416-A595E196371E}">
      <dgm:prSet/>
      <dgm:spPr/>
      <dgm:t>
        <a:bodyPr/>
        <a:lstStyle/>
        <a:p>
          <a:endParaRPr lang="en-US"/>
        </a:p>
      </dgm:t>
    </dgm:pt>
    <dgm:pt modelId="{9ABA1CB1-A5F0-41BB-A0F8-207EAE66E95F}" type="sibTrans" cxnId="{066BD59A-7984-4B58-8416-A595E196371E}">
      <dgm:prSet/>
      <dgm:spPr/>
      <dgm:t>
        <a:bodyPr/>
        <a:lstStyle/>
        <a:p>
          <a:endParaRPr lang="en-US"/>
        </a:p>
      </dgm:t>
    </dgm:pt>
    <dgm:pt modelId="{6A4DD6CE-695A-40AC-B05F-99F4E0F6DF8E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Signs Appointment Form in DocuSign (Supervisor is copied) </a:t>
          </a:r>
        </a:p>
      </dgm:t>
    </dgm:pt>
    <dgm:pt modelId="{57A643C8-7059-4ED6-9EC4-76BC3B3AC86F}" type="parTrans" cxnId="{E92D71F1-B599-4AE7-A8C4-7F8F108340DF}">
      <dgm:prSet/>
      <dgm:spPr/>
      <dgm:t>
        <a:bodyPr/>
        <a:lstStyle/>
        <a:p>
          <a:endParaRPr lang="en-US"/>
        </a:p>
      </dgm:t>
    </dgm:pt>
    <dgm:pt modelId="{948E17DA-DCEA-467A-AE60-53E1362F9DD8}" type="sibTrans" cxnId="{E92D71F1-B599-4AE7-A8C4-7F8F108340DF}">
      <dgm:prSet/>
      <dgm:spPr/>
      <dgm:t>
        <a:bodyPr/>
        <a:lstStyle/>
        <a:p>
          <a:endParaRPr lang="en-US"/>
        </a:p>
      </dgm:t>
    </dgm:pt>
    <dgm:pt modelId="{499708F9-AB52-479B-B85C-BCB92B9DACDB}">
      <dgm:prSet/>
      <dgm:spPr>
        <a:solidFill>
          <a:srgbClr val="002060"/>
        </a:solidFill>
      </dgm:spPr>
      <dgm:t>
        <a:bodyPr/>
        <a:lstStyle/>
        <a:p>
          <a:r>
            <a:rPr lang="en-US"/>
            <a:t>Completes Equifax for HR purposes</a:t>
          </a:r>
        </a:p>
      </dgm:t>
    </dgm:pt>
    <dgm:pt modelId="{9CD90A47-75B8-4521-A160-3FCD7DCB2075}" type="parTrans" cxnId="{635DCFC4-50BA-4CE5-9B3A-AB8616FDB016}">
      <dgm:prSet/>
      <dgm:spPr/>
      <dgm:t>
        <a:bodyPr/>
        <a:lstStyle/>
        <a:p>
          <a:endParaRPr lang="en-US"/>
        </a:p>
      </dgm:t>
    </dgm:pt>
    <dgm:pt modelId="{A3A354E3-9AAC-46C4-A8C1-F02AD5D51664}" type="sibTrans" cxnId="{635DCFC4-50BA-4CE5-9B3A-AB8616FDB016}">
      <dgm:prSet/>
      <dgm:spPr/>
      <dgm:t>
        <a:bodyPr/>
        <a:lstStyle/>
        <a:p>
          <a:endParaRPr lang="en-US"/>
        </a:p>
      </dgm:t>
    </dgm:pt>
    <dgm:pt modelId="{C6CADD0D-CC96-46F9-8531-BDDE23F79189}">
      <dgm:prSet/>
      <dgm:spPr>
        <a:solidFill>
          <a:srgbClr val="002060"/>
        </a:solidFill>
      </dgm:spPr>
      <dgm:t>
        <a:bodyPr/>
        <a:lstStyle/>
        <a:p>
          <a:r>
            <a:rPr lang="en-US"/>
            <a:t>Receives HR Confirmation email (supervisor is copied) </a:t>
          </a:r>
        </a:p>
      </dgm:t>
    </dgm:pt>
    <dgm:pt modelId="{BB77CAEB-F049-4CC7-9FC0-A98F2EABA8AC}" type="parTrans" cxnId="{FABB8491-16ED-488E-B95D-DC8666C66E6D}">
      <dgm:prSet/>
      <dgm:spPr/>
      <dgm:t>
        <a:bodyPr/>
        <a:lstStyle/>
        <a:p>
          <a:endParaRPr lang="en-US"/>
        </a:p>
      </dgm:t>
    </dgm:pt>
    <dgm:pt modelId="{B8BF1311-AD7D-4530-ABF0-8FE3E6D36695}" type="sibTrans" cxnId="{FABB8491-16ED-488E-B95D-DC8666C66E6D}">
      <dgm:prSet/>
      <dgm:spPr/>
      <dgm:t>
        <a:bodyPr/>
        <a:lstStyle/>
        <a:p>
          <a:endParaRPr lang="en-US"/>
        </a:p>
      </dgm:t>
    </dgm:pt>
    <dgm:pt modelId="{B49B9EDF-CC5E-4EF3-848F-FADF2E4D6525}">
      <dgm:prSet/>
      <dgm:spPr>
        <a:solidFill>
          <a:schemeClr val="accent1"/>
        </a:solidFill>
      </dgm:spPr>
      <dgm:t>
        <a:bodyPr/>
        <a:lstStyle/>
        <a:p>
          <a:r>
            <a:rPr lang="en-US" b="1" dirty="0"/>
            <a:t>* GA only begins work once receives email from HR.</a:t>
          </a:r>
          <a:endParaRPr lang="en-US" dirty="0"/>
        </a:p>
      </dgm:t>
    </dgm:pt>
    <dgm:pt modelId="{8596396C-709E-486E-8EF1-655D1B581EA3}" type="parTrans" cxnId="{BBF44B44-F551-4D4F-85EC-C34B96F553CA}">
      <dgm:prSet/>
      <dgm:spPr/>
      <dgm:t>
        <a:bodyPr/>
        <a:lstStyle/>
        <a:p>
          <a:endParaRPr lang="en-US"/>
        </a:p>
      </dgm:t>
    </dgm:pt>
    <dgm:pt modelId="{FD1ACEB2-25AB-452C-8CB3-AF4888A050A4}" type="sibTrans" cxnId="{BBF44B44-F551-4D4F-85EC-C34B96F553CA}">
      <dgm:prSet/>
      <dgm:spPr/>
      <dgm:t>
        <a:bodyPr/>
        <a:lstStyle/>
        <a:p>
          <a:endParaRPr lang="en-US"/>
        </a:p>
      </dgm:t>
    </dgm:pt>
    <dgm:pt modelId="{F860B44E-6977-438C-9963-2AEB1CEB7425}" type="pres">
      <dgm:prSet presAssocID="{BC4155C6-3B39-46DD-8DDC-36D9F5FDBDAF}" presName="Name0" presStyleCnt="0">
        <dgm:presLayoutVars>
          <dgm:dir/>
          <dgm:resizeHandles val="exact"/>
        </dgm:presLayoutVars>
      </dgm:prSet>
      <dgm:spPr/>
    </dgm:pt>
    <dgm:pt modelId="{7B5FE5DF-817D-457B-BBEB-28C4C1E7B7D0}" type="pres">
      <dgm:prSet presAssocID="{E28B0EF3-F0ED-4559-894C-40764CBBDF88}" presName="node" presStyleLbl="node1" presStyleIdx="0" presStyleCnt="12">
        <dgm:presLayoutVars>
          <dgm:bulletEnabled val="1"/>
        </dgm:presLayoutVars>
      </dgm:prSet>
      <dgm:spPr/>
    </dgm:pt>
    <dgm:pt modelId="{4DAEB7BE-D99C-459F-8446-6CF188EBDF94}" type="pres">
      <dgm:prSet presAssocID="{8F0ACDA4-DE94-458D-B626-48917F0E6EC0}" presName="sibTrans" presStyleLbl="sibTrans1D1" presStyleIdx="0" presStyleCnt="11"/>
      <dgm:spPr/>
    </dgm:pt>
    <dgm:pt modelId="{23DC014D-88E4-4AEC-B558-AA9C76093F1E}" type="pres">
      <dgm:prSet presAssocID="{8F0ACDA4-DE94-458D-B626-48917F0E6EC0}" presName="connectorText" presStyleLbl="sibTrans1D1" presStyleIdx="0" presStyleCnt="11"/>
      <dgm:spPr/>
    </dgm:pt>
    <dgm:pt modelId="{A16770B7-9597-49FF-BD3B-F6A8F91D5834}" type="pres">
      <dgm:prSet presAssocID="{B7CAC4B1-3295-4DF1-A2B9-EF4C39FFCBED}" presName="node" presStyleLbl="node1" presStyleIdx="1" presStyleCnt="12">
        <dgm:presLayoutVars>
          <dgm:bulletEnabled val="1"/>
        </dgm:presLayoutVars>
      </dgm:prSet>
      <dgm:spPr/>
    </dgm:pt>
    <dgm:pt modelId="{96698CBB-9D14-4918-85C8-BB7794C0FC35}" type="pres">
      <dgm:prSet presAssocID="{D0EBA549-CE6E-490B-9EA6-45E03B2A58E3}" presName="sibTrans" presStyleLbl="sibTrans1D1" presStyleIdx="1" presStyleCnt="11"/>
      <dgm:spPr/>
    </dgm:pt>
    <dgm:pt modelId="{BD269AA1-9447-491A-BA1C-2360099DC0E9}" type="pres">
      <dgm:prSet presAssocID="{D0EBA549-CE6E-490B-9EA6-45E03B2A58E3}" presName="connectorText" presStyleLbl="sibTrans1D1" presStyleIdx="1" presStyleCnt="11"/>
      <dgm:spPr/>
    </dgm:pt>
    <dgm:pt modelId="{1617E1E2-9413-463B-AEB9-5E3B3875108B}" type="pres">
      <dgm:prSet presAssocID="{8F82D953-6BD0-4D6A-8A1E-3A7A50AA9192}" presName="node" presStyleLbl="node1" presStyleIdx="2" presStyleCnt="12">
        <dgm:presLayoutVars>
          <dgm:bulletEnabled val="1"/>
        </dgm:presLayoutVars>
      </dgm:prSet>
      <dgm:spPr/>
    </dgm:pt>
    <dgm:pt modelId="{B10DEC99-E18F-40CB-9F32-213C46E2E244}" type="pres">
      <dgm:prSet presAssocID="{FBF7A7AA-D02E-4AE3-8BBF-189DB6BA52C7}" presName="sibTrans" presStyleLbl="sibTrans1D1" presStyleIdx="2" presStyleCnt="11"/>
      <dgm:spPr/>
    </dgm:pt>
    <dgm:pt modelId="{CF357406-FCB8-474F-BC98-FB8CBDB9E8D9}" type="pres">
      <dgm:prSet presAssocID="{FBF7A7AA-D02E-4AE3-8BBF-189DB6BA52C7}" presName="connectorText" presStyleLbl="sibTrans1D1" presStyleIdx="2" presStyleCnt="11"/>
      <dgm:spPr/>
    </dgm:pt>
    <dgm:pt modelId="{D1BBA4CC-F03B-4D3F-8E3A-A31370879880}" type="pres">
      <dgm:prSet presAssocID="{30179B58-50B2-4FB2-A657-D1F4E8743FBB}" presName="node" presStyleLbl="node1" presStyleIdx="3" presStyleCnt="12">
        <dgm:presLayoutVars>
          <dgm:bulletEnabled val="1"/>
        </dgm:presLayoutVars>
      </dgm:prSet>
      <dgm:spPr/>
    </dgm:pt>
    <dgm:pt modelId="{759F5EDD-1976-48A2-A695-71FE01D4D10D}" type="pres">
      <dgm:prSet presAssocID="{D37CE497-3385-42B5-A49E-AD349FD722E7}" presName="sibTrans" presStyleLbl="sibTrans1D1" presStyleIdx="3" presStyleCnt="11"/>
      <dgm:spPr/>
    </dgm:pt>
    <dgm:pt modelId="{B4839DE7-FAFC-4D72-9265-7E1FAC649511}" type="pres">
      <dgm:prSet presAssocID="{D37CE497-3385-42B5-A49E-AD349FD722E7}" presName="connectorText" presStyleLbl="sibTrans1D1" presStyleIdx="3" presStyleCnt="11"/>
      <dgm:spPr/>
    </dgm:pt>
    <dgm:pt modelId="{4B28A766-638B-46EF-ABD1-73BDD134A87E}" type="pres">
      <dgm:prSet presAssocID="{630FD0B4-E708-4B29-BD58-A387ED882E1E}" presName="node" presStyleLbl="node1" presStyleIdx="4" presStyleCnt="12">
        <dgm:presLayoutVars>
          <dgm:bulletEnabled val="1"/>
        </dgm:presLayoutVars>
      </dgm:prSet>
      <dgm:spPr/>
    </dgm:pt>
    <dgm:pt modelId="{DCAE1C68-8BD0-4650-8C45-BF603D8040BC}" type="pres">
      <dgm:prSet presAssocID="{C0D578D1-5575-4071-8E4D-751758D00EA6}" presName="sibTrans" presStyleLbl="sibTrans1D1" presStyleIdx="4" presStyleCnt="11"/>
      <dgm:spPr/>
    </dgm:pt>
    <dgm:pt modelId="{D9692EE8-8068-4745-BD94-DE3132D3F176}" type="pres">
      <dgm:prSet presAssocID="{C0D578D1-5575-4071-8E4D-751758D00EA6}" presName="connectorText" presStyleLbl="sibTrans1D1" presStyleIdx="4" presStyleCnt="11"/>
      <dgm:spPr/>
    </dgm:pt>
    <dgm:pt modelId="{3666E0C9-1989-4986-9C2C-72FFD7E5AE83}" type="pres">
      <dgm:prSet presAssocID="{432F2CFD-820D-470F-8174-7E91DDA159E6}" presName="node" presStyleLbl="node1" presStyleIdx="5" presStyleCnt="12">
        <dgm:presLayoutVars>
          <dgm:bulletEnabled val="1"/>
        </dgm:presLayoutVars>
      </dgm:prSet>
      <dgm:spPr/>
    </dgm:pt>
    <dgm:pt modelId="{DB8F8243-9BE1-4755-BD6C-AB66A651D0B1}" type="pres">
      <dgm:prSet presAssocID="{7AA7430F-D798-42A8-AB5A-6CE47640B444}" presName="sibTrans" presStyleLbl="sibTrans1D1" presStyleIdx="5" presStyleCnt="11"/>
      <dgm:spPr/>
    </dgm:pt>
    <dgm:pt modelId="{F8754D71-45B4-4735-AA5C-99ABFD770EB5}" type="pres">
      <dgm:prSet presAssocID="{7AA7430F-D798-42A8-AB5A-6CE47640B444}" presName="connectorText" presStyleLbl="sibTrans1D1" presStyleIdx="5" presStyleCnt="11"/>
      <dgm:spPr/>
    </dgm:pt>
    <dgm:pt modelId="{807665ED-EAE6-43DB-A1C8-22B4312E9A28}" type="pres">
      <dgm:prSet presAssocID="{F23AA443-433F-4972-A0C7-D8D892698533}" presName="node" presStyleLbl="node1" presStyleIdx="6" presStyleCnt="12">
        <dgm:presLayoutVars>
          <dgm:bulletEnabled val="1"/>
        </dgm:presLayoutVars>
      </dgm:prSet>
      <dgm:spPr/>
    </dgm:pt>
    <dgm:pt modelId="{D933A55A-6D2C-435B-8014-42C264DD348A}" type="pres">
      <dgm:prSet presAssocID="{DE747AAF-CFF4-4CFC-B931-C608089A3F1E}" presName="sibTrans" presStyleLbl="sibTrans1D1" presStyleIdx="6" presStyleCnt="11"/>
      <dgm:spPr/>
    </dgm:pt>
    <dgm:pt modelId="{C132263B-C76F-4E35-B11A-9FA49DE55F33}" type="pres">
      <dgm:prSet presAssocID="{DE747AAF-CFF4-4CFC-B931-C608089A3F1E}" presName="connectorText" presStyleLbl="sibTrans1D1" presStyleIdx="6" presStyleCnt="11"/>
      <dgm:spPr/>
    </dgm:pt>
    <dgm:pt modelId="{900ADB02-B6CA-4CBF-8F47-6EBC6A116BA5}" type="pres">
      <dgm:prSet presAssocID="{318B4D50-1936-46B7-8780-AA14BC5959DD}" presName="node" presStyleLbl="node1" presStyleIdx="7" presStyleCnt="12">
        <dgm:presLayoutVars>
          <dgm:bulletEnabled val="1"/>
        </dgm:presLayoutVars>
      </dgm:prSet>
      <dgm:spPr/>
    </dgm:pt>
    <dgm:pt modelId="{50315A2A-F30F-4DAA-9E49-469EC4D0DA74}" type="pres">
      <dgm:prSet presAssocID="{9ABA1CB1-A5F0-41BB-A0F8-207EAE66E95F}" presName="sibTrans" presStyleLbl="sibTrans1D1" presStyleIdx="7" presStyleCnt="11"/>
      <dgm:spPr/>
    </dgm:pt>
    <dgm:pt modelId="{6A53F3D5-757C-4905-8B2A-C56612213A89}" type="pres">
      <dgm:prSet presAssocID="{9ABA1CB1-A5F0-41BB-A0F8-207EAE66E95F}" presName="connectorText" presStyleLbl="sibTrans1D1" presStyleIdx="7" presStyleCnt="11"/>
      <dgm:spPr/>
    </dgm:pt>
    <dgm:pt modelId="{F1AE2D4F-BB11-4174-8A16-78EAC3CC64E2}" type="pres">
      <dgm:prSet presAssocID="{6A4DD6CE-695A-40AC-B05F-99F4E0F6DF8E}" presName="node" presStyleLbl="node1" presStyleIdx="8" presStyleCnt="12">
        <dgm:presLayoutVars>
          <dgm:bulletEnabled val="1"/>
        </dgm:presLayoutVars>
      </dgm:prSet>
      <dgm:spPr/>
    </dgm:pt>
    <dgm:pt modelId="{1FF7902B-92C9-4DB4-8559-1BB7CCAD9438}" type="pres">
      <dgm:prSet presAssocID="{948E17DA-DCEA-467A-AE60-53E1362F9DD8}" presName="sibTrans" presStyleLbl="sibTrans1D1" presStyleIdx="8" presStyleCnt="11"/>
      <dgm:spPr/>
    </dgm:pt>
    <dgm:pt modelId="{A51ACFB3-3046-4CB4-A006-060388714AFB}" type="pres">
      <dgm:prSet presAssocID="{948E17DA-DCEA-467A-AE60-53E1362F9DD8}" presName="connectorText" presStyleLbl="sibTrans1D1" presStyleIdx="8" presStyleCnt="11"/>
      <dgm:spPr/>
    </dgm:pt>
    <dgm:pt modelId="{5A4E0149-0738-46DB-A4FB-A0F0FE0B8D95}" type="pres">
      <dgm:prSet presAssocID="{499708F9-AB52-479B-B85C-BCB92B9DACDB}" presName="node" presStyleLbl="node1" presStyleIdx="9" presStyleCnt="12">
        <dgm:presLayoutVars>
          <dgm:bulletEnabled val="1"/>
        </dgm:presLayoutVars>
      </dgm:prSet>
      <dgm:spPr/>
    </dgm:pt>
    <dgm:pt modelId="{36D4F59E-4257-47E1-837B-1D6BAF63A0E2}" type="pres">
      <dgm:prSet presAssocID="{A3A354E3-9AAC-46C4-A8C1-F02AD5D51664}" presName="sibTrans" presStyleLbl="sibTrans1D1" presStyleIdx="9" presStyleCnt="11"/>
      <dgm:spPr/>
    </dgm:pt>
    <dgm:pt modelId="{BDF8B1B8-3CCF-4F9C-B92E-D584ACFEFF43}" type="pres">
      <dgm:prSet presAssocID="{A3A354E3-9AAC-46C4-A8C1-F02AD5D51664}" presName="connectorText" presStyleLbl="sibTrans1D1" presStyleIdx="9" presStyleCnt="11"/>
      <dgm:spPr/>
    </dgm:pt>
    <dgm:pt modelId="{B812334D-9A71-4732-8AB4-40FD6577FC20}" type="pres">
      <dgm:prSet presAssocID="{C6CADD0D-CC96-46F9-8531-BDDE23F79189}" presName="node" presStyleLbl="node1" presStyleIdx="10" presStyleCnt="12">
        <dgm:presLayoutVars>
          <dgm:bulletEnabled val="1"/>
        </dgm:presLayoutVars>
      </dgm:prSet>
      <dgm:spPr/>
    </dgm:pt>
    <dgm:pt modelId="{CD9E9AC1-53AA-4D38-89F0-AB90D424E35A}" type="pres">
      <dgm:prSet presAssocID="{B8BF1311-AD7D-4530-ABF0-8FE3E6D36695}" presName="sibTrans" presStyleLbl="sibTrans1D1" presStyleIdx="10" presStyleCnt="11"/>
      <dgm:spPr/>
    </dgm:pt>
    <dgm:pt modelId="{1781C347-018E-47DA-8F2F-106EB607E643}" type="pres">
      <dgm:prSet presAssocID="{B8BF1311-AD7D-4530-ABF0-8FE3E6D36695}" presName="connectorText" presStyleLbl="sibTrans1D1" presStyleIdx="10" presStyleCnt="11"/>
      <dgm:spPr/>
    </dgm:pt>
    <dgm:pt modelId="{E9E3F56C-B670-4993-9A93-3C74D725807E}" type="pres">
      <dgm:prSet presAssocID="{B49B9EDF-CC5E-4EF3-848F-FADF2E4D6525}" presName="node" presStyleLbl="node1" presStyleIdx="11" presStyleCnt="12" custLinFactNeighborX="-4143" custLinFactNeighborY="-9464">
        <dgm:presLayoutVars>
          <dgm:bulletEnabled val="1"/>
        </dgm:presLayoutVars>
      </dgm:prSet>
      <dgm:spPr/>
    </dgm:pt>
  </dgm:ptLst>
  <dgm:cxnLst>
    <dgm:cxn modelId="{442DF707-9273-462D-A555-A381A8B6A6D2}" type="presOf" srcId="{6A4DD6CE-695A-40AC-B05F-99F4E0F6DF8E}" destId="{F1AE2D4F-BB11-4174-8A16-78EAC3CC64E2}" srcOrd="0" destOrd="0" presId="urn:microsoft.com/office/officeart/2016/7/layout/RepeatingBendingProcessNew"/>
    <dgm:cxn modelId="{E9EF2B15-3573-4C67-A831-DD6D80349752}" type="presOf" srcId="{E28B0EF3-F0ED-4559-894C-40764CBBDF88}" destId="{7B5FE5DF-817D-457B-BBEB-28C4C1E7B7D0}" srcOrd="0" destOrd="0" presId="urn:microsoft.com/office/officeart/2016/7/layout/RepeatingBendingProcessNew"/>
    <dgm:cxn modelId="{B8753315-2DDA-4468-9A4E-6A55847038E3}" type="presOf" srcId="{B49B9EDF-CC5E-4EF3-848F-FADF2E4D6525}" destId="{E9E3F56C-B670-4993-9A93-3C74D725807E}" srcOrd="0" destOrd="0" presId="urn:microsoft.com/office/officeart/2016/7/layout/RepeatingBendingProcessNew"/>
    <dgm:cxn modelId="{DE2E5A19-333A-404B-94CA-B03FF0A8B274}" type="presOf" srcId="{FBF7A7AA-D02E-4AE3-8BBF-189DB6BA52C7}" destId="{CF357406-FCB8-474F-BC98-FB8CBDB9E8D9}" srcOrd="1" destOrd="0" presId="urn:microsoft.com/office/officeart/2016/7/layout/RepeatingBendingProcessNew"/>
    <dgm:cxn modelId="{B4EFC91A-9662-41BC-A356-17C9BD782C88}" srcId="{BC4155C6-3B39-46DD-8DDC-36D9F5FDBDAF}" destId="{432F2CFD-820D-470F-8174-7E91DDA159E6}" srcOrd="5" destOrd="0" parTransId="{4C31997E-8CEE-47AA-A3B2-7AC4F33EBBA8}" sibTransId="{7AA7430F-D798-42A8-AB5A-6CE47640B444}"/>
    <dgm:cxn modelId="{3EC5F927-74EA-44FA-8FA4-C6C85498D0B2}" type="presOf" srcId="{630FD0B4-E708-4B29-BD58-A387ED882E1E}" destId="{4B28A766-638B-46EF-ABD1-73BDD134A87E}" srcOrd="0" destOrd="0" presId="urn:microsoft.com/office/officeart/2016/7/layout/RepeatingBendingProcessNew"/>
    <dgm:cxn modelId="{5C1B9D2A-EF40-4876-8586-89569D3D8F6A}" type="presOf" srcId="{F23AA443-433F-4972-A0C7-D8D892698533}" destId="{807665ED-EAE6-43DB-A1C8-22B4312E9A28}" srcOrd="0" destOrd="0" presId="urn:microsoft.com/office/officeart/2016/7/layout/RepeatingBendingProcessNew"/>
    <dgm:cxn modelId="{0971862B-E05B-4230-9004-7F22CAF8D7AD}" srcId="{BC4155C6-3B39-46DD-8DDC-36D9F5FDBDAF}" destId="{B7CAC4B1-3295-4DF1-A2B9-EF4C39FFCBED}" srcOrd="1" destOrd="0" parTransId="{BA0634AC-0D33-449C-BE70-433A14686036}" sibTransId="{D0EBA549-CE6E-490B-9EA6-45E03B2A58E3}"/>
    <dgm:cxn modelId="{A5D3B934-9125-4606-907B-C5B65F9039B3}" type="presOf" srcId="{7AA7430F-D798-42A8-AB5A-6CE47640B444}" destId="{DB8F8243-9BE1-4755-BD6C-AB66A651D0B1}" srcOrd="0" destOrd="0" presId="urn:microsoft.com/office/officeart/2016/7/layout/RepeatingBendingProcessNew"/>
    <dgm:cxn modelId="{215EDE3B-3180-4667-9A92-4D3A44917435}" type="presOf" srcId="{30179B58-50B2-4FB2-A657-D1F4E8743FBB}" destId="{D1BBA4CC-F03B-4D3F-8E3A-A31370879880}" srcOrd="0" destOrd="0" presId="urn:microsoft.com/office/officeart/2016/7/layout/RepeatingBendingProcessNew"/>
    <dgm:cxn modelId="{1759633D-BA4F-462E-A9EE-880D73EDA6C9}" type="presOf" srcId="{7AA7430F-D798-42A8-AB5A-6CE47640B444}" destId="{F8754D71-45B4-4735-AA5C-99ABFD770EB5}" srcOrd="1" destOrd="0" presId="urn:microsoft.com/office/officeart/2016/7/layout/RepeatingBendingProcessNew"/>
    <dgm:cxn modelId="{E5002B43-700E-4CF6-AF88-FEC9A8A87442}" type="presOf" srcId="{D0EBA549-CE6E-490B-9EA6-45E03B2A58E3}" destId="{96698CBB-9D14-4918-85C8-BB7794C0FC35}" srcOrd="0" destOrd="0" presId="urn:microsoft.com/office/officeart/2016/7/layout/RepeatingBendingProcessNew"/>
    <dgm:cxn modelId="{BBF44B44-F551-4D4F-85EC-C34B96F553CA}" srcId="{BC4155C6-3B39-46DD-8DDC-36D9F5FDBDAF}" destId="{B49B9EDF-CC5E-4EF3-848F-FADF2E4D6525}" srcOrd="11" destOrd="0" parTransId="{8596396C-709E-486E-8EF1-655D1B581EA3}" sibTransId="{FD1ACEB2-25AB-452C-8CB3-AF4888A050A4}"/>
    <dgm:cxn modelId="{10F77964-B5DB-4341-93F6-0D3D8E07BEE8}" type="presOf" srcId="{9ABA1CB1-A5F0-41BB-A0F8-207EAE66E95F}" destId="{50315A2A-F30F-4DAA-9E49-469EC4D0DA74}" srcOrd="0" destOrd="0" presId="urn:microsoft.com/office/officeart/2016/7/layout/RepeatingBendingProcessNew"/>
    <dgm:cxn modelId="{FF1F4969-239C-403A-82E2-EF9E3A377154}" type="presOf" srcId="{C6CADD0D-CC96-46F9-8531-BDDE23F79189}" destId="{B812334D-9A71-4732-8AB4-40FD6577FC20}" srcOrd="0" destOrd="0" presId="urn:microsoft.com/office/officeart/2016/7/layout/RepeatingBendingProcessNew"/>
    <dgm:cxn modelId="{3D0CD76F-F0E2-4685-A331-2D6F420B5281}" type="presOf" srcId="{DE747AAF-CFF4-4CFC-B931-C608089A3F1E}" destId="{C132263B-C76F-4E35-B11A-9FA49DE55F33}" srcOrd="1" destOrd="0" presId="urn:microsoft.com/office/officeart/2016/7/layout/RepeatingBendingProcessNew"/>
    <dgm:cxn modelId="{3FEB7E70-CBC5-404E-BDCF-362BC5875188}" srcId="{BC4155C6-3B39-46DD-8DDC-36D9F5FDBDAF}" destId="{F23AA443-433F-4972-A0C7-D8D892698533}" srcOrd="6" destOrd="0" parTransId="{D1247DA5-2572-4652-840B-DC43A942C8EB}" sibTransId="{DE747AAF-CFF4-4CFC-B931-C608089A3F1E}"/>
    <dgm:cxn modelId="{86CD4487-32CA-41E4-81A3-2EF5ED3FE4C4}" type="presOf" srcId="{C0D578D1-5575-4071-8E4D-751758D00EA6}" destId="{D9692EE8-8068-4745-BD94-DE3132D3F176}" srcOrd="1" destOrd="0" presId="urn:microsoft.com/office/officeart/2016/7/layout/RepeatingBendingProcessNew"/>
    <dgm:cxn modelId="{A6ECBB90-C299-4E77-A1B3-A93F41B40665}" type="presOf" srcId="{A3A354E3-9AAC-46C4-A8C1-F02AD5D51664}" destId="{BDF8B1B8-3CCF-4F9C-B92E-D584ACFEFF43}" srcOrd="1" destOrd="0" presId="urn:microsoft.com/office/officeart/2016/7/layout/RepeatingBendingProcessNew"/>
    <dgm:cxn modelId="{FABB8491-16ED-488E-B95D-DC8666C66E6D}" srcId="{BC4155C6-3B39-46DD-8DDC-36D9F5FDBDAF}" destId="{C6CADD0D-CC96-46F9-8531-BDDE23F79189}" srcOrd="10" destOrd="0" parTransId="{BB77CAEB-F049-4CC7-9FC0-A98F2EABA8AC}" sibTransId="{B8BF1311-AD7D-4530-ABF0-8FE3E6D36695}"/>
    <dgm:cxn modelId="{AB6DC191-1AFA-4000-A4F4-A09098504D85}" type="presOf" srcId="{BC4155C6-3B39-46DD-8DDC-36D9F5FDBDAF}" destId="{F860B44E-6977-438C-9963-2AEB1CEB7425}" srcOrd="0" destOrd="0" presId="urn:microsoft.com/office/officeart/2016/7/layout/RepeatingBendingProcessNew"/>
    <dgm:cxn modelId="{D9FCAB92-7F04-4C40-B1A1-7FAB955BE213}" type="presOf" srcId="{DE747AAF-CFF4-4CFC-B931-C608089A3F1E}" destId="{D933A55A-6D2C-435B-8014-42C264DD348A}" srcOrd="0" destOrd="0" presId="urn:microsoft.com/office/officeart/2016/7/layout/RepeatingBendingProcessNew"/>
    <dgm:cxn modelId="{066BD59A-7984-4B58-8416-A595E196371E}" srcId="{BC4155C6-3B39-46DD-8DDC-36D9F5FDBDAF}" destId="{318B4D50-1936-46B7-8780-AA14BC5959DD}" srcOrd="7" destOrd="0" parTransId="{152D1476-0559-4BB9-AC50-DE690EFE4B18}" sibTransId="{9ABA1CB1-A5F0-41BB-A0F8-207EAE66E95F}"/>
    <dgm:cxn modelId="{BC86279B-8FD2-4FC7-9E26-940F7AF7A806}" type="presOf" srcId="{D0EBA549-CE6E-490B-9EA6-45E03B2A58E3}" destId="{BD269AA1-9447-491A-BA1C-2360099DC0E9}" srcOrd="1" destOrd="0" presId="urn:microsoft.com/office/officeart/2016/7/layout/RepeatingBendingProcessNew"/>
    <dgm:cxn modelId="{57C76F9B-E656-4491-88C2-EA645B089652}" type="presOf" srcId="{A3A354E3-9AAC-46C4-A8C1-F02AD5D51664}" destId="{36D4F59E-4257-47E1-837B-1D6BAF63A0E2}" srcOrd="0" destOrd="0" presId="urn:microsoft.com/office/officeart/2016/7/layout/RepeatingBendingProcessNew"/>
    <dgm:cxn modelId="{C9CF8CA5-8E8D-49A6-B5D6-229F998DC4B0}" type="presOf" srcId="{499708F9-AB52-479B-B85C-BCB92B9DACDB}" destId="{5A4E0149-0738-46DB-A4FB-A0F0FE0B8D95}" srcOrd="0" destOrd="0" presId="urn:microsoft.com/office/officeart/2016/7/layout/RepeatingBendingProcessNew"/>
    <dgm:cxn modelId="{EBF2BDA9-8A87-42B8-A730-9E31A866BC29}" type="presOf" srcId="{318B4D50-1936-46B7-8780-AA14BC5959DD}" destId="{900ADB02-B6CA-4CBF-8F47-6EBC6A116BA5}" srcOrd="0" destOrd="0" presId="urn:microsoft.com/office/officeart/2016/7/layout/RepeatingBendingProcessNew"/>
    <dgm:cxn modelId="{E80382AC-6F90-4EFA-84ED-40EBF7091626}" type="presOf" srcId="{D37CE497-3385-42B5-A49E-AD349FD722E7}" destId="{759F5EDD-1976-48A2-A695-71FE01D4D10D}" srcOrd="0" destOrd="0" presId="urn:microsoft.com/office/officeart/2016/7/layout/RepeatingBendingProcessNew"/>
    <dgm:cxn modelId="{9EA0F5AD-9EB3-41C2-BF9D-6F0D7016AD08}" type="presOf" srcId="{B8BF1311-AD7D-4530-ABF0-8FE3E6D36695}" destId="{CD9E9AC1-53AA-4D38-89F0-AB90D424E35A}" srcOrd="0" destOrd="0" presId="urn:microsoft.com/office/officeart/2016/7/layout/RepeatingBendingProcessNew"/>
    <dgm:cxn modelId="{E1B18EAE-8F49-449E-BDAA-50F3E739D589}" type="presOf" srcId="{8F82D953-6BD0-4D6A-8A1E-3A7A50AA9192}" destId="{1617E1E2-9413-463B-AEB9-5E3B3875108B}" srcOrd="0" destOrd="0" presId="urn:microsoft.com/office/officeart/2016/7/layout/RepeatingBendingProcessNew"/>
    <dgm:cxn modelId="{A66F63B5-7CB5-40F1-ACC0-A12072681CB6}" type="presOf" srcId="{FBF7A7AA-D02E-4AE3-8BBF-189DB6BA52C7}" destId="{B10DEC99-E18F-40CB-9F32-213C46E2E244}" srcOrd="0" destOrd="0" presId="urn:microsoft.com/office/officeart/2016/7/layout/RepeatingBendingProcessNew"/>
    <dgm:cxn modelId="{FDE6E7B5-E1E6-4CDD-9125-7F3256830DFA}" srcId="{BC4155C6-3B39-46DD-8DDC-36D9F5FDBDAF}" destId="{630FD0B4-E708-4B29-BD58-A387ED882E1E}" srcOrd="4" destOrd="0" parTransId="{C1EE2F91-E759-499E-BAA9-531E353E1E66}" sibTransId="{C0D578D1-5575-4071-8E4D-751758D00EA6}"/>
    <dgm:cxn modelId="{D60377C4-1B53-40F2-B88A-703C4C18F86A}" type="presOf" srcId="{C0D578D1-5575-4071-8E4D-751758D00EA6}" destId="{DCAE1C68-8BD0-4650-8C45-BF603D8040BC}" srcOrd="0" destOrd="0" presId="urn:microsoft.com/office/officeart/2016/7/layout/RepeatingBendingProcessNew"/>
    <dgm:cxn modelId="{635DCFC4-50BA-4CE5-9B3A-AB8616FDB016}" srcId="{BC4155C6-3B39-46DD-8DDC-36D9F5FDBDAF}" destId="{499708F9-AB52-479B-B85C-BCB92B9DACDB}" srcOrd="9" destOrd="0" parTransId="{9CD90A47-75B8-4521-A160-3FCD7DCB2075}" sibTransId="{A3A354E3-9AAC-46C4-A8C1-F02AD5D51664}"/>
    <dgm:cxn modelId="{53A23CC7-7765-4E6F-A4AA-BEA9E888A9F0}" type="presOf" srcId="{8F0ACDA4-DE94-458D-B626-48917F0E6EC0}" destId="{23DC014D-88E4-4AEC-B558-AA9C76093F1E}" srcOrd="1" destOrd="0" presId="urn:microsoft.com/office/officeart/2016/7/layout/RepeatingBendingProcessNew"/>
    <dgm:cxn modelId="{B35E8BC7-E788-4B5C-8748-F16899842307}" type="presOf" srcId="{B7CAC4B1-3295-4DF1-A2B9-EF4C39FFCBED}" destId="{A16770B7-9597-49FF-BD3B-F6A8F91D5834}" srcOrd="0" destOrd="0" presId="urn:microsoft.com/office/officeart/2016/7/layout/RepeatingBendingProcessNew"/>
    <dgm:cxn modelId="{E0E1DCCE-B776-49AE-A67C-8688458B277A}" type="presOf" srcId="{8F0ACDA4-DE94-458D-B626-48917F0E6EC0}" destId="{4DAEB7BE-D99C-459F-8446-6CF188EBDF94}" srcOrd="0" destOrd="0" presId="urn:microsoft.com/office/officeart/2016/7/layout/RepeatingBendingProcessNew"/>
    <dgm:cxn modelId="{87461AD2-ACD6-4413-AB1C-69285C473451}" type="presOf" srcId="{D37CE497-3385-42B5-A49E-AD349FD722E7}" destId="{B4839DE7-FAFC-4D72-9265-7E1FAC649511}" srcOrd="1" destOrd="0" presId="urn:microsoft.com/office/officeart/2016/7/layout/RepeatingBendingProcessNew"/>
    <dgm:cxn modelId="{C56328D5-810D-45A5-B03E-8E03275B3A20}" type="presOf" srcId="{9ABA1CB1-A5F0-41BB-A0F8-207EAE66E95F}" destId="{6A53F3D5-757C-4905-8B2A-C56612213A89}" srcOrd="1" destOrd="0" presId="urn:microsoft.com/office/officeart/2016/7/layout/RepeatingBendingProcessNew"/>
    <dgm:cxn modelId="{C06094D6-18C4-430D-8EB9-20D91AAE0CBE}" srcId="{BC4155C6-3B39-46DD-8DDC-36D9F5FDBDAF}" destId="{8F82D953-6BD0-4D6A-8A1E-3A7A50AA9192}" srcOrd="2" destOrd="0" parTransId="{1FD1BE25-51D0-401C-ADEA-67C3E69F0C84}" sibTransId="{FBF7A7AA-D02E-4AE3-8BBF-189DB6BA52C7}"/>
    <dgm:cxn modelId="{5E024DD9-2F8C-4B68-A663-CEE2AADBDDFA}" type="presOf" srcId="{432F2CFD-820D-470F-8174-7E91DDA159E6}" destId="{3666E0C9-1989-4986-9C2C-72FFD7E5AE83}" srcOrd="0" destOrd="0" presId="urn:microsoft.com/office/officeart/2016/7/layout/RepeatingBendingProcessNew"/>
    <dgm:cxn modelId="{73F036DE-FDEC-45C4-A34A-6D255A28569D}" type="presOf" srcId="{948E17DA-DCEA-467A-AE60-53E1362F9DD8}" destId="{A51ACFB3-3046-4CB4-A006-060388714AFB}" srcOrd="1" destOrd="0" presId="urn:microsoft.com/office/officeart/2016/7/layout/RepeatingBendingProcessNew"/>
    <dgm:cxn modelId="{08FD6DE4-BD86-40B5-BF20-7AB1E05164EF}" srcId="{BC4155C6-3B39-46DD-8DDC-36D9F5FDBDAF}" destId="{E28B0EF3-F0ED-4559-894C-40764CBBDF88}" srcOrd="0" destOrd="0" parTransId="{AADE66AC-3870-44F0-B6F2-14CF22BF45BB}" sibTransId="{8F0ACDA4-DE94-458D-B626-48917F0E6EC0}"/>
    <dgm:cxn modelId="{F2E8F0E5-7C36-4065-838C-EFEF3FE633D3}" type="presOf" srcId="{948E17DA-DCEA-467A-AE60-53E1362F9DD8}" destId="{1FF7902B-92C9-4DB4-8559-1BB7CCAD9438}" srcOrd="0" destOrd="0" presId="urn:microsoft.com/office/officeart/2016/7/layout/RepeatingBendingProcessNew"/>
    <dgm:cxn modelId="{63D42CED-B5BB-4868-B07E-610035C293BC}" srcId="{BC4155C6-3B39-46DD-8DDC-36D9F5FDBDAF}" destId="{30179B58-50B2-4FB2-A657-D1F4E8743FBB}" srcOrd="3" destOrd="0" parTransId="{5BBC5297-D542-4E43-9111-DEAB6AFD132A}" sibTransId="{D37CE497-3385-42B5-A49E-AD349FD722E7}"/>
    <dgm:cxn modelId="{E92D71F1-B599-4AE7-A8C4-7F8F108340DF}" srcId="{BC4155C6-3B39-46DD-8DDC-36D9F5FDBDAF}" destId="{6A4DD6CE-695A-40AC-B05F-99F4E0F6DF8E}" srcOrd="8" destOrd="0" parTransId="{57A643C8-7059-4ED6-9EC4-76BC3B3AC86F}" sibTransId="{948E17DA-DCEA-467A-AE60-53E1362F9DD8}"/>
    <dgm:cxn modelId="{F065E5F4-546F-413F-B4EE-4FA25648F0BC}" type="presOf" srcId="{B8BF1311-AD7D-4530-ABF0-8FE3E6D36695}" destId="{1781C347-018E-47DA-8F2F-106EB607E643}" srcOrd="1" destOrd="0" presId="urn:microsoft.com/office/officeart/2016/7/layout/RepeatingBendingProcessNew"/>
    <dgm:cxn modelId="{240DD89E-3E51-4646-95E6-C86139F949DC}" type="presParOf" srcId="{F860B44E-6977-438C-9963-2AEB1CEB7425}" destId="{7B5FE5DF-817D-457B-BBEB-28C4C1E7B7D0}" srcOrd="0" destOrd="0" presId="urn:microsoft.com/office/officeart/2016/7/layout/RepeatingBendingProcessNew"/>
    <dgm:cxn modelId="{1A965C8A-B943-4816-BC22-F0359F2B59DE}" type="presParOf" srcId="{F860B44E-6977-438C-9963-2AEB1CEB7425}" destId="{4DAEB7BE-D99C-459F-8446-6CF188EBDF94}" srcOrd="1" destOrd="0" presId="urn:microsoft.com/office/officeart/2016/7/layout/RepeatingBendingProcessNew"/>
    <dgm:cxn modelId="{EFEAAA10-E422-423D-A976-B6880D3F7F33}" type="presParOf" srcId="{4DAEB7BE-D99C-459F-8446-6CF188EBDF94}" destId="{23DC014D-88E4-4AEC-B558-AA9C76093F1E}" srcOrd="0" destOrd="0" presId="urn:microsoft.com/office/officeart/2016/7/layout/RepeatingBendingProcessNew"/>
    <dgm:cxn modelId="{786572DE-C17A-4BBA-BB77-A313060DFFA2}" type="presParOf" srcId="{F860B44E-6977-438C-9963-2AEB1CEB7425}" destId="{A16770B7-9597-49FF-BD3B-F6A8F91D5834}" srcOrd="2" destOrd="0" presId="urn:microsoft.com/office/officeart/2016/7/layout/RepeatingBendingProcessNew"/>
    <dgm:cxn modelId="{8D24FB96-3FF4-4E75-9A5A-B169050A6C27}" type="presParOf" srcId="{F860B44E-6977-438C-9963-2AEB1CEB7425}" destId="{96698CBB-9D14-4918-85C8-BB7794C0FC35}" srcOrd="3" destOrd="0" presId="urn:microsoft.com/office/officeart/2016/7/layout/RepeatingBendingProcessNew"/>
    <dgm:cxn modelId="{6EEC6570-497E-4B95-A679-792B1FD0303A}" type="presParOf" srcId="{96698CBB-9D14-4918-85C8-BB7794C0FC35}" destId="{BD269AA1-9447-491A-BA1C-2360099DC0E9}" srcOrd="0" destOrd="0" presId="urn:microsoft.com/office/officeart/2016/7/layout/RepeatingBendingProcessNew"/>
    <dgm:cxn modelId="{F5CFDD52-7962-471D-BECB-3552B1503DA0}" type="presParOf" srcId="{F860B44E-6977-438C-9963-2AEB1CEB7425}" destId="{1617E1E2-9413-463B-AEB9-5E3B3875108B}" srcOrd="4" destOrd="0" presId="urn:microsoft.com/office/officeart/2016/7/layout/RepeatingBendingProcessNew"/>
    <dgm:cxn modelId="{CFDC8C2B-BF5C-4E0E-B2AB-74E41FFF7B62}" type="presParOf" srcId="{F860B44E-6977-438C-9963-2AEB1CEB7425}" destId="{B10DEC99-E18F-40CB-9F32-213C46E2E244}" srcOrd="5" destOrd="0" presId="urn:microsoft.com/office/officeart/2016/7/layout/RepeatingBendingProcessNew"/>
    <dgm:cxn modelId="{90244555-628F-4CED-8977-E67187DF563C}" type="presParOf" srcId="{B10DEC99-E18F-40CB-9F32-213C46E2E244}" destId="{CF357406-FCB8-474F-BC98-FB8CBDB9E8D9}" srcOrd="0" destOrd="0" presId="urn:microsoft.com/office/officeart/2016/7/layout/RepeatingBendingProcessNew"/>
    <dgm:cxn modelId="{1C764C5C-A246-4238-ADBD-2C1C5521410E}" type="presParOf" srcId="{F860B44E-6977-438C-9963-2AEB1CEB7425}" destId="{D1BBA4CC-F03B-4D3F-8E3A-A31370879880}" srcOrd="6" destOrd="0" presId="urn:microsoft.com/office/officeart/2016/7/layout/RepeatingBendingProcessNew"/>
    <dgm:cxn modelId="{A3992136-6727-4D64-BF14-FBAC1BE45900}" type="presParOf" srcId="{F860B44E-6977-438C-9963-2AEB1CEB7425}" destId="{759F5EDD-1976-48A2-A695-71FE01D4D10D}" srcOrd="7" destOrd="0" presId="urn:microsoft.com/office/officeart/2016/7/layout/RepeatingBendingProcessNew"/>
    <dgm:cxn modelId="{6B5D741A-6428-4CA9-9D8F-E4498A224FBD}" type="presParOf" srcId="{759F5EDD-1976-48A2-A695-71FE01D4D10D}" destId="{B4839DE7-FAFC-4D72-9265-7E1FAC649511}" srcOrd="0" destOrd="0" presId="urn:microsoft.com/office/officeart/2016/7/layout/RepeatingBendingProcessNew"/>
    <dgm:cxn modelId="{28EEBB42-197F-470E-B653-BD6536F87D9E}" type="presParOf" srcId="{F860B44E-6977-438C-9963-2AEB1CEB7425}" destId="{4B28A766-638B-46EF-ABD1-73BDD134A87E}" srcOrd="8" destOrd="0" presId="urn:microsoft.com/office/officeart/2016/7/layout/RepeatingBendingProcessNew"/>
    <dgm:cxn modelId="{7EC77E84-873B-420A-A7C2-8A76B5E2C42E}" type="presParOf" srcId="{F860B44E-6977-438C-9963-2AEB1CEB7425}" destId="{DCAE1C68-8BD0-4650-8C45-BF603D8040BC}" srcOrd="9" destOrd="0" presId="urn:microsoft.com/office/officeart/2016/7/layout/RepeatingBendingProcessNew"/>
    <dgm:cxn modelId="{22B26721-D2AC-498E-A480-0AA8E3A2C981}" type="presParOf" srcId="{DCAE1C68-8BD0-4650-8C45-BF603D8040BC}" destId="{D9692EE8-8068-4745-BD94-DE3132D3F176}" srcOrd="0" destOrd="0" presId="urn:microsoft.com/office/officeart/2016/7/layout/RepeatingBendingProcessNew"/>
    <dgm:cxn modelId="{CEB706A8-B3DC-4D9A-A121-BA7C6C93A757}" type="presParOf" srcId="{F860B44E-6977-438C-9963-2AEB1CEB7425}" destId="{3666E0C9-1989-4986-9C2C-72FFD7E5AE83}" srcOrd="10" destOrd="0" presId="urn:microsoft.com/office/officeart/2016/7/layout/RepeatingBendingProcessNew"/>
    <dgm:cxn modelId="{0D63EF72-4FDC-4BAC-9CFE-D8BAB0595185}" type="presParOf" srcId="{F860B44E-6977-438C-9963-2AEB1CEB7425}" destId="{DB8F8243-9BE1-4755-BD6C-AB66A651D0B1}" srcOrd="11" destOrd="0" presId="urn:microsoft.com/office/officeart/2016/7/layout/RepeatingBendingProcessNew"/>
    <dgm:cxn modelId="{716E51D2-B9E9-4E14-9FD0-535A133A1EE6}" type="presParOf" srcId="{DB8F8243-9BE1-4755-BD6C-AB66A651D0B1}" destId="{F8754D71-45B4-4735-AA5C-99ABFD770EB5}" srcOrd="0" destOrd="0" presId="urn:microsoft.com/office/officeart/2016/7/layout/RepeatingBendingProcessNew"/>
    <dgm:cxn modelId="{6D742B4F-8586-40E6-9E08-0F0C09B923C6}" type="presParOf" srcId="{F860B44E-6977-438C-9963-2AEB1CEB7425}" destId="{807665ED-EAE6-43DB-A1C8-22B4312E9A28}" srcOrd="12" destOrd="0" presId="urn:microsoft.com/office/officeart/2016/7/layout/RepeatingBendingProcessNew"/>
    <dgm:cxn modelId="{D3A7EC53-FF4E-43BA-A409-17589E4F79AF}" type="presParOf" srcId="{F860B44E-6977-438C-9963-2AEB1CEB7425}" destId="{D933A55A-6D2C-435B-8014-42C264DD348A}" srcOrd="13" destOrd="0" presId="urn:microsoft.com/office/officeart/2016/7/layout/RepeatingBendingProcessNew"/>
    <dgm:cxn modelId="{5790404B-1DD1-4394-9C55-9E745D2A71D4}" type="presParOf" srcId="{D933A55A-6D2C-435B-8014-42C264DD348A}" destId="{C132263B-C76F-4E35-B11A-9FA49DE55F33}" srcOrd="0" destOrd="0" presId="urn:microsoft.com/office/officeart/2016/7/layout/RepeatingBendingProcessNew"/>
    <dgm:cxn modelId="{0F9FDF3A-2F42-4A44-A547-1503B9CBFC4D}" type="presParOf" srcId="{F860B44E-6977-438C-9963-2AEB1CEB7425}" destId="{900ADB02-B6CA-4CBF-8F47-6EBC6A116BA5}" srcOrd="14" destOrd="0" presId="urn:microsoft.com/office/officeart/2016/7/layout/RepeatingBendingProcessNew"/>
    <dgm:cxn modelId="{EBCAF150-7ECA-4A5B-ABB0-F34EABB12770}" type="presParOf" srcId="{F860B44E-6977-438C-9963-2AEB1CEB7425}" destId="{50315A2A-F30F-4DAA-9E49-469EC4D0DA74}" srcOrd="15" destOrd="0" presId="urn:microsoft.com/office/officeart/2016/7/layout/RepeatingBendingProcessNew"/>
    <dgm:cxn modelId="{411A5CB4-056B-4137-8E2A-12E34FA0802E}" type="presParOf" srcId="{50315A2A-F30F-4DAA-9E49-469EC4D0DA74}" destId="{6A53F3D5-757C-4905-8B2A-C56612213A89}" srcOrd="0" destOrd="0" presId="urn:microsoft.com/office/officeart/2016/7/layout/RepeatingBendingProcessNew"/>
    <dgm:cxn modelId="{8EB3A24C-D9C5-4E07-8D96-DD9D9391F528}" type="presParOf" srcId="{F860B44E-6977-438C-9963-2AEB1CEB7425}" destId="{F1AE2D4F-BB11-4174-8A16-78EAC3CC64E2}" srcOrd="16" destOrd="0" presId="urn:microsoft.com/office/officeart/2016/7/layout/RepeatingBendingProcessNew"/>
    <dgm:cxn modelId="{A6AE8812-B5B1-4C12-82FF-45D490A9C853}" type="presParOf" srcId="{F860B44E-6977-438C-9963-2AEB1CEB7425}" destId="{1FF7902B-92C9-4DB4-8559-1BB7CCAD9438}" srcOrd="17" destOrd="0" presId="urn:microsoft.com/office/officeart/2016/7/layout/RepeatingBendingProcessNew"/>
    <dgm:cxn modelId="{A4A0D6A0-9ED5-4DB3-A3B3-B995980E1B6D}" type="presParOf" srcId="{1FF7902B-92C9-4DB4-8559-1BB7CCAD9438}" destId="{A51ACFB3-3046-4CB4-A006-060388714AFB}" srcOrd="0" destOrd="0" presId="urn:microsoft.com/office/officeart/2016/7/layout/RepeatingBendingProcessNew"/>
    <dgm:cxn modelId="{42FD5742-F9F6-4198-8CC8-E1D1C9819093}" type="presParOf" srcId="{F860B44E-6977-438C-9963-2AEB1CEB7425}" destId="{5A4E0149-0738-46DB-A4FB-A0F0FE0B8D95}" srcOrd="18" destOrd="0" presId="urn:microsoft.com/office/officeart/2016/7/layout/RepeatingBendingProcessNew"/>
    <dgm:cxn modelId="{29FD26AA-1A50-4685-B641-EF851E1F8F28}" type="presParOf" srcId="{F860B44E-6977-438C-9963-2AEB1CEB7425}" destId="{36D4F59E-4257-47E1-837B-1D6BAF63A0E2}" srcOrd="19" destOrd="0" presId="urn:microsoft.com/office/officeart/2016/7/layout/RepeatingBendingProcessNew"/>
    <dgm:cxn modelId="{8E593BB1-48F8-481C-ABE1-F5F78540F6D7}" type="presParOf" srcId="{36D4F59E-4257-47E1-837B-1D6BAF63A0E2}" destId="{BDF8B1B8-3CCF-4F9C-B92E-D584ACFEFF43}" srcOrd="0" destOrd="0" presId="urn:microsoft.com/office/officeart/2016/7/layout/RepeatingBendingProcessNew"/>
    <dgm:cxn modelId="{1E431721-7016-4512-876E-95DF6C35A51A}" type="presParOf" srcId="{F860B44E-6977-438C-9963-2AEB1CEB7425}" destId="{B812334D-9A71-4732-8AB4-40FD6577FC20}" srcOrd="20" destOrd="0" presId="urn:microsoft.com/office/officeart/2016/7/layout/RepeatingBendingProcessNew"/>
    <dgm:cxn modelId="{66D1E029-0350-4CCB-9113-5DC165351150}" type="presParOf" srcId="{F860B44E-6977-438C-9963-2AEB1CEB7425}" destId="{CD9E9AC1-53AA-4D38-89F0-AB90D424E35A}" srcOrd="21" destOrd="0" presId="urn:microsoft.com/office/officeart/2016/7/layout/RepeatingBendingProcessNew"/>
    <dgm:cxn modelId="{05C98058-F288-4D6F-9AEA-0DEB1250E19A}" type="presParOf" srcId="{CD9E9AC1-53AA-4D38-89F0-AB90D424E35A}" destId="{1781C347-018E-47DA-8F2F-106EB607E643}" srcOrd="0" destOrd="0" presId="urn:microsoft.com/office/officeart/2016/7/layout/RepeatingBendingProcessNew"/>
    <dgm:cxn modelId="{1D4953DB-A20D-4D34-AFC4-992125773363}" type="presParOf" srcId="{F860B44E-6977-438C-9963-2AEB1CEB7425}" destId="{E9E3F56C-B670-4993-9A93-3C74D725807E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23DE9-6CA6-440C-A852-F06CB268EF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5BB326-8E53-4C38-9C58-47C8D6C35EE8}">
      <dgm:prSet/>
      <dgm:spPr/>
      <dgm:t>
        <a:bodyPr/>
        <a:lstStyle/>
        <a:p>
          <a:r>
            <a:rPr lang="en-US" dirty="0"/>
            <a:t>Supplemental Pay for GAs is the exception – not the norm.</a:t>
          </a:r>
        </a:p>
      </dgm:t>
    </dgm:pt>
    <dgm:pt modelId="{E5827CA8-1CDD-4DB1-8A29-D186AF7933C5}" type="parTrans" cxnId="{3676EA0B-7EC5-4A27-9C61-1F06595B6CDC}">
      <dgm:prSet/>
      <dgm:spPr/>
      <dgm:t>
        <a:bodyPr/>
        <a:lstStyle/>
        <a:p>
          <a:endParaRPr lang="en-US"/>
        </a:p>
      </dgm:t>
    </dgm:pt>
    <dgm:pt modelId="{B2995BD0-E5AF-426C-83C8-5ECFE8985B77}" type="sibTrans" cxnId="{3676EA0B-7EC5-4A27-9C61-1F06595B6CDC}">
      <dgm:prSet/>
      <dgm:spPr/>
      <dgm:t>
        <a:bodyPr/>
        <a:lstStyle/>
        <a:p>
          <a:endParaRPr lang="en-US"/>
        </a:p>
      </dgm:t>
    </dgm:pt>
    <dgm:pt modelId="{4699AB84-2AAB-4DF9-AE59-BA8B13666A09}">
      <dgm:prSet/>
      <dgm:spPr/>
      <dgm:t>
        <a:bodyPr/>
        <a:lstStyle/>
        <a:p>
          <a:r>
            <a:rPr lang="en-US" dirty="0"/>
            <a:t>Must meet following criteria for Graduate School approval:</a:t>
          </a:r>
        </a:p>
      </dgm:t>
    </dgm:pt>
    <dgm:pt modelId="{53D12B2B-F5DC-4020-BC87-AACFCFCA3B2C}" type="parTrans" cxnId="{41EE7DCE-1F9F-4710-8DFB-DE49D26191A4}">
      <dgm:prSet/>
      <dgm:spPr/>
      <dgm:t>
        <a:bodyPr/>
        <a:lstStyle/>
        <a:p>
          <a:endParaRPr lang="en-US"/>
        </a:p>
      </dgm:t>
    </dgm:pt>
    <dgm:pt modelId="{9FDB86B1-F5D1-4CF9-9B15-F37A603CFD02}" type="sibTrans" cxnId="{41EE7DCE-1F9F-4710-8DFB-DE49D26191A4}">
      <dgm:prSet/>
      <dgm:spPr/>
      <dgm:t>
        <a:bodyPr/>
        <a:lstStyle/>
        <a:p>
          <a:endParaRPr lang="en-US"/>
        </a:p>
      </dgm:t>
    </dgm:pt>
    <dgm:pt modelId="{9896459A-7778-4BD1-8E2B-275E4972EB94}">
      <dgm:prSet/>
      <dgm:spPr/>
      <dgm:t>
        <a:bodyPr/>
        <a:lstStyle/>
        <a:p>
          <a:r>
            <a:rPr lang="en-US" dirty="0"/>
            <a:t>1.  Make request prior to GA beginning the work.</a:t>
          </a:r>
        </a:p>
      </dgm:t>
    </dgm:pt>
    <dgm:pt modelId="{B57C7CA6-ADD3-44BF-83D2-2CCAE995BB92}" type="parTrans" cxnId="{3FF62AFB-31D3-4101-9743-DD1D8371B591}">
      <dgm:prSet/>
      <dgm:spPr/>
      <dgm:t>
        <a:bodyPr/>
        <a:lstStyle/>
        <a:p>
          <a:endParaRPr lang="en-US"/>
        </a:p>
      </dgm:t>
    </dgm:pt>
    <dgm:pt modelId="{2BA9238B-22D2-492E-81F6-4AEEEBEAB952}" type="sibTrans" cxnId="{3FF62AFB-31D3-4101-9743-DD1D8371B591}">
      <dgm:prSet/>
      <dgm:spPr/>
      <dgm:t>
        <a:bodyPr/>
        <a:lstStyle/>
        <a:p>
          <a:endParaRPr lang="en-US"/>
        </a:p>
      </dgm:t>
    </dgm:pt>
    <dgm:pt modelId="{6F0CC9E6-DDC6-45C6-82FD-B65212E18DD7}">
      <dgm:prSet/>
      <dgm:spPr/>
      <dgm:t>
        <a:bodyPr/>
        <a:lstStyle/>
        <a:p>
          <a:r>
            <a:rPr lang="en-US" dirty="0"/>
            <a:t>2.  Explain how the work outside of or in addition to the GAs regular GA duties.</a:t>
          </a:r>
        </a:p>
      </dgm:t>
    </dgm:pt>
    <dgm:pt modelId="{9032B968-A627-4CB7-B998-7DFCEECD5F4C}" type="parTrans" cxnId="{90C9292E-4107-4631-89DE-E75A196CFD74}">
      <dgm:prSet/>
      <dgm:spPr/>
      <dgm:t>
        <a:bodyPr/>
        <a:lstStyle/>
        <a:p>
          <a:endParaRPr lang="en-US"/>
        </a:p>
      </dgm:t>
    </dgm:pt>
    <dgm:pt modelId="{2AC60F62-F521-4BBC-81BB-FCE4F37C22C4}" type="sibTrans" cxnId="{90C9292E-4107-4631-89DE-E75A196CFD74}">
      <dgm:prSet/>
      <dgm:spPr/>
      <dgm:t>
        <a:bodyPr/>
        <a:lstStyle/>
        <a:p>
          <a:endParaRPr lang="en-US"/>
        </a:p>
      </dgm:t>
    </dgm:pt>
    <dgm:pt modelId="{A7269284-A2BB-4A4E-AE92-C836E2B40C87}">
      <dgm:prSet/>
      <dgm:spPr/>
      <dgm:t>
        <a:bodyPr/>
        <a:lstStyle/>
        <a:p>
          <a:r>
            <a:rPr lang="en-US" dirty="0"/>
            <a:t>How is hourly load accommodating GA hours?</a:t>
          </a:r>
        </a:p>
      </dgm:t>
    </dgm:pt>
    <dgm:pt modelId="{0B6233E9-638A-4291-8799-3DA4A1EC2D1E}" type="parTrans" cxnId="{FF1F935B-6C0B-429B-87DD-5D9E94AAA65F}">
      <dgm:prSet/>
      <dgm:spPr/>
      <dgm:t>
        <a:bodyPr/>
        <a:lstStyle/>
        <a:p>
          <a:endParaRPr lang="en-US"/>
        </a:p>
      </dgm:t>
    </dgm:pt>
    <dgm:pt modelId="{146ACCD1-5E29-43FE-9A66-FE5B7CBF0789}" type="sibTrans" cxnId="{FF1F935B-6C0B-429B-87DD-5D9E94AAA65F}">
      <dgm:prSet/>
      <dgm:spPr/>
      <dgm:t>
        <a:bodyPr/>
        <a:lstStyle/>
        <a:p>
          <a:endParaRPr lang="en-US"/>
        </a:p>
      </dgm:t>
    </dgm:pt>
    <dgm:pt modelId="{9882AA68-359D-4310-ABC0-85266A0D9E19}">
      <dgm:prSet/>
      <dgm:spPr/>
      <dgm:t>
        <a:bodyPr/>
        <a:lstStyle/>
        <a:p>
          <a:r>
            <a:rPr lang="en-US" dirty="0"/>
            <a:t>Provide a brief description of GA duties &amp; how these duties are different from the proposed additional work.</a:t>
          </a:r>
        </a:p>
      </dgm:t>
    </dgm:pt>
    <dgm:pt modelId="{5E14CE70-336C-4B99-8AF6-FBD61DA3739B}" type="parTrans" cxnId="{61B18888-9E33-4965-AD1F-6E52241115D9}">
      <dgm:prSet/>
      <dgm:spPr/>
      <dgm:t>
        <a:bodyPr/>
        <a:lstStyle/>
        <a:p>
          <a:endParaRPr lang="en-US"/>
        </a:p>
      </dgm:t>
    </dgm:pt>
    <dgm:pt modelId="{A0641B3B-A714-4181-B43E-1664183EA947}" type="sibTrans" cxnId="{61B18888-9E33-4965-AD1F-6E52241115D9}">
      <dgm:prSet/>
      <dgm:spPr/>
      <dgm:t>
        <a:bodyPr/>
        <a:lstStyle/>
        <a:p>
          <a:endParaRPr lang="en-US"/>
        </a:p>
      </dgm:t>
    </dgm:pt>
    <dgm:pt modelId="{EBA79ED7-F42B-48C1-AC42-95DDDE253D32}">
      <dgm:prSet/>
      <dgm:spPr/>
      <dgm:t>
        <a:bodyPr/>
        <a:lstStyle/>
        <a:p>
          <a:r>
            <a:rPr lang="en-US"/>
            <a:t>Provide the pay amount and hours to be worked for the supplemental pay.</a:t>
          </a:r>
        </a:p>
      </dgm:t>
    </dgm:pt>
    <dgm:pt modelId="{ED2EA1CB-8383-4BE1-9DF5-E744AD881958}" type="parTrans" cxnId="{BA1C7700-E135-4259-B765-612951855354}">
      <dgm:prSet/>
      <dgm:spPr/>
      <dgm:t>
        <a:bodyPr/>
        <a:lstStyle/>
        <a:p>
          <a:endParaRPr lang="en-US"/>
        </a:p>
      </dgm:t>
    </dgm:pt>
    <dgm:pt modelId="{1AC4CC8B-3104-4483-A507-8D538B5C0232}" type="sibTrans" cxnId="{BA1C7700-E135-4259-B765-612951855354}">
      <dgm:prSet/>
      <dgm:spPr/>
      <dgm:t>
        <a:bodyPr/>
        <a:lstStyle/>
        <a:p>
          <a:endParaRPr lang="en-US"/>
        </a:p>
      </dgm:t>
    </dgm:pt>
    <dgm:pt modelId="{3C819F1E-E9F3-4A79-8383-DE747A6E3295}">
      <dgm:prSet/>
      <dgm:spPr/>
      <dgm:t>
        <a:bodyPr/>
        <a:lstStyle/>
        <a:p>
          <a:r>
            <a:rPr lang="en-US"/>
            <a:t>Provide support that the additional work cannot be accomplished within the GA contractual hours/terms.</a:t>
          </a:r>
        </a:p>
      </dgm:t>
    </dgm:pt>
    <dgm:pt modelId="{B8558634-2CA9-4FA3-9E0D-DAFF951C60B0}" type="parTrans" cxnId="{A0C6BCD6-499D-4DC9-9ECC-629CFD5C90FD}">
      <dgm:prSet/>
      <dgm:spPr/>
      <dgm:t>
        <a:bodyPr/>
        <a:lstStyle/>
        <a:p>
          <a:endParaRPr lang="en-US"/>
        </a:p>
      </dgm:t>
    </dgm:pt>
    <dgm:pt modelId="{8F4F11A2-9212-4F6C-BC8E-81859468CB0B}" type="sibTrans" cxnId="{A0C6BCD6-499D-4DC9-9ECC-629CFD5C90FD}">
      <dgm:prSet/>
      <dgm:spPr/>
      <dgm:t>
        <a:bodyPr/>
        <a:lstStyle/>
        <a:p>
          <a:endParaRPr lang="en-US"/>
        </a:p>
      </dgm:t>
    </dgm:pt>
    <dgm:pt modelId="{5479759E-7509-4C93-9770-76287D04C6C5}" type="pres">
      <dgm:prSet presAssocID="{38723DE9-6CA6-440C-A852-F06CB268EFD6}" presName="Name0" presStyleCnt="0">
        <dgm:presLayoutVars>
          <dgm:dir/>
          <dgm:animLvl val="lvl"/>
          <dgm:resizeHandles val="exact"/>
        </dgm:presLayoutVars>
      </dgm:prSet>
      <dgm:spPr/>
    </dgm:pt>
    <dgm:pt modelId="{D308CCA9-62C5-4DCE-8C50-8CB47159F9B9}" type="pres">
      <dgm:prSet presAssocID="{6E5BB326-8E53-4C38-9C58-47C8D6C35EE8}" presName="linNode" presStyleCnt="0"/>
      <dgm:spPr/>
    </dgm:pt>
    <dgm:pt modelId="{C8A94C88-8C89-4627-AAB8-415A4D5E72D4}" type="pres">
      <dgm:prSet presAssocID="{6E5BB326-8E53-4C38-9C58-47C8D6C35EE8}" presName="parentText" presStyleLbl="node1" presStyleIdx="0" presStyleCnt="4" custLinFactNeighborX="-7881" custLinFactNeighborY="2519">
        <dgm:presLayoutVars>
          <dgm:chMax val="1"/>
          <dgm:bulletEnabled val="1"/>
        </dgm:presLayoutVars>
      </dgm:prSet>
      <dgm:spPr/>
    </dgm:pt>
    <dgm:pt modelId="{8F8F350A-2301-4682-9F44-4FF6A3686AAA}" type="pres">
      <dgm:prSet presAssocID="{B2995BD0-E5AF-426C-83C8-5ECFE8985B77}" presName="sp" presStyleCnt="0"/>
      <dgm:spPr/>
    </dgm:pt>
    <dgm:pt modelId="{B210C25F-C8D4-4842-A9EE-0D15684CD32E}" type="pres">
      <dgm:prSet presAssocID="{4699AB84-2AAB-4DF9-AE59-BA8B13666A09}" presName="linNode" presStyleCnt="0"/>
      <dgm:spPr/>
    </dgm:pt>
    <dgm:pt modelId="{432C8D8B-4A08-498F-BAE7-9EE26C9BA74E}" type="pres">
      <dgm:prSet presAssocID="{4699AB84-2AAB-4DF9-AE59-BA8B13666A09}" presName="parentText" presStyleLbl="node1" presStyleIdx="1" presStyleCnt="4" custLinFactNeighborX="-7448" custLinFactNeighborY="2869">
        <dgm:presLayoutVars>
          <dgm:chMax val="1"/>
          <dgm:bulletEnabled val="1"/>
        </dgm:presLayoutVars>
      </dgm:prSet>
      <dgm:spPr/>
    </dgm:pt>
    <dgm:pt modelId="{54A8FF65-C8DE-43A2-AB5A-70082FDB800C}" type="pres">
      <dgm:prSet presAssocID="{9FDB86B1-F5D1-4CF9-9B15-F37A603CFD02}" presName="sp" presStyleCnt="0"/>
      <dgm:spPr/>
    </dgm:pt>
    <dgm:pt modelId="{5598CE30-17B2-4815-BC59-5E3EFD422247}" type="pres">
      <dgm:prSet presAssocID="{9896459A-7778-4BD1-8E2B-275E4972EB94}" presName="linNode" presStyleCnt="0"/>
      <dgm:spPr/>
    </dgm:pt>
    <dgm:pt modelId="{3126A804-0A1F-46AF-B9CD-703E14765E7A}" type="pres">
      <dgm:prSet presAssocID="{9896459A-7778-4BD1-8E2B-275E4972EB94}" presName="parentText" presStyleLbl="node1" presStyleIdx="2" presStyleCnt="4" custScaleX="101087" custLinFactNeighborX="-8596" custLinFactNeighborY="3708">
        <dgm:presLayoutVars>
          <dgm:chMax val="1"/>
          <dgm:bulletEnabled val="1"/>
        </dgm:presLayoutVars>
      </dgm:prSet>
      <dgm:spPr/>
    </dgm:pt>
    <dgm:pt modelId="{E18FA84E-7C8F-4402-840F-F9B76805D80C}" type="pres">
      <dgm:prSet presAssocID="{2BA9238B-22D2-492E-81F6-4AEEEBEAB952}" presName="sp" presStyleCnt="0"/>
      <dgm:spPr/>
    </dgm:pt>
    <dgm:pt modelId="{7DA3878C-0E2B-4221-8AE6-CA3985F1FEDF}" type="pres">
      <dgm:prSet presAssocID="{6F0CC9E6-DDC6-45C6-82FD-B65212E18DD7}" presName="linNode" presStyleCnt="0"/>
      <dgm:spPr/>
    </dgm:pt>
    <dgm:pt modelId="{A2F0794B-7311-420A-838B-997AC952122E}" type="pres">
      <dgm:prSet presAssocID="{6F0CC9E6-DDC6-45C6-82FD-B65212E18DD7}" presName="parentText" presStyleLbl="node1" presStyleIdx="3" presStyleCnt="4" custLinFactNeighborX="-4396" custLinFactNeighborY="-48673">
        <dgm:presLayoutVars>
          <dgm:chMax val="1"/>
          <dgm:bulletEnabled val="1"/>
        </dgm:presLayoutVars>
      </dgm:prSet>
      <dgm:spPr/>
    </dgm:pt>
    <dgm:pt modelId="{A22D9266-EB40-47C2-BD2A-D163DD3D5EA7}" type="pres">
      <dgm:prSet presAssocID="{6F0CC9E6-DDC6-45C6-82FD-B65212E18DD7}" presName="descendantText" presStyleLbl="alignAccFollowNode1" presStyleIdx="0" presStyleCnt="1" custScaleX="87249" custScaleY="255843" custLinFactNeighborX="-1551" custLinFactNeighborY="-12759">
        <dgm:presLayoutVars>
          <dgm:bulletEnabled val="1"/>
        </dgm:presLayoutVars>
      </dgm:prSet>
      <dgm:spPr/>
    </dgm:pt>
  </dgm:ptLst>
  <dgm:cxnLst>
    <dgm:cxn modelId="{BA1C7700-E135-4259-B765-612951855354}" srcId="{6F0CC9E6-DDC6-45C6-82FD-B65212E18DD7}" destId="{EBA79ED7-F42B-48C1-AC42-95DDDE253D32}" srcOrd="2" destOrd="0" parTransId="{ED2EA1CB-8383-4BE1-9DF5-E744AD881958}" sibTransId="{1AC4CC8B-3104-4483-A507-8D538B5C0232}"/>
    <dgm:cxn modelId="{736BE603-4F97-4626-BD88-43414D24F644}" type="presOf" srcId="{6F0CC9E6-DDC6-45C6-82FD-B65212E18DD7}" destId="{A2F0794B-7311-420A-838B-997AC952122E}" srcOrd="0" destOrd="0" presId="urn:microsoft.com/office/officeart/2005/8/layout/vList5"/>
    <dgm:cxn modelId="{3676EA0B-7EC5-4A27-9C61-1F06595B6CDC}" srcId="{38723DE9-6CA6-440C-A852-F06CB268EFD6}" destId="{6E5BB326-8E53-4C38-9C58-47C8D6C35EE8}" srcOrd="0" destOrd="0" parTransId="{E5827CA8-1CDD-4DB1-8A29-D186AF7933C5}" sibTransId="{B2995BD0-E5AF-426C-83C8-5ECFE8985B77}"/>
    <dgm:cxn modelId="{29FFD51F-C458-4F5A-953C-7CAE9F0B93A6}" type="presOf" srcId="{3C819F1E-E9F3-4A79-8383-DE747A6E3295}" destId="{A22D9266-EB40-47C2-BD2A-D163DD3D5EA7}" srcOrd="0" destOrd="3" presId="urn:microsoft.com/office/officeart/2005/8/layout/vList5"/>
    <dgm:cxn modelId="{90C9292E-4107-4631-89DE-E75A196CFD74}" srcId="{38723DE9-6CA6-440C-A852-F06CB268EFD6}" destId="{6F0CC9E6-DDC6-45C6-82FD-B65212E18DD7}" srcOrd="3" destOrd="0" parTransId="{9032B968-A627-4CB7-B998-7DFCEECD5F4C}" sibTransId="{2AC60F62-F521-4BBC-81BB-FCE4F37C22C4}"/>
    <dgm:cxn modelId="{FF1F935B-6C0B-429B-87DD-5D9E94AAA65F}" srcId="{6F0CC9E6-DDC6-45C6-82FD-B65212E18DD7}" destId="{A7269284-A2BB-4A4E-AE92-C836E2B40C87}" srcOrd="0" destOrd="0" parTransId="{0B6233E9-638A-4291-8799-3DA4A1EC2D1E}" sibTransId="{146ACCD1-5E29-43FE-9A66-FE5B7CBF0789}"/>
    <dgm:cxn modelId="{3DAE314F-C643-47F5-8B61-E3EDF3FA318D}" type="presOf" srcId="{4699AB84-2AAB-4DF9-AE59-BA8B13666A09}" destId="{432C8D8B-4A08-498F-BAE7-9EE26C9BA74E}" srcOrd="0" destOrd="0" presId="urn:microsoft.com/office/officeart/2005/8/layout/vList5"/>
    <dgm:cxn modelId="{D4FBFE7F-F0F0-41CD-A9E7-4A9D26CFC80E}" type="presOf" srcId="{A7269284-A2BB-4A4E-AE92-C836E2B40C87}" destId="{A22D9266-EB40-47C2-BD2A-D163DD3D5EA7}" srcOrd="0" destOrd="0" presId="urn:microsoft.com/office/officeart/2005/8/layout/vList5"/>
    <dgm:cxn modelId="{61B18888-9E33-4965-AD1F-6E52241115D9}" srcId="{6F0CC9E6-DDC6-45C6-82FD-B65212E18DD7}" destId="{9882AA68-359D-4310-ABC0-85266A0D9E19}" srcOrd="1" destOrd="0" parTransId="{5E14CE70-336C-4B99-8AF6-FBD61DA3739B}" sibTransId="{A0641B3B-A714-4181-B43E-1664183EA947}"/>
    <dgm:cxn modelId="{759D61A8-69C8-4377-B42A-5B60AC5BD043}" type="presOf" srcId="{EBA79ED7-F42B-48C1-AC42-95DDDE253D32}" destId="{A22D9266-EB40-47C2-BD2A-D163DD3D5EA7}" srcOrd="0" destOrd="2" presId="urn:microsoft.com/office/officeart/2005/8/layout/vList5"/>
    <dgm:cxn modelId="{6C096EA9-AF36-4631-BCDE-5C66477E9AF4}" type="presOf" srcId="{6E5BB326-8E53-4C38-9C58-47C8D6C35EE8}" destId="{C8A94C88-8C89-4627-AAB8-415A4D5E72D4}" srcOrd="0" destOrd="0" presId="urn:microsoft.com/office/officeart/2005/8/layout/vList5"/>
    <dgm:cxn modelId="{41EE7DCE-1F9F-4710-8DFB-DE49D26191A4}" srcId="{38723DE9-6CA6-440C-A852-F06CB268EFD6}" destId="{4699AB84-2AAB-4DF9-AE59-BA8B13666A09}" srcOrd="1" destOrd="0" parTransId="{53D12B2B-F5DC-4020-BC87-AACFCFCA3B2C}" sibTransId="{9FDB86B1-F5D1-4CF9-9B15-F37A603CFD02}"/>
    <dgm:cxn modelId="{A0C6BCD6-499D-4DC9-9ECC-629CFD5C90FD}" srcId="{6F0CC9E6-DDC6-45C6-82FD-B65212E18DD7}" destId="{3C819F1E-E9F3-4A79-8383-DE747A6E3295}" srcOrd="3" destOrd="0" parTransId="{B8558634-2CA9-4FA3-9E0D-DAFF951C60B0}" sibTransId="{8F4F11A2-9212-4F6C-BC8E-81859468CB0B}"/>
    <dgm:cxn modelId="{734D14DD-8684-4B81-B947-1F78EDCD9099}" type="presOf" srcId="{9882AA68-359D-4310-ABC0-85266A0D9E19}" destId="{A22D9266-EB40-47C2-BD2A-D163DD3D5EA7}" srcOrd="0" destOrd="1" presId="urn:microsoft.com/office/officeart/2005/8/layout/vList5"/>
    <dgm:cxn modelId="{3CD4BCDD-9FDC-4758-B998-DF529BC2B80A}" type="presOf" srcId="{38723DE9-6CA6-440C-A852-F06CB268EFD6}" destId="{5479759E-7509-4C93-9770-76287D04C6C5}" srcOrd="0" destOrd="0" presId="urn:microsoft.com/office/officeart/2005/8/layout/vList5"/>
    <dgm:cxn modelId="{3FF62AFB-31D3-4101-9743-DD1D8371B591}" srcId="{38723DE9-6CA6-440C-A852-F06CB268EFD6}" destId="{9896459A-7778-4BD1-8E2B-275E4972EB94}" srcOrd="2" destOrd="0" parTransId="{B57C7CA6-ADD3-44BF-83D2-2CCAE995BB92}" sibTransId="{2BA9238B-22D2-492E-81F6-4AEEEBEAB952}"/>
    <dgm:cxn modelId="{EB0989FC-6243-4F8D-A110-320860A99E9F}" type="presOf" srcId="{9896459A-7778-4BD1-8E2B-275E4972EB94}" destId="{3126A804-0A1F-46AF-B9CD-703E14765E7A}" srcOrd="0" destOrd="0" presId="urn:microsoft.com/office/officeart/2005/8/layout/vList5"/>
    <dgm:cxn modelId="{9F442427-85BB-422E-AB23-A473A302A4F7}" type="presParOf" srcId="{5479759E-7509-4C93-9770-76287D04C6C5}" destId="{D308CCA9-62C5-4DCE-8C50-8CB47159F9B9}" srcOrd="0" destOrd="0" presId="urn:microsoft.com/office/officeart/2005/8/layout/vList5"/>
    <dgm:cxn modelId="{D5CFD089-80F3-4BAE-9AFF-F92890AA94B5}" type="presParOf" srcId="{D308CCA9-62C5-4DCE-8C50-8CB47159F9B9}" destId="{C8A94C88-8C89-4627-AAB8-415A4D5E72D4}" srcOrd="0" destOrd="0" presId="urn:microsoft.com/office/officeart/2005/8/layout/vList5"/>
    <dgm:cxn modelId="{AF6D8CD1-DEAE-49A7-95AB-FAE3BB22C781}" type="presParOf" srcId="{5479759E-7509-4C93-9770-76287D04C6C5}" destId="{8F8F350A-2301-4682-9F44-4FF6A3686AAA}" srcOrd="1" destOrd="0" presId="urn:microsoft.com/office/officeart/2005/8/layout/vList5"/>
    <dgm:cxn modelId="{11C50201-65F3-4C79-91ED-37056EF5C54C}" type="presParOf" srcId="{5479759E-7509-4C93-9770-76287D04C6C5}" destId="{B210C25F-C8D4-4842-A9EE-0D15684CD32E}" srcOrd="2" destOrd="0" presId="urn:microsoft.com/office/officeart/2005/8/layout/vList5"/>
    <dgm:cxn modelId="{409FFBA0-FB03-430C-88F9-D1A9C85BFAFB}" type="presParOf" srcId="{B210C25F-C8D4-4842-A9EE-0D15684CD32E}" destId="{432C8D8B-4A08-498F-BAE7-9EE26C9BA74E}" srcOrd="0" destOrd="0" presId="urn:microsoft.com/office/officeart/2005/8/layout/vList5"/>
    <dgm:cxn modelId="{883DF018-A2C7-446E-BC55-C232A17BDC5A}" type="presParOf" srcId="{5479759E-7509-4C93-9770-76287D04C6C5}" destId="{54A8FF65-C8DE-43A2-AB5A-70082FDB800C}" srcOrd="3" destOrd="0" presId="urn:microsoft.com/office/officeart/2005/8/layout/vList5"/>
    <dgm:cxn modelId="{7782DCE8-E517-4C1F-AE0F-78E88C44CDBE}" type="presParOf" srcId="{5479759E-7509-4C93-9770-76287D04C6C5}" destId="{5598CE30-17B2-4815-BC59-5E3EFD422247}" srcOrd="4" destOrd="0" presId="urn:microsoft.com/office/officeart/2005/8/layout/vList5"/>
    <dgm:cxn modelId="{B2D197A7-830E-4805-8EFF-97148E84D458}" type="presParOf" srcId="{5598CE30-17B2-4815-BC59-5E3EFD422247}" destId="{3126A804-0A1F-46AF-B9CD-703E14765E7A}" srcOrd="0" destOrd="0" presId="urn:microsoft.com/office/officeart/2005/8/layout/vList5"/>
    <dgm:cxn modelId="{40098FA4-51D9-4909-9D79-6D9E5E1A2EE0}" type="presParOf" srcId="{5479759E-7509-4C93-9770-76287D04C6C5}" destId="{E18FA84E-7C8F-4402-840F-F9B76805D80C}" srcOrd="5" destOrd="0" presId="urn:microsoft.com/office/officeart/2005/8/layout/vList5"/>
    <dgm:cxn modelId="{2687D663-BDAC-4F94-B07B-AB9DC2EAA54D}" type="presParOf" srcId="{5479759E-7509-4C93-9770-76287D04C6C5}" destId="{7DA3878C-0E2B-4221-8AE6-CA3985F1FEDF}" srcOrd="6" destOrd="0" presId="urn:microsoft.com/office/officeart/2005/8/layout/vList5"/>
    <dgm:cxn modelId="{A88374D5-903B-4559-B3D6-3C255B27969F}" type="presParOf" srcId="{7DA3878C-0E2B-4221-8AE6-CA3985F1FEDF}" destId="{A2F0794B-7311-420A-838B-997AC952122E}" srcOrd="0" destOrd="0" presId="urn:microsoft.com/office/officeart/2005/8/layout/vList5"/>
    <dgm:cxn modelId="{B5B87C6B-959F-4A9E-9BB0-BC2267593EB3}" type="presParOf" srcId="{7DA3878C-0E2B-4221-8AE6-CA3985F1FEDF}" destId="{A22D9266-EB40-47C2-BD2A-D163DD3D5E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73E0F-8E6C-4783-82EF-02FF3EEDEFF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67B3C9-6180-4F7E-8597-CBF0521E3B26}">
      <dgm:prSet/>
      <dgm:spPr/>
      <dgm:t>
        <a:bodyPr/>
        <a:lstStyle/>
        <a:p>
          <a:r>
            <a:rPr lang="en-US"/>
            <a:t>Remaining allocations from FY25 </a:t>
          </a:r>
        </a:p>
      </dgm:t>
    </dgm:pt>
    <dgm:pt modelId="{3081C61D-15E0-4E82-8965-85A091FC3680}" type="parTrans" cxnId="{1C7B8AE9-80AB-4F45-8586-AA138348F019}">
      <dgm:prSet/>
      <dgm:spPr/>
      <dgm:t>
        <a:bodyPr/>
        <a:lstStyle/>
        <a:p>
          <a:endParaRPr lang="en-US"/>
        </a:p>
      </dgm:t>
    </dgm:pt>
    <dgm:pt modelId="{FC7AD789-0024-4CFE-9E72-D743EF946D9A}" type="sibTrans" cxnId="{1C7B8AE9-80AB-4F45-8586-AA138348F019}">
      <dgm:prSet/>
      <dgm:spPr/>
      <dgm:t>
        <a:bodyPr/>
        <a:lstStyle/>
        <a:p>
          <a:endParaRPr lang="en-US"/>
        </a:p>
      </dgm:t>
    </dgm:pt>
    <dgm:pt modelId="{7C37BCC0-26C3-4F01-9FCD-66DFC5FA3478}">
      <dgm:prSet/>
      <dgm:spPr/>
      <dgm:t>
        <a:bodyPr/>
        <a:lstStyle/>
        <a:p>
          <a:r>
            <a:rPr lang="en-US"/>
            <a:t>Additional $100,000 in GA allocations FY25 to increase GA stipends</a:t>
          </a:r>
        </a:p>
      </dgm:t>
    </dgm:pt>
    <dgm:pt modelId="{7A24DABF-5883-4A64-A26D-D043A9D8DAF5}" type="parTrans" cxnId="{2CF90AE6-F58B-466B-8771-4761F0666B1B}">
      <dgm:prSet/>
      <dgm:spPr/>
      <dgm:t>
        <a:bodyPr/>
        <a:lstStyle/>
        <a:p>
          <a:endParaRPr lang="en-US"/>
        </a:p>
      </dgm:t>
    </dgm:pt>
    <dgm:pt modelId="{D5BA8233-8E95-410C-9EAE-E0B594B898B4}" type="sibTrans" cxnId="{2CF90AE6-F58B-466B-8771-4761F0666B1B}">
      <dgm:prSet/>
      <dgm:spPr/>
      <dgm:t>
        <a:bodyPr/>
        <a:lstStyle/>
        <a:p>
          <a:endParaRPr lang="en-US"/>
        </a:p>
      </dgm:t>
    </dgm:pt>
    <dgm:pt modelId="{912335DF-6B6B-4DF8-ABD1-7CB394B829E7}">
      <dgm:prSet/>
      <dgm:spPr/>
      <dgm:t>
        <a:bodyPr/>
        <a:lstStyle/>
        <a:p>
          <a:r>
            <a:rPr lang="en-US"/>
            <a:t>Minimum GA stipends will be increasing FY27 </a:t>
          </a:r>
        </a:p>
      </dgm:t>
    </dgm:pt>
    <dgm:pt modelId="{67842D8D-2304-4762-84FB-F5E0E75C52C2}" type="parTrans" cxnId="{2F9D5912-A4BF-4039-83FC-C90B871611DB}">
      <dgm:prSet/>
      <dgm:spPr/>
      <dgm:t>
        <a:bodyPr/>
        <a:lstStyle/>
        <a:p>
          <a:endParaRPr lang="en-US"/>
        </a:p>
      </dgm:t>
    </dgm:pt>
    <dgm:pt modelId="{1BF3BDD4-DE2B-4F1F-A9EF-973FF806A5C6}" type="sibTrans" cxnId="{2F9D5912-A4BF-4039-83FC-C90B871611DB}">
      <dgm:prSet/>
      <dgm:spPr/>
      <dgm:t>
        <a:bodyPr/>
        <a:lstStyle/>
        <a:p>
          <a:endParaRPr lang="en-US"/>
        </a:p>
      </dgm:t>
    </dgm:pt>
    <dgm:pt modelId="{E8D0BA05-3E82-4285-81E0-78439A34F519}">
      <dgm:prSet/>
      <dgm:spPr/>
      <dgm:t>
        <a:bodyPr/>
        <a:lstStyle/>
        <a:p>
          <a:r>
            <a:rPr lang="en-US"/>
            <a:t>Allocations will be reduced if funds remain </a:t>
          </a:r>
        </a:p>
      </dgm:t>
    </dgm:pt>
    <dgm:pt modelId="{00F0690D-93E2-478B-B465-942C98EF3F5E}" type="parTrans" cxnId="{5EF9C32F-06F6-4E1B-BF9D-72D1DFD02EA7}">
      <dgm:prSet/>
      <dgm:spPr/>
      <dgm:t>
        <a:bodyPr/>
        <a:lstStyle/>
        <a:p>
          <a:endParaRPr lang="en-US"/>
        </a:p>
      </dgm:t>
    </dgm:pt>
    <dgm:pt modelId="{DE78B945-DC23-4D97-9B37-55601F15E410}" type="sibTrans" cxnId="{5EF9C32F-06F6-4E1B-BF9D-72D1DFD02EA7}">
      <dgm:prSet/>
      <dgm:spPr/>
      <dgm:t>
        <a:bodyPr/>
        <a:lstStyle/>
        <a:p>
          <a:endParaRPr lang="en-US"/>
        </a:p>
      </dgm:t>
    </dgm:pt>
    <dgm:pt modelId="{E82BB8C2-1ECE-49E9-84CD-654CB9E08CFF}" type="pres">
      <dgm:prSet presAssocID="{A4F73E0F-8E6C-4783-82EF-02FF3EEDEF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605EFB-7F1A-42B9-8542-DA59689258D8}" type="pres">
      <dgm:prSet presAssocID="{B267B3C9-6180-4F7E-8597-CBF0521E3B26}" presName="hierRoot1" presStyleCnt="0"/>
      <dgm:spPr/>
    </dgm:pt>
    <dgm:pt modelId="{D97299BA-509D-4236-905F-93CCF62C0DE2}" type="pres">
      <dgm:prSet presAssocID="{B267B3C9-6180-4F7E-8597-CBF0521E3B26}" presName="composite" presStyleCnt="0"/>
      <dgm:spPr/>
    </dgm:pt>
    <dgm:pt modelId="{45FB155C-B960-4307-9ED8-B95B8A0FD675}" type="pres">
      <dgm:prSet presAssocID="{B267B3C9-6180-4F7E-8597-CBF0521E3B26}" presName="background" presStyleLbl="node0" presStyleIdx="0" presStyleCnt="4"/>
      <dgm:spPr/>
    </dgm:pt>
    <dgm:pt modelId="{4C221C4F-0A54-4CD9-B36B-A92235703C29}" type="pres">
      <dgm:prSet presAssocID="{B267B3C9-6180-4F7E-8597-CBF0521E3B26}" presName="text" presStyleLbl="fgAcc0" presStyleIdx="0" presStyleCnt="4">
        <dgm:presLayoutVars>
          <dgm:chPref val="3"/>
        </dgm:presLayoutVars>
      </dgm:prSet>
      <dgm:spPr/>
    </dgm:pt>
    <dgm:pt modelId="{08579E5B-C1EF-4596-A99A-9C6EA7F33B2D}" type="pres">
      <dgm:prSet presAssocID="{B267B3C9-6180-4F7E-8597-CBF0521E3B26}" presName="hierChild2" presStyleCnt="0"/>
      <dgm:spPr/>
    </dgm:pt>
    <dgm:pt modelId="{827EEC51-67BF-4A7A-AA9E-C1F0723A165A}" type="pres">
      <dgm:prSet presAssocID="{7C37BCC0-26C3-4F01-9FCD-66DFC5FA3478}" presName="hierRoot1" presStyleCnt="0"/>
      <dgm:spPr/>
    </dgm:pt>
    <dgm:pt modelId="{7B7CBDF9-8127-4F75-9FBE-227008052FF5}" type="pres">
      <dgm:prSet presAssocID="{7C37BCC0-26C3-4F01-9FCD-66DFC5FA3478}" presName="composite" presStyleCnt="0"/>
      <dgm:spPr/>
    </dgm:pt>
    <dgm:pt modelId="{8DBB8025-241E-47C5-891C-8DC0287463E1}" type="pres">
      <dgm:prSet presAssocID="{7C37BCC0-26C3-4F01-9FCD-66DFC5FA3478}" presName="background" presStyleLbl="node0" presStyleIdx="1" presStyleCnt="4"/>
      <dgm:spPr/>
    </dgm:pt>
    <dgm:pt modelId="{15C7F85C-66F2-43EA-A304-BA1DE01ED6DE}" type="pres">
      <dgm:prSet presAssocID="{7C37BCC0-26C3-4F01-9FCD-66DFC5FA3478}" presName="text" presStyleLbl="fgAcc0" presStyleIdx="1" presStyleCnt="4">
        <dgm:presLayoutVars>
          <dgm:chPref val="3"/>
        </dgm:presLayoutVars>
      </dgm:prSet>
      <dgm:spPr/>
    </dgm:pt>
    <dgm:pt modelId="{44819650-6CC8-44AE-A6E5-AACB107D3513}" type="pres">
      <dgm:prSet presAssocID="{7C37BCC0-26C3-4F01-9FCD-66DFC5FA3478}" presName="hierChild2" presStyleCnt="0"/>
      <dgm:spPr/>
    </dgm:pt>
    <dgm:pt modelId="{7BFEF8EA-7462-40A3-B6BB-FB0BB0F3260E}" type="pres">
      <dgm:prSet presAssocID="{912335DF-6B6B-4DF8-ABD1-7CB394B829E7}" presName="hierRoot1" presStyleCnt="0"/>
      <dgm:spPr/>
    </dgm:pt>
    <dgm:pt modelId="{40B95593-7677-4B08-B5A0-EAB4C8131DA8}" type="pres">
      <dgm:prSet presAssocID="{912335DF-6B6B-4DF8-ABD1-7CB394B829E7}" presName="composite" presStyleCnt="0"/>
      <dgm:spPr/>
    </dgm:pt>
    <dgm:pt modelId="{008DEE9B-4F1E-404D-8452-0F36CBE51D3F}" type="pres">
      <dgm:prSet presAssocID="{912335DF-6B6B-4DF8-ABD1-7CB394B829E7}" presName="background" presStyleLbl="node0" presStyleIdx="2" presStyleCnt="4"/>
      <dgm:spPr/>
    </dgm:pt>
    <dgm:pt modelId="{604E9BBF-65B7-4B83-85BB-84278CB5DD65}" type="pres">
      <dgm:prSet presAssocID="{912335DF-6B6B-4DF8-ABD1-7CB394B829E7}" presName="text" presStyleLbl="fgAcc0" presStyleIdx="2" presStyleCnt="4">
        <dgm:presLayoutVars>
          <dgm:chPref val="3"/>
        </dgm:presLayoutVars>
      </dgm:prSet>
      <dgm:spPr/>
    </dgm:pt>
    <dgm:pt modelId="{CE865E76-206E-431C-AE66-6130C30DEC3B}" type="pres">
      <dgm:prSet presAssocID="{912335DF-6B6B-4DF8-ABD1-7CB394B829E7}" presName="hierChild2" presStyleCnt="0"/>
      <dgm:spPr/>
    </dgm:pt>
    <dgm:pt modelId="{2D2D8D05-68A3-4E3E-B719-F4FFAC786911}" type="pres">
      <dgm:prSet presAssocID="{E8D0BA05-3E82-4285-81E0-78439A34F519}" presName="hierRoot1" presStyleCnt="0"/>
      <dgm:spPr/>
    </dgm:pt>
    <dgm:pt modelId="{7931BB5B-8C29-4CB6-ACF6-378898971369}" type="pres">
      <dgm:prSet presAssocID="{E8D0BA05-3E82-4285-81E0-78439A34F519}" presName="composite" presStyleCnt="0"/>
      <dgm:spPr/>
    </dgm:pt>
    <dgm:pt modelId="{51AB9502-7468-4D83-A40C-83806D751E01}" type="pres">
      <dgm:prSet presAssocID="{E8D0BA05-3E82-4285-81E0-78439A34F519}" presName="background" presStyleLbl="node0" presStyleIdx="3" presStyleCnt="4"/>
      <dgm:spPr/>
    </dgm:pt>
    <dgm:pt modelId="{1643F7FA-7A75-4AC7-BD33-E435D2400B93}" type="pres">
      <dgm:prSet presAssocID="{E8D0BA05-3E82-4285-81E0-78439A34F519}" presName="text" presStyleLbl="fgAcc0" presStyleIdx="3" presStyleCnt="4">
        <dgm:presLayoutVars>
          <dgm:chPref val="3"/>
        </dgm:presLayoutVars>
      </dgm:prSet>
      <dgm:spPr/>
    </dgm:pt>
    <dgm:pt modelId="{3588822E-7F50-4624-B6DA-3809597991AD}" type="pres">
      <dgm:prSet presAssocID="{E8D0BA05-3E82-4285-81E0-78439A34F519}" presName="hierChild2" presStyleCnt="0"/>
      <dgm:spPr/>
    </dgm:pt>
  </dgm:ptLst>
  <dgm:cxnLst>
    <dgm:cxn modelId="{2F9D5912-A4BF-4039-83FC-C90B871611DB}" srcId="{A4F73E0F-8E6C-4783-82EF-02FF3EEDEFF3}" destId="{912335DF-6B6B-4DF8-ABD1-7CB394B829E7}" srcOrd="2" destOrd="0" parTransId="{67842D8D-2304-4762-84FB-F5E0E75C52C2}" sibTransId="{1BF3BDD4-DE2B-4F1F-A9EF-973FF806A5C6}"/>
    <dgm:cxn modelId="{414E3413-2AA4-4C09-ADD3-913C6224FB0F}" type="presOf" srcId="{7C37BCC0-26C3-4F01-9FCD-66DFC5FA3478}" destId="{15C7F85C-66F2-43EA-A304-BA1DE01ED6DE}" srcOrd="0" destOrd="0" presId="urn:microsoft.com/office/officeart/2005/8/layout/hierarchy1"/>
    <dgm:cxn modelId="{5EF9C32F-06F6-4E1B-BF9D-72D1DFD02EA7}" srcId="{A4F73E0F-8E6C-4783-82EF-02FF3EEDEFF3}" destId="{E8D0BA05-3E82-4285-81E0-78439A34F519}" srcOrd="3" destOrd="0" parTransId="{00F0690D-93E2-478B-B465-942C98EF3F5E}" sibTransId="{DE78B945-DC23-4D97-9B37-55601F15E410}"/>
    <dgm:cxn modelId="{97B5043E-6860-416E-95DA-BEB28148F67C}" type="presOf" srcId="{E8D0BA05-3E82-4285-81E0-78439A34F519}" destId="{1643F7FA-7A75-4AC7-BD33-E435D2400B93}" srcOrd="0" destOrd="0" presId="urn:microsoft.com/office/officeart/2005/8/layout/hierarchy1"/>
    <dgm:cxn modelId="{7586BF47-81A9-4EED-B1BB-E2BDB6A7D0A1}" type="presOf" srcId="{A4F73E0F-8E6C-4783-82EF-02FF3EEDEFF3}" destId="{E82BB8C2-1ECE-49E9-84CD-654CB9E08CFF}" srcOrd="0" destOrd="0" presId="urn:microsoft.com/office/officeart/2005/8/layout/hierarchy1"/>
    <dgm:cxn modelId="{878469BA-388C-4305-896A-D6F45471E621}" type="presOf" srcId="{912335DF-6B6B-4DF8-ABD1-7CB394B829E7}" destId="{604E9BBF-65B7-4B83-85BB-84278CB5DD65}" srcOrd="0" destOrd="0" presId="urn:microsoft.com/office/officeart/2005/8/layout/hierarchy1"/>
    <dgm:cxn modelId="{3CE94DDE-E3B1-4368-AC53-EDEB8258470D}" type="presOf" srcId="{B267B3C9-6180-4F7E-8597-CBF0521E3B26}" destId="{4C221C4F-0A54-4CD9-B36B-A92235703C29}" srcOrd="0" destOrd="0" presId="urn:microsoft.com/office/officeart/2005/8/layout/hierarchy1"/>
    <dgm:cxn modelId="{2CF90AE6-F58B-466B-8771-4761F0666B1B}" srcId="{A4F73E0F-8E6C-4783-82EF-02FF3EEDEFF3}" destId="{7C37BCC0-26C3-4F01-9FCD-66DFC5FA3478}" srcOrd="1" destOrd="0" parTransId="{7A24DABF-5883-4A64-A26D-D043A9D8DAF5}" sibTransId="{D5BA8233-8E95-410C-9EAE-E0B594B898B4}"/>
    <dgm:cxn modelId="{1C7B8AE9-80AB-4F45-8586-AA138348F019}" srcId="{A4F73E0F-8E6C-4783-82EF-02FF3EEDEFF3}" destId="{B267B3C9-6180-4F7E-8597-CBF0521E3B26}" srcOrd="0" destOrd="0" parTransId="{3081C61D-15E0-4E82-8965-85A091FC3680}" sibTransId="{FC7AD789-0024-4CFE-9E72-D743EF946D9A}"/>
    <dgm:cxn modelId="{DF46E467-ACEB-4C46-AB2E-76D8D4CC0F30}" type="presParOf" srcId="{E82BB8C2-1ECE-49E9-84CD-654CB9E08CFF}" destId="{71605EFB-7F1A-42B9-8542-DA59689258D8}" srcOrd="0" destOrd="0" presId="urn:microsoft.com/office/officeart/2005/8/layout/hierarchy1"/>
    <dgm:cxn modelId="{08AA4AC4-4401-402C-A8B8-3B097453DD99}" type="presParOf" srcId="{71605EFB-7F1A-42B9-8542-DA59689258D8}" destId="{D97299BA-509D-4236-905F-93CCF62C0DE2}" srcOrd="0" destOrd="0" presId="urn:microsoft.com/office/officeart/2005/8/layout/hierarchy1"/>
    <dgm:cxn modelId="{DC3E6637-9788-4A92-BE37-000CA8260699}" type="presParOf" srcId="{D97299BA-509D-4236-905F-93CCF62C0DE2}" destId="{45FB155C-B960-4307-9ED8-B95B8A0FD675}" srcOrd="0" destOrd="0" presId="urn:microsoft.com/office/officeart/2005/8/layout/hierarchy1"/>
    <dgm:cxn modelId="{C9FA8EB2-3035-494B-8BCB-FA66D4087FC3}" type="presParOf" srcId="{D97299BA-509D-4236-905F-93CCF62C0DE2}" destId="{4C221C4F-0A54-4CD9-B36B-A92235703C29}" srcOrd="1" destOrd="0" presId="urn:microsoft.com/office/officeart/2005/8/layout/hierarchy1"/>
    <dgm:cxn modelId="{5312CFDA-53B3-405B-BE58-830D4F60F20E}" type="presParOf" srcId="{71605EFB-7F1A-42B9-8542-DA59689258D8}" destId="{08579E5B-C1EF-4596-A99A-9C6EA7F33B2D}" srcOrd="1" destOrd="0" presId="urn:microsoft.com/office/officeart/2005/8/layout/hierarchy1"/>
    <dgm:cxn modelId="{E9578BDE-C819-425A-84F5-F1B59B670F05}" type="presParOf" srcId="{E82BB8C2-1ECE-49E9-84CD-654CB9E08CFF}" destId="{827EEC51-67BF-4A7A-AA9E-C1F0723A165A}" srcOrd="1" destOrd="0" presId="urn:microsoft.com/office/officeart/2005/8/layout/hierarchy1"/>
    <dgm:cxn modelId="{D5FF08A6-AEBF-4940-A386-D2128FF943B7}" type="presParOf" srcId="{827EEC51-67BF-4A7A-AA9E-C1F0723A165A}" destId="{7B7CBDF9-8127-4F75-9FBE-227008052FF5}" srcOrd="0" destOrd="0" presId="urn:microsoft.com/office/officeart/2005/8/layout/hierarchy1"/>
    <dgm:cxn modelId="{6A53FF02-2F32-40A0-B376-19628A6B1176}" type="presParOf" srcId="{7B7CBDF9-8127-4F75-9FBE-227008052FF5}" destId="{8DBB8025-241E-47C5-891C-8DC0287463E1}" srcOrd="0" destOrd="0" presId="urn:microsoft.com/office/officeart/2005/8/layout/hierarchy1"/>
    <dgm:cxn modelId="{B660B2A1-D53F-499D-8213-0B0B36F3D633}" type="presParOf" srcId="{7B7CBDF9-8127-4F75-9FBE-227008052FF5}" destId="{15C7F85C-66F2-43EA-A304-BA1DE01ED6DE}" srcOrd="1" destOrd="0" presId="urn:microsoft.com/office/officeart/2005/8/layout/hierarchy1"/>
    <dgm:cxn modelId="{E8543132-D399-47CA-9854-BAB7BE04F378}" type="presParOf" srcId="{827EEC51-67BF-4A7A-AA9E-C1F0723A165A}" destId="{44819650-6CC8-44AE-A6E5-AACB107D3513}" srcOrd="1" destOrd="0" presId="urn:microsoft.com/office/officeart/2005/8/layout/hierarchy1"/>
    <dgm:cxn modelId="{BCBDC7AD-F77D-4641-B9D6-6D1F4D288FD2}" type="presParOf" srcId="{E82BB8C2-1ECE-49E9-84CD-654CB9E08CFF}" destId="{7BFEF8EA-7462-40A3-B6BB-FB0BB0F3260E}" srcOrd="2" destOrd="0" presId="urn:microsoft.com/office/officeart/2005/8/layout/hierarchy1"/>
    <dgm:cxn modelId="{8C0D3343-C832-477B-9FA0-CF2E7C798B0C}" type="presParOf" srcId="{7BFEF8EA-7462-40A3-B6BB-FB0BB0F3260E}" destId="{40B95593-7677-4B08-B5A0-EAB4C8131DA8}" srcOrd="0" destOrd="0" presId="urn:microsoft.com/office/officeart/2005/8/layout/hierarchy1"/>
    <dgm:cxn modelId="{E2584967-D590-4B1F-B396-44B7A2138D05}" type="presParOf" srcId="{40B95593-7677-4B08-B5A0-EAB4C8131DA8}" destId="{008DEE9B-4F1E-404D-8452-0F36CBE51D3F}" srcOrd="0" destOrd="0" presId="urn:microsoft.com/office/officeart/2005/8/layout/hierarchy1"/>
    <dgm:cxn modelId="{56048B1B-B15C-4FD1-B9FC-6B682FC92752}" type="presParOf" srcId="{40B95593-7677-4B08-B5A0-EAB4C8131DA8}" destId="{604E9BBF-65B7-4B83-85BB-84278CB5DD65}" srcOrd="1" destOrd="0" presId="urn:microsoft.com/office/officeart/2005/8/layout/hierarchy1"/>
    <dgm:cxn modelId="{CEE5656D-DB81-4CAB-85B3-0C59BDD0AD5E}" type="presParOf" srcId="{7BFEF8EA-7462-40A3-B6BB-FB0BB0F3260E}" destId="{CE865E76-206E-431C-AE66-6130C30DEC3B}" srcOrd="1" destOrd="0" presId="urn:microsoft.com/office/officeart/2005/8/layout/hierarchy1"/>
    <dgm:cxn modelId="{42F36F4C-D519-4EFB-BBAA-EC4BF3D8D350}" type="presParOf" srcId="{E82BB8C2-1ECE-49E9-84CD-654CB9E08CFF}" destId="{2D2D8D05-68A3-4E3E-B719-F4FFAC786911}" srcOrd="3" destOrd="0" presId="urn:microsoft.com/office/officeart/2005/8/layout/hierarchy1"/>
    <dgm:cxn modelId="{959C30B2-A097-46EF-9347-5D43938CBA37}" type="presParOf" srcId="{2D2D8D05-68A3-4E3E-B719-F4FFAC786911}" destId="{7931BB5B-8C29-4CB6-ACF6-378898971369}" srcOrd="0" destOrd="0" presId="urn:microsoft.com/office/officeart/2005/8/layout/hierarchy1"/>
    <dgm:cxn modelId="{F053BFA2-A128-4CF8-9A91-609B9CDC4F52}" type="presParOf" srcId="{7931BB5B-8C29-4CB6-ACF6-378898971369}" destId="{51AB9502-7468-4D83-A40C-83806D751E01}" srcOrd="0" destOrd="0" presId="urn:microsoft.com/office/officeart/2005/8/layout/hierarchy1"/>
    <dgm:cxn modelId="{0B1419A2-B674-4BF2-8D37-8F5F5A28F10E}" type="presParOf" srcId="{7931BB5B-8C29-4CB6-ACF6-378898971369}" destId="{1643F7FA-7A75-4AC7-BD33-E435D2400B93}" srcOrd="1" destOrd="0" presId="urn:microsoft.com/office/officeart/2005/8/layout/hierarchy1"/>
    <dgm:cxn modelId="{F4DAB1A2-DF6F-401F-9BB7-FC630CD5BB41}" type="presParOf" srcId="{2D2D8D05-68A3-4E3E-B719-F4FFAC786911}" destId="{3588822E-7F50-4624-B6DA-3809597991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EB7BE-D99C-459F-8446-6CF188EBDF94}">
      <dsp:nvSpPr>
        <dsp:cNvPr id="0" name=""/>
        <dsp:cNvSpPr/>
      </dsp:nvSpPr>
      <dsp:spPr>
        <a:xfrm>
          <a:off x="1581481" y="989999"/>
          <a:ext cx="332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58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38696" y="1033904"/>
        <a:ext cx="18159" cy="3631"/>
      </dsp:txXfrm>
    </dsp:sp>
    <dsp:sp modelId="{7B5FE5DF-817D-457B-BBEB-28C4C1E7B7D0}">
      <dsp:nvSpPr>
        <dsp:cNvPr id="0" name=""/>
        <dsp:cNvSpPr/>
      </dsp:nvSpPr>
      <dsp:spPr>
        <a:xfrm>
          <a:off x="4194" y="561993"/>
          <a:ext cx="1579086" cy="947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/>
            <a:t>Supervisor</a:t>
          </a:r>
          <a:endParaRPr lang="en-US" sz="1400" kern="1200"/>
        </a:p>
      </dsp:txBody>
      <dsp:txXfrm>
        <a:off x="4194" y="561993"/>
        <a:ext cx="1579086" cy="947452"/>
      </dsp:txXfrm>
    </dsp:sp>
    <dsp:sp modelId="{96698CBB-9D14-4918-85C8-BB7794C0FC35}">
      <dsp:nvSpPr>
        <dsp:cNvPr id="0" name=""/>
        <dsp:cNvSpPr/>
      </dsp:nvSpPr>
      <dsp:spPr>
        <a:xfrm>
          <a:off x="3523758" y="989999"/>
          <a:ext cx="332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58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973" y="1033904"/>
        <a:ext cx="18159" cy="3631"/>
      </dsp:txXfrm>
    </dsp:sp>
    <dsp:sp modelId="{A16770B7-9597-49FF-BD3B-F6A8F91D5834}">
      <dsp:nvSpPr>
        <dsp:cNvPr id="0" name=""/>
        <dsp:cNvSpPr/>
      </dsp:nvSpPr>
      <dsp:spPr>
        <a:xfrm>
          <a:off x="1946471" y="561993"/>
          <a:ext cx="1579086" cy="947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Secures funding or allocation from Dean or VP </a:t>
          </a:r>
        </a:p>
      </dsp:txBody>
      <dsp:txXfrm>
        <a:off x="1946471" y="561993"/>
        <a:ext cx="1579086" cy="947452"/>
      </dsp:txXfrm>
    </dsp:sp>
    <dsp:sp modelId="{B10DEC99-E18F-40CB-9F32-213C46E2E244}">
      <dsp:nvSpPr>
        <dsp:cNvPr id="0" name=""/>
        <dsp:cNvSpPr/>
      </dsp:nvSpPr>
      <dsp:spPr>
        <a:xfrm>
          <a:off x="793738" y="1507645"/>
          <a:ext cx="3884553" cy="332589"/>
        </a:xfrm>
        <a:custGeom>
          <a:avLst/>
          <a:gdLst/>
          <a:ahLst/>
          <a:cxnLst/>
          <a:rect l="0" t="0" r="0" b="0"/>
          <a:pathLst>
            <a:path>
              <a:moveTo>
                <a:pt x="3884553" y="0"/>
              </a:moveTo>
              <a:lnTo>
                <a:pt x="3884553" y="183394"/>
              </a:lnTo>
              <a:lnTo>
                <a:pt x="0" y="183394"/>
              </a:lnTo>
              <a:lnTo>
                <a:pt x="0" y="33258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8477" y="1672125"/>
        <a:ext cx="195074" cy="3631"/>
      </dsp:txXfrm>
    </dsp:sp>
    <dsp:sp modelId="{1617E1E2-9413-463B-AEB9-5E3B3875108B}">
      <dsp:nvSpPr>
        <dsp:cNvPr id="0" name=""/>
        <dsp:cNvSpPr/>
      </dsp:nvSpPr>
      <dsp:spPr>
        <a:xfrm>
          <a:off x="3888748" y="561993"/>
          <a:ext cx="1579086" cy="947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Posts (or NOT) the position</a:t>
          </a:r>
        </a:p>
      </dsp:txBody>
      <dsp:txXfrm>
        <a:off x="3888748" y="561993"/>
        <a:ext cx="1579086" cy="947452"/>
      </dsp:txXfrm>
    </dsp:sp>
    <dsp:sp modelId="{759F5EDD-1976-48A2-A695-71FE01D4D10D}">
      <dsp:nvSpPr>
        <dsp:cNvPr id="0" name=""/>
        <dsp:cNvSpPr/>
      </dsp:nvSpPr>
      <dsp:spPr>
        <a:xfrm>
          <a:off x="1581481" y="2300641"/>
          <a:ext cx="332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58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38696" y="2344546"/>
        <a:ext cx="18159" cy="3631"/>
      </dsp:txXfrm>
    </dsp:sp>
    <dsp:sp modelId="{D1BBA4CC-F03B-4D3F-8E3A-A31370879880}">
      <dsp:nvSpPr>
        <dsp:cNvPr id="0" name=""/>
        <dsp:cNvSpPr/>
      </dsp:nvSpPr>
      <dsp:spPr>
        <a:xfrm>
          <a:off x="4194" y="1872635"/>
          <a:ext cx="1579086" cy="947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Selects a Candidate</a:t>
          </a:r>
        </a:p>
      </dsp:txBody>
      <dsp:txXfrm>
        <a:off x="4194" y="1872635"/>
        <a:ext cx="1579086" cy="947452"/>
      </dsp:txXfrm>
    </dsp:sp>
    <dsp:sp modelId="{DCAE1C68-8BD0-4650-8C45-BF603D8040BC}">
      <dsp:nvSpPr>
        <dsp:cNvPr id="0" name=""/>
        <dsp:cNvSpPr/>
      </dsp:nvSpPr>
      <dsp:spPr>
        <a:xfrm>
          <a:off x="3523758" y="2300641"/>
          <a:ext cx="332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58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973" y="2344546"/>
        <a:ext cx="18159" cy="3631"/>
      </dsp:txXfrm>
    </dsp:sp>
    <dsp:sp modelId="{4B28A766-638B-46EF-ABD1-73BDD134A87E}">
      <dsp:nvSpPr>
        <dsp:cNvPr id="0" name=""/>
        <dsp:cNvSpPr/>
      </dsp:nvSpPr>
      <dsp:spPr>
        <a:xfrm>
          <a:off x="1946471" y="1872635"/>
          <a:ext cx="1579086" cy="947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Submits </a:t>
          </a:r>
          <a:r>
            <a:rPr lang="en-US" sz="14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GA Onboarding Request form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946471" y="1872635"/>
        <a:ext cx="1579086" cy="947452"/>
      </dsp:txXfrm>
    </dsp:sp>
    <dsp:sp modelId="{DB8F8243-9BE1-4755-BD6C-AB66A651D0B1}">
      <dsp:nvSpPr>
        <dsp:cNvPr id="0" name=""/>
        <dsp:cNvSpPr/>
      </dsp:nvSpPr>
      <dsp:spPr>
        <a:xfrm>
          <a:off x="793738" y="2818288"/>
          <a:ext cx="3884553" cy="332589"/>
        </a:xfrm>
        <a:custGeom>
          <a:avLst/>
          <a:gdLst/>
          <a:ahLst/>
          <a:cxnLst/>
          <a:rect l="0" t="0" r="0" b="0"/>
          <a:pathLst>
            <a:path>
              <a:moveTo>
                <a:pt x="3884553" y="0"/>
              </a:moveTo>
              <a:lnTo>
                <a:pt x="3884553" y="183394"/>
              </a:lnTo>
              <a:lnTo>
                <a:pt x="0" y="183394"/>
              </a:lnTo>
              <a:lnTo>
                <a:pt x="0" y="33258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8477" y="2982767"/>
        <a:ext cx="195074" cy="3631"/>
      </dsp:txXfrm>
    </dsp:sp>
    <dsp:sp modelId="{3666E0C9-1989-4986-9C2C-72FFD7E5AE83}">
      <dsp:nvSpPr>
        <dsp:cNvPr id="0" name=""/>
        <dsp:cNvSpPr/>
      </dsp:nvSpPr>
      <dsp:spPr>
        <a:xfrm>
          <a:off x="3888748" y="1872635"/>
          <a:ext cx="1579086" cy="94745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Graduate Assistant </a:t>
          </a:r>
          <a:endParaRPr lang="en-US" sz="1400" kern="1200" dirty="0"/>
        </a:p>
      </dsp:txBody>
      <dsp:txXfrm>
        <a:off x="3888748" y="1872635"/>
        <a:ext cx="1579086" cy="947452"/>
      </dsp:txXfrm>
    </dsp:sp>
    <dsp:sp modelId="{D933A55A-6D2C-435B-8014-42C264DD348A}">
      <dsp:nvSpPr>
        <dsp:cNvPr id="0" name=""/>
        <dsp:cNvSpPr/>
      </dsp:nvSpPr>
      <dsp:spPr>
        <a:xfrm>
          <a:off x="1581481" y="3611284"/>
          <a:ext cx="332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58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38696" y="3655188"/>
        <a:ext cx="18159" cy="3631"/>
      </dsp:txXfrm>
    </dsp:sp>
    <dsp:sp modelId="{807665ED-EAE6-43DB-A1C8-22B4312E9A28}">
      <dsp:nvSpPr>
        <dsp:cNvPr id="0" name=""/>
        <dsp:cNvSpPr/>
      </dsp:nvSpPr>
      <dsp:spPr>
        <a:xfrm>
          <a:off x="4194" y="3183277"/>
          <a:ext cx="1579086" cy="94745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Receives the next steps email (supervisor is copied). </a:t>
          </a:r>
        </a:p>
      </dsp:txBody>
      <dsp:txXfrm>
        <a:off x="4194" y="3183277"/>
        <a:ext cx="1579086" cy="947452"/>
      </dsp:txXfrm>
    </dsp:sp>
    <dsp:sp modelId="{50315A2A-F30F-4DAA-9E49-469EC4D0DA74}">
      <dsp:nvSpPr>
        <dsp:cNvPr id="0" name=""/>
        <dsp:cNvSpPr/>
      </dsp:nvSpPr>
      <dsp:spPr>
        <a:xfrm>
          <a:off x="3523758" y="3611284"/>
          <a:ext cx="332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58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973" y="3655188"/>
        <a:ext cx="18159" cy="3631"/>
      </dsp:txXfrm>
    </dsp:sp>
    <dsp:sp modelId="{900ADB02-B6CA-4CBF-8F47-6EBC6A116BA5}">
      <dsp:nvSpPr>
        <dsp:cNvPr id="0" name=""/>
        <dsp:cNvSpPr/>
      </dsp:nvSpPr>
      <dsp:spPr>
        <a:xfrm>
          <a:off x="1946471" y="3183277"/>
          <a:ext cx="1579086" cy="94745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Provides I-9 docs &amp; completes Security Questionnaire (in person)</a:t>
          </a:r>
        </a:p>
      </dsp:txBody>
      <dsp:txXfrm>
        <a:off x="1946471" y="3183277"/>
        <a:ext cx="1579086" cy="947452"/>
      </dsp:txXfrm>
    </dsp:sp>
    <dsp:sp modelId="{1FF7902B-92C9-4DB4-8559-1BB7CCAD9438}">
      <dsp:nvSpPr>
        <dsp:cNvPr id="0" name=""/>
        <dsp:cNvSpPr/>
      </dsp:nvSpPr>
      <dsp:spPr>
        <a:xfrm>
          <a:off x="793738" y="4128930"/>
          <a:ext cx="3884553" cy="332589"/>
        </a:xfrm>
        <a:custGeom>
          <a:avLst/>
          <a:gdLst/>
          <a:ahLst/>
          <a:cxnLst/>
          <a:rect l="0" t="0" r="0" b="0"/>
          <a:pathLst>
            <a:path>
              <a:moveTo>
                <a:pt x="3884553" y="0"/>
              </a:moveTo>
              <a:lnTo>
                <a:pt x="3884553" y="183394"/>
              </a:lnTo>
              <a:lnTo>
                <a:pt x="0" y="183394"/>
              </a:lnTo>
              <a:lnTo>
                <a:pt x="0" y="33258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8477" y="4293409"/>
        <a:ext cx="195074" cy="3631"/>
      </dsp:txXfrm>
    </dsp:sp>
    <dsp:sp modelId="{F1AE2D4F-BB11-4174-8A16-78EAC3CC64E2}">
      <dsp:nvSpPr>
        <dsp:cNvPr id="0" name=""/>
        <dsp:cNvSpPr/>
      </dsp:nvSpPr>
      <dsp:spPr>
        <a:xfrm>
          <a:off x="3888748" y="3183277"/>
          <a:ext cx="1579086" cy="94745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Signs Appointment Form in DocuSign (Supervisor is copied) </a:t>
          </a:r>
        </a:p>
      </dsp:txBody>
      <dsp:txXfrm>
        <a:off x="3888748" y="3183277"/>
        <a:ext cx="1579086" cy="947452"/>
      </dsp:txXfrm>
    </dsp:sp>
    <dsp:sp modelId="{36D4F59E-4257-47E1-837B-1D6BAF63A0E2}">
      <dsp:nvSpPr>
        <dsp:cNvPr id="0" name=""/>
        <dsp:cNvSpPr/>
      </dsp:nvSpPr>
      <dsp:spPr>
        <a:xfrm>
          <a:off x="1581481" y="4921926"/>
          <a:ext cx="3325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258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38696" y="4965830"/>
        <a:ext cx="18159" cy="3631"/>
      </dsp:txXfrm>
    </dsp:sp>
    <dsp:sp modelId="{5A4E0149-0738-46DB-A4FB-A0F0FE0B8D95}">
      <dsp:nvSpPr>
        <dsp:cNvPr id="0" name=""/>
        <dsp:cNvSpPr/>
      </dsp:nvSpPr>
      <dsp:spPr>
        <a:xfrm>
          <a:off x="4194" y="4493920"/>
          <a:ext cx="1579086" cy="94745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Completes Equifax for HR purposes</a:t>
          </a:r>
        </a:p>
      </dsp:txBody>
      <dsp:txXfrm>
        <a:off x="4194" y="4493920"/>
        <a:ext cx="1579086" cy="947452"/>
      </dsp:txXfrm>
    </dsp:sp>
    <dsp:sp modelId="{CD9E9AC1-53AA-4D38-89F0-AB90D424E35A}">
      <dsp:nvSpPr>
        <dsp:cNvPr id="0" name=""/>
        <dsp:cNvSpPr/>
      </dsp:nvSpPr>
      <dsp:spPr>
        <a:xfrm>
          <a:off x="3523758" y="4832259"/>
          <a:ext cx="2671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5386"/>
              </a:moveTo>
              <a:lnTo>
                <a:pt x="150684" y="135386"/>
              </a:lnTo>
              <a:lnTo>
                <a:pt x="150684" y="45720"/>
              </a:lnTo>
              <a:lnTo>
                <a:pt x="26716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49568" y="4876163"/>
        <a:ext cx="15548" cy="3631"/>
      </dsp:txXfrm>
    </dsp:sp>
    <dsp:sp modelId="{B812334D-9A71-4732-8AB4-40FD6577FC20}">
      <dsp:nvSpPr>
        <dsp:cNvPr id="0" name=""/>
        <dsp:cNvSpPr/>
      </dsp:nvSpPr>
      <dsp:spPr>
        <a:xfrm>
          <a:off x="1946471" y="4493920"/>
          <a:ext cx="1579086" cy="94745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Receives HR Confirmation email (supervisor is copied) </a:t>
          </a:r>
        </a:p>
      </dsp:txBody>
      <dsp:txXfrm>
        <a:off x="1946471" y="4493920"/>
        <a:ext cx="1579086" cy="947452"/>
      </dsp:txXfrm>
    </dsp:sp>
    <dsp:sp modelId="{E9E3F56C-B670-4993-9A93-3C74D725807E}">
      <dsp:nvSpPr>
        <dsp:cNvPr id="0" name=""/>
        <dsp:cNvSpPr/>
      </dsp:nvSpPr>
      <dsp:spPr>
        <a:xfrm>
          <a:off x="3823326" y="4404253"/>
          <a:ext cx="1579086" cy="94745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" tIns="81220" rIns="77377" bIns="812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* GA only begins work once receives email from HR.</a:t>
          </a:r>
          <a:endParaRPr lang="en-US" sz="1400" kern="1200" dirty="0"/>
        </a:p>
      </dsp:txBody>
      <dsp:txXfrm>
        <a:off x="3823326" y="4404253"/>
        <a:ext cx="1579086" cy="947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94C88-8C89-4627-AAB8-415A4D5E72D4}">
      <dsp:nvSpPr>
        <dsp:cNvPr id="0" name=""/>
        <dsp:cNvSpPr/>
      </dsp:nvSpPr>
      <dsp:spPr>
        <a:xfrm>
          <a:off x="139442" y="31046"/>
          <a:ext cx="3897450" cy="1203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Supplemental Pay for GAs is the exception – not the norm.</a:t>
          </a:r>
        </a:p>
      </dsp:txBody>
      <dsp:txXfrm>
        <a:off x="198178" y="89782"/>
        <a:ext cx="3779978" cy="1085746"/>
      </dsp:txXfrm>
    </dsp:sp>
    <dsp:sp modelId="{432C8D8B-4A08-498F-BAE7-9EE26C9BA74E}">
      <dsp:nvSpPr>
        <dsp:cNvPr id="0" name=""/>
        <dsp:cNvSpPr/>
      </dsp:nvSpPr>
      <dsp:spPr>
        <a:xfrm>
          <a:off x="156318" y="1298637"/>
          <a:ext cx="3897450" cy="1203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Must meet following criteria for Graduate School approval:</a:t>
          </a:r>
        </a:p>
      </dsp:txBody>
      <dsp:txXfrm>
        <a:off x="215054" y="1357373"/>
        <a:ext cx="3779978" cy="1085746"/>
      </dsp:txXfrm>
    </dsp:sp>
    <dsp:sp modelId="{3126A804-0A1F-46AF-B9CD-703E14765E7A}">
      <dsp:nvSpPr>
        <dsp:cNvPr id="0" name=""/>
        <dsp:cNvSpPr/>
      </dsp:nvSpPr>
      <dsp:spPr>
        <a:xfrm>
          <a:off x="111575" y="2572111"/>
          <a:ext cx="3939815" cy="1203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 Make request prior to GA beginning the work.</a:t>
          </a:r>
        </a:p>
      </dsp:txBody>
      <dsp:txXfrm>
        <a:off x="170311" y="2630847"/>
        <a:ext cx="3822343" cy="1085746"/>
      </dsp:txXfrm>
    </dsp:sp>
    <dsp:sp modelId="{A22D9266-EB40-47C2-BD2A-D163DD3D5EA7}">
      <dsp:nvSpPr>
        <dsp:cNvPr id="0" name=""/>
        <dsp:cNvSpPr/>
      </dsp:nvSpPr>
      <dsp:spPr>
        <a:xfrm rot="5400000">
          <a:off x="6068216" y="1879698"/>
          <a:ext cx="2462680" cy="6039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How is hourly load accommodating GA hours?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Provide a brief description of GA duties &amp; how these duties are different from the proposed additional work.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Provide the pay amount and hours to be worked for the supplemental pay.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Provide support that the additional work cannot be accomplished within the GA contractual hours/terms.</a:t>
          </a:r>
        </a:p>
      </dsp:txBody>
      <dsp:txXfrm rot="-5400000">
        <a:off x="4279854" y="3788278"/>
        <a:ext cx="5919187" cy="2222244"/>
      </dsp:txXfrm>
    </dsp:sp>
    <dsp:sp modelId="{A2F0794B-7311-420A-838B-997AC952122E}">
      <dsp:nvSpPr>
        <dsp:cNvPr id="0" name=""/>
        <dsp:cNvSpPr/>
      </dsp:nvSpPr>
      <dsp:spPr>
        <a:xfrm>
          <a:off x="142307" y="3834964"/>
          <a:ext cx="3893644" cy="1203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2.  Explain how the work outside of or in addition to the GAs regular GA duties.</a:t>
          </a:r>
        </a:p>
      </dsp:txBody>
      <dsp:txXfrm>
        <a:off x="201043" y="3893700"/>
        <a:ext cx="3776172" cy="1085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155C-B960-4307-9ED8-B95B8A0FD675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21C4F-0A54-4CD9-B36B-A92235703C29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Remaining allocations from FY25 </a:t>
          </a:r>
        </a:p>
      </dsp:txBody>
      <dsp:txXfrm>
        <a:off x="299702" y="1282093"/>
        <a:ext cx="2200851" cy="1366505"/>
      </dsp:txXfrm>
    </dsp:sp>
    <dsp:sp modelId="{8DBB8025-241E-47C5-891C-8DC0287463E1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7F85C-66F2-43EA-A304-BA1DE01ED6DE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Additional $100,000 in GA allocations FY25 to increase GA stipends</a:t>
          </a:r>
        </a:p>
      </dsp:txBody>
      <dsp:txXfrm>
        <a:off x="3093555" y="1282093"/>
        <a:ext cx="2200851" cy="1366505"/>
      </dsp:txXfrm>
    </dsp:sp>
    <dsp:sp modelId="{008DEE9B-4F1E-404D-8452-0F36CBE51D3F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E9BBF-65B7-4B83-85BB-84278CB5DD65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Minimum GA stipends will be increasing FY27 </a:t>
          </a:r>
        </a:p>
      </dsp:txBody>
      <dsp:txXfrm>
        <a:off x="5887408" y="1282093"/>
        <a:ext cx="2200851" cy="1366505"/>
      </dsp:txXfrm>
    </dsp:sp>
    <dsp:sp modelId="{51AB9502-7468-4D83-A40C-83806D751E01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3F7FA-7A75-4AC7-BD33-E435D2400B93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Allocations will be reduced if funds remain </a:t>
          </a:r>
        </a:p>
      </dsp:txBody>
      <dsp:txXfrm>
        <a:off x="8681261" y="1282093"/>
        <a:ext cx="2200851" cy="136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7599-F24D-49EF-9B3D-74FA56D1ACD1}" type="datetimeFigureOut">
              <a:rPr lang="en-US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B2704-2B80-456E-AA1F-3C9BA383B8B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2704-2B80-456E-AA1F-3C9BA383B8B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2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Any courses taken for credit outside of the US – the student must have the transcript evaluated by an Educational credentials service – NO EXCEPTIONS</a:t>
            </a:r>
          </a:p>
          <a:p>
            <a:endParaRPr lang="en-US"/>
          </a:p>
          <a:p>
            <a:r>
              <a:rPr lang="en-US"/>
              <a:t>Students can receive a letter outlining their funds for a GA, but only after they are accepted to the program – they must be able to show that they can fund their education</a:t>
            </a:r>
          </a:p>
          <a:p>
            <a:endParaRPr lang="en-US"/>
          </a:p>
          <a:p>
            <a:r>
              <a:rPr lang="en-US"/>
              <a:t>TOEFL/IELTS - ELS Language Centers Level 109, or completion of level 6 at VSU's English Language Institute – Applicants whose first language is not English (based on country of citizenship) must submit one of </a:t>
            </a:r>
          </a:p>
          <a:p>
            <a:r>
              <a:rPr lang="en-US"/>
              <a:t>the above.  International applicants whose first language is not English but who have earned a bachelor’s degree or higher from a U.S. institution may be exempt from the language proficiency requirement.</a:t>
            </a:r>
          </a:p>
          <a:p>
            <a:endParaRPr lang="en-US"/>
          </a:p>
          <a:p>
            <a:r>
              <a:rPr lang="en-US"/>
              <a:t>Know which tests – some programs will NOT accept the IELTS</a:t>
            </a:r>
          </a:p>
          <a:p>
            <a:endParaRPr lang="en-US"/>
          </a:p>
          <a:p>
            <a:r>
              <a:rPr lang="en-US"/>
              <a:t>Timeline – Athletics Cheat Sheet</a:t>
            </a:r>
          </a:p>
          <a:p>
            <a:endParaRPr lang="en-US"/>
          </a:p>
          <a:p>
            <a:r>
              <a:rPr lang="en-US"/>
              <a:t>Financial Preparation – Financial Waivers may NOT be in place prior to student’s fee deadline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FD89-E6BE-4668-BA56-646121E6437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FD89-E6BE-4668-BA56-646121E6437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58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230F-8081-465C-B0F9-CE484C86307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01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2704-2B80-456E-AA1F-3C9BA383B8B2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85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2704-2B80-456E-AA1F-3C9BA383B8B2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4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230F-8081-465C-B0F9-CE484C86307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2704-2B80-456E-AA1F-3C9BA383B8B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230F-8081-465C-B0F9-CE484C86307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230F-8081-465C-B0F9-CE484C86307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3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2704-2B80-456E-AA1F-3C9BA383B8B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importance of scheduling hours with the GA to meet hours but not go significantly under or over the amount listed on the GA Appt Form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B2704-2B80-456E-AA1F-3C9BA383B8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B2704-2B80-456E-AA1F-3C9BA383B8B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9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longer have background check or the remote hire packet option for I9/Security Questionnaire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6FD89-E6BE-4668-BA56-646121E64375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9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8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9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0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dosta.edu/academics/graduate-school/forms/graduate-assistant-new-hire-web-form.php" TargetMode="External"/><Relationship Id="rId2" Type="http://schemas.openxmlformats.org/officeDocument/2006/relationships/hyperlink" Target="https://banapexsso.valdosta.edu/apex/grad_employment/r/graduate-assistantship-jobs/graduate-assistantship-search?session=44077165621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dosta.edu/academics/graduate-school/forms/graduate-assistant-new-hire-web-form.php" TargetMode="External"/><Relationship Id="rId2" Type="http://schemas.openxmlformats.org/officeDocument/2006/relationships/hyperlink" Target="https://banapexsso.valdosta.edu/apex/grad_employment/r/graduate-assistantship-jobs/graduate-assistantship-search?session=44077165621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dosta.edu/academics/graduate-school/forms/graduate-assistant-new-hire-web-form.php" TargetMode="External"/><Relationship Id="rId2" Type="http://schemas.openxmlformats.org/officeDocument/2006/relationships/hyperlink" Target="https://banapexsso.valdosta.edu/apex/grad_employment/r/graduate-assistantship-jobs/graduate-assistantship-search?session=440771656210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dosta.edu/administration/finance-admin/financial-services/students/services/fall-2025-fee-schedule-grad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dosta.edu/academics/graduate-school/graduate-assistant-supervisors-information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ldosta.edu/academics/graduate-school/forms/graduate-assistant-exit-form.php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udent Union.JPG"/>
          <p:cNvPicPr>
            <a:picLocks noChangeAspect="1"/>
          </p:cNvPicPr>
          <p:nvPr/>
        </p:nvPicPr>
        <p:blipFill rotWithShape="1">
          <a:blip r:embed="rId3"/>
          <a:srcRect l="5668" t="6484" r="26069" b="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  <a:latin typeface="Bookman Old Style"/>
              </a:rPr>
              <a:t>Graduate Assistant Supervisors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Policies and Procedures</a:t>
            </a:r>
            <a:endParaRPr lang="en-US" sz="20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07327-B558-F217-4F4F-780D8775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 Appointment Form Example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190CA-E329-D2EB-063E-EBC14CA74904}"/>
              </a:ext>
            </a:extLst>
          </p:cNvPr>
          <p:cNvSpPr txBox="1"/>
          <p:nvPr/>
        </p:nvSpPr>
        <p:spPr>
          <a:xfrm>
            <a:off x="354105" y="182880"/>
            <a:ext cx="3225675" cy="211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Here is an example of a GA Appointment Form </a:t>
            </a:r>
            <a:endParaRPr lang="en-US" sz="2000" dirty="0">
              <a:solidFill>
                <a:srgbClr val="FFFFFF"/>
              </a:solidFill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Signed by the GA in DocuSign (Supervisors received signed copy via email)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Driving requirements listed on bottom lefthand corner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document with black marks&#10;&#10;AI-generated content may be incorrect.">
            <a:extLst>
              <a:ext uri="{FF2B5EF4-FFF2-40B4-BE49-F238E27FC236}">
                <a16:creationId xmlns:a16="http://schemas.microsoft.com/office/drawing/2014/main" id="{B5729435-B7BA-0209-BF11-FD36878DE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22" y="247850"/>
            <a:ext cx="4902503" cy="6361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4350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12EEA8-2BB1-5F67-7253-72141104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 Recruitment &amp; Hiring Timelines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7A8A8D5-5C0F-D630-9022-8F9DCE1B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99" y="390832"/>
            <a:ext cx="3233585" cy="8736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900" b="1" i="0" u="sng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Fall Semester Deadlines – For August 1</a:t>
            </a:r>
            <a:r>
              <a:rPr kumimoji="0" lang="en-US" altLang="en-US" sz="1900" b="1" i="0" u="sng" strike="noStrike" kern="1200" cap="none" normalizeH="0" baseline="3000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kumimoji="0" lang="en-US" altLang="en-US" sz="1900" b="1" i="0" u="sng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Start - Announce May 1st</a:t>
            </a:r>
            <a:endParaRPr kumimoji="0" lang="en-US" altLang="en-US" sz="19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472B66-B28C-4113-9690-99535AF59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899693"/>
              </p:ext>
            </p:extLst>
          </p:nvPr>
        </p:nvGraphicFramePr>
        <p:xfrm>
          <a:off x="432225" y="2522008"/>
          <a:ext cx="11327550" cy="3340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8651">
                  <a:extLst>
                    <a:ext uri="{9D8B030D-6E8A-4147-A177-3AD203B41FA5}">
                      <a16:colId xmlns:a16="http://schemas.microsoft.com/office/drawing/2014/main" val="2440658547"/>
                    </a:ext>
                  </a:extLst>
                </a:gridCol>
                <a:gridCol w="6658899">
                  <a:extLst>
                    <a:ext uri="{9D8B030D-6E8A-4147-A177-3AD203B41FA5}">
                      <a16:colId xmlns:a16="http://schemas.microsoft.com/office/drawing/2014/main" val="2420071164"/>
                    </a:ext>
                  </a:extLst>
                </a:gridCol>
              </a:tblGrid>
              <a:tr h="312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November – June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Recruit &amp; Hire GAs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extLst>
                  <a:ext uri="{0D108BD9-81ED-4DB2-BD59-A6C34878D82A}">
                    <a16:rowId xmlns:a16="http://schemas.microsoft.com/office/drawing/2014/main" val="2167232637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May 15</a:t>
                      </a:r>
                      <a:r>
                        <a:rPr lang="en-US" sz="1700" baseline="30000">
                          <a:effectLst/>
                        </a:rPr>
                        <a:t>th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Deadline for postings to the </a:t>
                      </a:r>
                      <a:r>
                        <a:rPr lang="en-US" sz="1700" u="sng">
                          <a:effectLst/>
                          <a:hlinkClick r:id="rId2"/>
                        </a:rPr>
                        <a:t>GA Jobs Board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extLst>
                  <a:ext uri="{0D108BD9-81ED-4DB2-BD59-A6C34878D82A}">
                    <a16:rowId xmlns:a16="http://schemas.microsoft.com/office/drawing/2014/main" val="2485514911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June 1</a:t>
                      </a:r>
                      <a:r>
                        <a:rPr lang="en-US" sz="1700" baseline="30000">
                          <a:effectLst/>
                        </a:rPr>
                        <a:t>st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Deadline to submit </a:t>
                      </a:r>
                      <a:r>
                        <a:rPr lang="en-US" sz="1700" u="sng">
                          <a:effectLst/>
                          <a:hlinkClick r:id="rId3"/>
                        </a:rPr>
                        <a:t>GA Onboarding Request Form</a:t>
                      </a:r>
                      <a:r>
                        <a:rPr lang="en-US" sz="1700">
                          <a:effectLst/>
                        </a:rPr>
                        <a:t> for new GAs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extLst>
                  <a:ext uri="{0D108BD9-81ED-4DB2-BD59-A6C34878D82A}">
                    <a16:rowId xmlns:a16="http://schemas.microsoft.com/office/drawing/2014/main" val="2217361295"/>
                  </a:ext>
                </a:extLst>
              </a:tr>
              <a:tr h="5933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June 15</a:t>
                      </a:r>
                      <a:r>
                        <a:rPr lang="en-US" sz="1700" baseline="30000">
                          <a:effectLst/>
                        </a:rPr>
                        <a:t>th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Deadline to submit </a:t>
                      </a:r>
                      <a:r>
                        <a:rPr lang="en-US" sz="1700" u="sng">
                          <a:effectLst/>
                          <a:hlinkClick r:id="rId3"/>
                        </a:rPr>
                        <a:t>GA Onboarding Request Form</a:t>
                      </a:r>
                      <a:r>
                        <a:rPr lang="en-US" sz="1700">
                          <a:effectLst/>
                        </a:rPr>
                        <a:t> for returning GAs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extLst>
                  <a:ext uri="{0D108BD9-81ED-4DB2-BD59-A6C34878D82A}">
                    <a16:rowId xmlns:a16="http://schemas.microsoft.com/office/drawing/2014/main" val="1998513057"/>
                  </a:ext>
                </a:extLst>
              </a:tr>
              <a:tr h="5933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July 15</a:t>
                      </a:r>
                      <a:r>
                        <a:rPr lang="en-US" sz="1700" baseline="30000">
                          <a:effectLst/>
                        </a:rPr>
                        <a:t>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dirty="0">
                          <a:effectLst/>
                        </a:rPr>
                        <a:t>All documents must be submitted to Grad School i.e. I-9 &amp; Security Questionnaire.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extLst>
                  <a:ext uri="{0D108BD9-81ED-4DB2-BD59-A6C34878D82A}">
                    <a16:rowId xmlns:a16="http://schemas.microsoft.com/office/drawing/2014/main" val="1096828953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July 15</a:t>
                      </a:r>
                      <a:r>
                        <a:rPr lang="en-US" sz="1700" baseline="30000">
                          <a:effectLst/>
                        </a:rPr>
                        <a:t>th</a:t>
                      </a:r>
                      <a:r>
                        <a:rPr lang="en-US" sz="1700">
                          <a:effectLst/>
                        </a:rPr>
                        <a:t> thru July 31</a:t>
                      </a:r>
                      <a:r>
                        <a:rPr lang="en-US" sz="1700" baseline="30000">
                          <a:effectLst/>
                        </a:rPr>
                        <a:t>st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HR processes i.e. Equifax, input to OneUSG, etc.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extLst>
                  <a:ext uri="{0D108BD9-81ED-4DB2-BD59-A6C34878D82A}">
                    <a16:rowId xmlns:a16="http://schemas.microsoft.com/office/drawing/2014/main" val="3500502996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Wednesday before start of classes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New GA Orientation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extLst>
                  <a:ext uri="{0D108BD9-81ED-4DB2-BD59-A6C34878D82A}">
                    <a16:rowId xmlns:a16="http://schemas.microsoft.com/office/drawing/2014/main" val="1855635841"/>
                  </a:ext>
                </a:extLst>
              </a:tr>
              <a:tr h="5933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1</a:t>
                      </a:r>
                      <a:r>
                        <a:rPr lang="en-US" sz="1700" baseline="30000">
                          <a:effectLst/>
                        </a:rPr>
                        <a:t>st</a:t>
                      </a:r>
                      <a:r>
                        <a:rPr lang="en-US" sz="1700">
                          <a:effectLst/>
                        </a:rPr>
                        <a:t> day GA may begin work 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dirty="0">
                          <a:effectLst/>
                        </a:rPr>
                        <a:t>GA will receive an email from HR when they are fully onboarded &amp; permitted to begin work. Noted on GA’s Appointment Form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758" marR="97758" marT="0" marB="0"/>
                </a:tc>
                <a:extLst>
                  <a:ext uri="{0D108BD9-81ED-4DB2-BD59-A6C34878D82A}">
                    <a16:rowId xmlns:a16="http://schemas.microsoft.com/office/drawing/2014/main" val="428369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34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EB9E3-E055-5228-5B0E-CE067251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 Recruitment &amp; Hiring Timelines (Cont.)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6FB35E7-5099-B6CF-F8B3-15198400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99" y="390832"/>
            <a:ext cx="3233585" cy="8736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900" b="1" i="0" u="sng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Spring Semester Deadlines – For January 1</a:t>
            </a:r>
            <a:r>
              <a:rPr kumimoji="0" lang="en-US" altLang="en-US" sz="1900" b="1" i="0" u="sng" strike="noStrike" kern="1200" cap="none" normalizeH="0" baseline="3000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kumimoji="0" lang="en-US" altLang="en-US" sz="1900" b="1" i="0" u="sng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Start - Announce October 1st</a:t>
            </a:r>
            <a:endParaRPr kumimoji="0" lang="en-US" altLang="en-US" sz="19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9FF33E-7D87-5149-F8C8-BB05BAF53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254567"/>
              </p:ext>
            </p:extLst>
          </p:nvPr>
        </p:nvGraphicFramePr>
        <p:xfrm>
          <a:off x="432225" y="2337528"/>
          <a:ext cx="11327550" cy="372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2798">
                  <a:extLst>
                    <a:ext uri="{9D8B030D-6E8A-4147-A177-3AD203B41FA5}">
                      <a16:colId xmlns:a16="http://schemas.microsoft.com/office/drawing/2014/main" val="3829036932"/>
                    </a:ext>
                  </a:extLst>
                </a:gridCol>
                <a:gridCol w="6594752">
                  <a:extLst>
                    <a:ext uri="{9D8B030D-6E8A-4147-A177-3AD203B41FA5}">
                      <a16:colId xmlns:a16="http://schemas.microsoft.com/office/drawing/2014/main" val="1105078446"/>
                    </a:ext>
                  </a:extLst>
                </a:gridCol>
              </a:tblGrid>
              <a:tr h="309012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September - November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Recruit &amp; Hire GAs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extLst>
                  <a:ext uri="{0D108BD9-81ED-4DB2-BD59-A6C34878D82A}">
                    <a16:rowId xmlns:a16="http://schemas.microsoft.com/office/drawing/2014/main" val="3050406597"/>
                  </a:ext>
                </a:extLst>
              </a:tr>
              <a:tr h="309012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October 15</a:t>
                      </a:r>
                      <a:r>
                        <a:rPr lang="en-US" sz="1700" baseline="30000">
                          <a:effectLst/>
                        </a:rPr>
                        <a:t>th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Deadline for postings to the </a:t>
                      </a:r>
                      <a:r>
                        <a:rPr lang="en-US" sz="1700" u="sng">
                          <a:effectLst/>
                          <a:hlinkClick r:id="rId2"/>
                        </a:rPr>
                        <a:t>GA Jobs Board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extLst>
                  <a:ext uri="{0D108BD9-81ED-4DB2-BD59-A6C34878D82A}">
                    <a16:rowId xmlns:a16="http://schemas.microsoft.com/office/drawing/2014/main" val="1672413156"/>
                  </a:ext>
                </a:extLst>
              </a:tr>
              <a:tr h="711347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November 1</a:t>
                      </a:r>
                      <a:r>
                        <a:rPr lang="en-US" sz="1700" baseline="30000">
                          <a:effectLst/>
                        </a:rPr>
                        <a:t>st</a:t>
                      </a:r>
                      <a:endParaRPr lang="en-US" sz="1500">
                        <a:effectLst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Deadline to submit </a:t>
                      </a:r>
                      <a:r>
                        <a:rPr lang="en-US" sz="1700" u="sng">
                          <a:effectLst/>
                          <a:hlinkClick r:id="rId3"/>
                        </a:rPr>
                        <a:t>GA Onboarding Request Form</a:t>
                      </a:r>
                      <a:r>
                        <a:rPr lang="en-US" sz="1700">
                          <a:effectLst/>
                        </a:rPr>
                        <a:t> for new GAs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extLst>
                  <a:ext uri="{0D108BD9-81ED-4DB2-BD59-A6C34878D82A}">
                    <a16:rowId xmlns:a16="http://schemas.microsoft.com/office/drawing/2014/main" val="2818509554"/>
                  </a:ext>
                </a:extLst>
              </a:tr>
              <a:tr h="606337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November 15</a:t>
                      </a:r>
                      <a:r>
                        <a:rPr lang="en-US" sz="1700" baseline="30000">
                          <a:effectLst/>
                        </a:rPr>
                        <a:t>th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Deadline to submit </a:t>
                      </a:r>
                      <a:r>
                        <a:rPr lang="en-US" sz="1700" u="sng">
                          <a:effectLst/>
                          <a:hlinkClick r:id="rId3"/>
                        </a:rPr>
                        <a:t>GA Onboarding Request Form</a:t>
                      </a:r>
                      <a:r>
                        <a:rPr lang="en-US" sz="1700">
                          <a:effectLst/>
                        </a:rPr>
                        <a:t> for returning GAs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extLst>
                  <a:ext uri="{0D108BD9-81ED-4DB2-BD59-A6C34878D82A}">
                    <a16:rowId xmlns:a16="http://schemas.microsoft.com/office/drawing/2014/main" val="3291761651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dirty="0">
                          <a:effectLst/>
                        </a:rPr>
                        <a:t>December 1</a:t>
                      </a:r>
                      <a:r>
                        <a:rPr lang="en-US" sz="1700" baseline="30000" dirty="0">
                          <a:effectLst/>
                        </a:rPr>
                        <a:t>st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dirty="0">
                          <a:effectLst/>
                        </a:rPr>
                        <a:t>All documents must be submitted to Grad School i.e. I-9 &amp; Security Questionnaire.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extLst>
                  <a:ext uri="{0D108BD9-81ED-4DB2-BD59-A6C34878D82A}">
                    <a16:rowId xmlns:a16="http://schemas.microsoft.com/office/drawing/2014/main" val="2675458747"/>
                  </a:ext>
                </a:extLst>
              </a:tr>
              <a:tr h="309012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December 10</a:t>
                      </a:r>
                      <a:r>
                        <a:rPr lang="en-US" sz="1700" baseline="30000">
                          <a:effectLst/>
                        </a:rPr>
                        <a:t>th</a:t>
                      </a:r>
                      <a:r>
                        <a:rPr lang="en-US" sz="1700">
                          <a:effectLst/>
                        </a:rPr>
                        <a:t> until campus closure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HR processes i.e. Equifax, input to OneUSG, etc.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extLst>
                  <a:ext uri="{0D108BD9-81ED-4DB2-BD59-A6C34878D82A}">
                    <a16:rowId xmlns:a16="http://schemas.microsoft.com/office/drawing/2014/main" val="1748661020"/>
                  </a:ext>
                </a:extLst>
              </a:tr>
              <a:tr h="309012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Wednesday before start of classes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New GA Orientation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extLst>
                  <a:ext uri="{0D108BD9-81ED-4DB2-BD59-A6C34878D82A}">
                    <a16:rowId xmlns:a16="http://schemas.microsoft.com/office/drawing/2014/main" val="3536283011"/>
                  </a:ext>
                </a:extLst>
              </a:tr>
              <a:tr h="587433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>
                          <a:effectLst/>
                        </a:rPr>
                        <a:t>1</a:t>
                      </a:r>
                      <a:r>
                        <a:rPr lang="en-US" sz="1700" baseline="30000">
                          <a:effectLst/>
                        </a:rPr>
                        <a:t>st</a:t>
                      </a:r>
                      <a:r>
                        <a:rPr lang="en-US" sz="1700">
                          <a:effectLst/>
                        </a:rPr>
                        <a:t> day GA may begin work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tc>
                  <a:txBody>
                    <a:bodyPr/>
                    <a:lstStyle/>
                    <a:p>
                      <a:pPr marL="4826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700" dirty="0">
                          <a:effectLst/>
                        </a:rPr>
                        <a:t>GA will receive an email from HR when they are fully onboarded &amp; permitted to begin work. Noted on GA’s Appointment Form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951" marR="94951" marT="0" marB="0"/>
                </a:tc>
                <a:extLst>
                  <a:ext uri="{0D108BD9-81ED-4DB2-BD59-A6C34878D82A}">
                    <a16:rowId xmlns:a16="http://schemas.microsoft.com/office/drawing/2014/main" val="2756381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11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781CA-E607-583A-4F9A-1A369768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 Recruitment &amp; Hiring Timelines (Cont.)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DE49D04-7857-2626-45BC-D1CA7D0E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499" y="390832"/>
            <a:ext cx="3233585" cy="8736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900" b="1" i="0" u="sng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Summer Semester Deadlines – For May 1</a:t>
            </a:r>
            <a:r>
              <a:rPr kumimoji="0" lang="en-US" altLang="en-US" sz="1900" b="1" i="0" u="sng" strike="noStrike" kern="1200" cap="none" normalizeH="0" baseline="3000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kumimoji="0" lang="en-US" altLang="en-US" sz="1900" b="1" i="0" u="sng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Start – Announce February 1st</a:t>
            </a:r>
            <a:endParaRPr kumimoji="0" lang="en-US" altLang="en-US" sz="19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5702A8-C631-9C9C-DC6A-06FA1ABB9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348555"/>
              </p:ext>
            </p:extLst>
          </p:nvPr>
        </p:nvGraphicFramePr>
        <p:xfrm>
          <a:off x="432225" y="2313458"/>
          <a:ext cx="11327550" cy="3757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275">
                  <a:extLst>
                    <a:ext uri="{9D8B030D-6E8A-4147-A177-3AD203B41FA5}">
                      <a16:colId xmlns:a16="http://schemas.microsoft.com/office/drawing/2014/main" val="1177733297"/>
                    </a:ext>
                  </a:extLst>
                </a:gridCol>
                <a:gridCol w="6722275">
                  <a:extLst>
                    <a:ext uri="{9D8B030D-6E8A-4147-A177-3AD203B41FA5}">
                      <a16:colId xmlns:a16="http://schemas.microsoft.com/office/drawing/2014/main" val="387091990"/>
                    </a:ext>
                  </a:extLst>
                </a:gridCol>
              </a:tblGrid>
              <a:tr h="323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November-March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Recruit &amp; Hire GAs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extLst>
                  <a:ext uri="{0D108BD9-81ED-4DB2-BD59-A6C34878D82A}">
                    <a16:rowId xmlns:a16="http://schemas.microsoft.com/office/drawing/2014/main" val="3333391698"/>
                  </a:ext>
                </a:extLst>
              </a:tr>
              <a:tr h="323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February 15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Deadline for postings to the </a:t>
                      </a:r>
                      <a:r>
                        <a:rPr lang="en-US" sz="1800" u="sng">
                          <a:effectLst/>
                          <a:hlinkClick r:id="rId2"/>
                        </a:rPr>
                        <a:t>GA Jobs Board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extLst>
                  <a:ext uri="{0D108BD9-81ED-4DB2-BD59-A6C34878D82A}">
                    <a16:rowId xmlns:a16="http://schemas.microsoft.com/office/drawing/2014/main" val="90652532"/>
                  </a:ext>
                </a:extLst>
              </a:tr>
              <a:tr h="323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March 1</a:t>
                      </a:r>
                      <a:r>
                        <a:rPr lang="en-US" sz="1800" baseline="30000">
                          <a:effectLst/>
                        </a:rPr>
                        <a:t>st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Deadline to submit </a:t>
                      </a:r>
                      <a:r>
                        <a:rPr lang="en-US" sz="1800" u="sng">
                          <a:effectLst/>
                          <a:hlinkClick r:id="rId3"/>
                        </a:rPr>
                        <a:t>GA Onboarding Request Form</a:t>
                      </a:r>
                      <a:r>
                        <a:rPr lang="en-US" sz="1800">
                          <a:effectLst/>
                        </a:rPr>
                        <a:t> for new GAs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extLst>
                  <a:ext uri="{0D108BD9-81ED-4DB2-BD59-A6C34878D82A}">
                    <a16:rowId xmlns:a16="http://schemas.microsoft.com/office/drawing/2014/main" val="2912409446"/>
                  </a:ext>
                </a:extLst>
              </a:tr>
              <a:tr h="615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March 15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Deadline to submit </a:t>
                      </a:r>
                      <a:r>
                        <a:rPr lang="en-US" sz="1800" u="sng">
                          <a:effectLst/>
                          <a:hlinkClick r:id="rId3"/>
                        </a:rPr>
                        <a:t>GA Onboarding Request Form</a:t>
                      </a:r>
                      <a:r>
                        <a:rPr lang="en-US" sz="1800">
                          <a:effectLst/>
                        </a:rPr>
                        <a:t> for returning GAs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extLst>
                  <a:ext uri="{0D108BD9-81ED-4DB2-BD59-A6C34878D82A}">
                    <a16:rowId xmlns:a16="http://schemas.microsoft.com/office/drawing/2014/main" val="1106739741"/>
                  </a:ext>
                </a:extLst>
              </a:tr>
              <a:tr h="615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April 15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All documents must be submitted to Grad School i.e. I-9 &amp; Security Questionnaire.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extLst>
                  <a:ext uri="{0D108BD9-81ED-4DB2-BD59-A6C34878D82A}">
                    <a16:rowId xmlns:a16="http://schemas.microsoft.com/office/drawing/2014/main" val="1838272854"/>
                  </a:ext>
                </a:extLst>
              </a:tr>
              <a:tr h="323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April 15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thru April 30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HR processes i.e. Equifax, input to OneUSG, etc.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extLst>
                  <a:ext uri="{0D108BD9-81ED-4DB2-BD59-A6C34878D82A}">
                    <a16:rowId xmlns:a16="http://schemas.microsoft.com/office/drawing/2014/main" val="3549695317"/>
                  </a:ext>
                </a:extLst>
              </a:tr>
              <a:tr h="3238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As Needed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New GA Orientation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extLst>
                  <a:ext uri="{0D108BD9-81ED-4DB2-BD59-A6C34878D82A}">
                    <a16:rowId xmlns:a16="http://schemas.microsoft.com/office/drawing/2014/main" val="524449819"/>
                  </a:ext>
                </a:extLst>
              </a:tr>
              <a:tr h="9073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r>
                        <a:rPr lang="en-US" sz="1800" baseline="30000">
                          <a:effectLst/>
                        </a:rPr>
                        <a:t>st</a:t>
                      </a:r>
                      <a:r>
                        <a:rPr lang="en-US" sz="1800">
                          <a:effectLst/>
                        </a:rPr>
                        <a:t> day GA may begin work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tc>
                  <a:txBody>
                    <a:bodyPr/>
                    <a:lstStyle/>
                    <a:p>
                      <a:pPr marL="10541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GA will receive an email from HR when they are fully onboarded &amp; permitted to begin work. Noted on GA’s Appointment Form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377" marR="101377" marT="0" marB="0"/>
                </a:tc>
                <a:extLst>
                  <a:ext uri="{0D108BD9-81ED-4DB2-BD59-A6C34878D82A}">
                    <a16:rowId xmlns:a16="http://schemas.microsoft.com/office/drawing/2014/main" val="2386678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5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International Students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2200" b="1" dirty="0">
                <a:latin typeface="Bookman Old Style"/>
              </a:rPr>
              <a:t>Additional potential timeline delays </a:t>
            </a:r>
          </a:p>
          <a:p>
            <a:pPr lvl="1"/>
            <a:r>
              <a:rPr lang="en-US" sz="2200" dirty="0">
                <a:latin typeface="Bookman Old Style"/>
              </a:rPr>
              <a:t>VISA appt - set as soon as admission is received (Letter of Intent) </a:t>
            </a:r>
          </a:p>
          <a:p>
            <a:pPr lvl="1"/>
            <a:r>
              <a:rPr lang="en-US" sz="2200" dirty="0">
                <a:latin typeface="Bookman Old Style"/>
              </a:rPr>
              <a:t>SSN – in the US for 10 days before can apply </a:t>
            </a:r>
          </a:p>
          <a:p>
            <a:pPr lvl="1"/>
            <a:r>
              <a:rPr lang="en-US" sz="2200" dirty="0">
                <a:latin typeface="Bookman Old Style"/>
              </a:rPr>
              <a:t>SSN required for GA onboarding </a:t>
            </a:r>
          </a:p>
          <a:p>
            <a:pPr lvl="1"/>
            <a:r>
              <a:rPr lang="en-US" sz="2200" dirty="0">
                <a:latin typeface="Bookman Old Style"/>
              </a:rPr>
              <a:t>Must check in with International Programs regarding I20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51" r="21396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091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541378"/>
            <a:ext cx="4981575" cy="6877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Appointment Forms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66725" y="1349924"/>
            <a:ext cx="4981575" cy="1500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5C4E3E"/>
              </a:buClr>
            </a:pPr>
            <a:r>
              <a:rPr lang="en-US" sz="2400" dirty="0"/>
              <a:t>Working Hours and Minimum Wage</a:t>
            </a:r>
          </a:p>
          <a:p>
            <a:pPr>
              <a:buClr>
                <a:srgbClr val="5C4E3E"/>
              </a:buClr>
            </a:pPr>
            <a:r>
              <a:rPr lang="en-US" sz="2400" dirty="0"/>
              <a:t>ACA and Reporting Hours</a:t>
            </a:r>
          </a:p>
        </p:txBody>
      </p:sp>
      <p:pic>
        <p:nvPicPr>
          <p:cNvPr id="7" name="Pictur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73618" y="2603222"/>
            <a:ext cx="2857500" cy="3990975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4"/>
          <a:srcRect r="24186"/>
          <a:stretch/>
        </p:blipFill>
        <p:spPr>
          <a:xfrm>
            <a:off x="6372225" y="342900"/>
            <a:ext cx="2474785" cy="217027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6725" y="485775"/>
            <a:ext cx="4981575" cy="7309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FLSA &amp; ACA</a:t>
            </a:r>
          </a:p>
        </p:txBody>
      </p:sp>
      <p:sp>
        <p:nvSpPr>
          <p:cNvPr id="13" name="Content Placeholder 16"/>
          <p:cNvSpPr txBox="1">
            <a:spLocks/>
          </p:cNvSpPr>
          <p:nvPr/>
        </p:nvSpPr>
        <p:spPr>
          <a:xfrm>
            <a:off x="514657" y="4381500"/>
            <a:ext cx="4981575" cy="1500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C4E3E"/>
              </a:buClr>
            </a:pPr>
            <a:r>
              <a:rPr lang="en-US" sz="2400" dirty="0"/>
              <a:t>Number of Hours</a:t>
            </a:r>
          </a:p>
          <a:p>
            <a:pPr>
              <a:buClr>
                <a:srgbClr val="5C4E3E"/>
              </a:buClr>
            </a:pPr>
            <a:r>
              <a:rPr lang="en-US" sz="2400" dirty="0"/>
              <a:t>Contract with Student</a:t>
            </a:r>
          </a:p>
          <a:p>
            <a:pPr>
              <a:buClr>
                <a:srgbClr val="5C4E3E"/>
              </a:buClr>
            </a:pPr>
            <a:r>
              <a:rPr lang="en-US" sz="2400" dirty="0"/>
              <a:t>Internships/GA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73618" y="428138"/>
            <a:ext cx="2680790" cy="19998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4062" y="2748077"/>
            <a:ext cx="2511109" cy="35565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5451" y="3219450"/>
            <a:ext cx="5167312" cy="897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02" y="13986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Holidays/School Closing</a:t>
            </a:r>
          </a:p>
        </p:txBody>
      </p:sp>
      <p:pic>
        <p:nvPicPr>
          <p:cNvPr id="21" name="Picture 22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8162658" y="509588"/>
            <a:ext cx="3192730" cy="1911682"/>
          </a:xfrm>
          <a:prstGeom prst="rect">
            <a:avLst/>
          </a:prstGeom>
        </p:spPr>
      </p:pic>
      <p:pic>
        <p:nvPicPr>
          <p:cNvPr id="11" name="Picture 11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tretch/>
        </p:blipFill>
        <p:spPr>
          <a:xfrm>
            <a:off x="8162658" y="2505075"/>
            <a:ext cx="3152994" cy="17736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4514" y="1371600"/>
            <a:ext cx="6648450" cy="17806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alibri"/>
                <a:cs typeface="Arial"/>
              </a:rPr>
              <a:t>Graduate Assistants are required to work the 224 or 304 hours each semester. If the University is closed for holidays, inclement weather, fall &amp; spring break, please work with your GA to ensure they work all assigned hours.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04514" y="4857750"/>
            <a:ext cx="6205538" cy="46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Missed Work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432" y="5457825"/>
            <a:ext cx="6544232" cy="8509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cs typeface="Arial"/>
              </a:rPr>
              <a:t>Follow the same principle for hours missed due to illness or other absences.</a:t>
            </a:r>
          </a:p>
        </p:txBody>
      </p:sp>
      <p:pic>
        <p:nvPicPr>
          <p:cNvPr id="26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892" y="4678733"/>
            <a:ext cx="1634810" cy="16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7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4882" y="787653"/>
            <a:ext cx="5647049" cy="20619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/>
              </a:rPr>
              <a:t>Supplemental Pay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C8EC639-BA60-920F-D855-44AF5C67FF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8334806"/>
              </p:ext>
            </p:extLst>
          </p:nvPr>
        </p:nvGraphicFramePr>
        <p:xfrm>
          <a:off x="452815" y="372843"/>
          <a:ext cx="10826251" cy="625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286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C016C5-A265-434E-A51C-FE283C8E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Budget – GA Stipends </a:t>
            </a:r>
          </a:p>
        </p:txBody>
      </p:sp>
      <p:graphicFrame>
        <p:nvGraphicFramePr>
          <p:cNvPr id="32" name="Content Placeholder 7">
            <a:extLst>
              <a:ext uri="{FF2B5EF4-FFF2-40B4-BE49-F238E27FC236}">
                <a16:creationId xmlns:a16="http://schemas.microsoft.com/office/drawing/2014/main" id="{06F5725D-28FD-DA8C-C426-BEBF4DE224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09988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013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156DB-E0E8-6534-E036-35D73F0C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727" y="92415"/>
            <a:ext cx="6714699" cy="43052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Please share this information with your VP or Dean.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Mission and Purpose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VSU’s graduate assistantships are designed to promote the research, teaching, and service responsibilities of the University and to provide students with valuable professional development opportunities while earning a graduate degree. Therefore, the graduate assistantship involves the dual responsibilities of maintaining a satisfactory academic performance and of successfully performing the assigned teaching, research, or other responsibilities.</a:t>
            </a:r>
          </a:p>
        </p:txBody>
      </p:sp>
      <p:pic>
        <p:nvPicPr>
          <p:cNvPr id="3" name="Picture 3" descr="A red pennant with white text&#10;&#10;AI-generated content may be incorrect.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013" b="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846"/>
          <a:stretch/>
        </p:blipFill>
        <p:spPr>
          <a:xfrm>
            <a:off x="4038600" y="1405622"/>
            <a:ext cx="7188199" cy="40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8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Eligibility &amp; Federal Regulations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12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86493E"/>
              </a:buClr>
            </a:pPr>
            <a:r>
              <a:rPr lang="en-US" sz="1800" dirty="0"/>
              <a:t>The student must be accepted as a “Regular” admit in a degree granting graduate program at VSU. -- or “Probationary” in limited cases e.g.; international students. Students classified as “Non-Degree” are not eligible for assistantships.  </a:t>
            </a:r>
          </a:p>
          <a:p>
            <a:pPr>
              <a:buClr>
                <a:srgbClr val="86493E"/>
              </a:buClr>
            </a:pPr>
            <a:r>
              <a:rPr lang="en-US" sz="1800" strike="sngStrike" dirty="0"/>
              <a:t>Background Checks </a:t>
            </a:r>
            <a:r>
              <a:rPr lang="en-US" sz="1800" i="1" strike="sngStrike" dirty="0"/>
              <a:t>(for Position of Trust GA positions) </a:t>
            </a:r>
          </a:p>
          <a:p>
            <a:pPr>
              <a:buClr>
                <a:srgbClr val="86493E"/>
              </a:buClr>
            </a:pPr>
            <a:r>
              <a:rPr lang="en-US" sz="1800" dirty="0"/>
              <a:t>A student must verify lawful presence and complete hiring paperwork before any waiver of tuition will be applied to their account.</a:t>
            </a:r>
          </a:p>
          <a:p>
            <a:pPr>
              <a:buClr>
                <a:srgbClr val="86493E"/>
              </a:buClr>
            </a:pPr>
            <a:r>
              <a:rPr lang="en-US" sz="1800" dirty="0"/>
              <a:t>Maximum of 4 years.</a:t>
            </a:r>
          </a:p>
        </p:txBody>
      </p:sp>
      <p:pic>
        <p:nvPicPr>
          <p:cNvPr id="5" name="Content Placeholder 4" descr="A magnifying glass with a wooden handle&#10;&#10;AI-generated content may be incorrect.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17368" y="849217"/>
            <a:ext cx="5135719" cy="2079965"/>
          </a:xfrm>
          <a:prstGeom prst="rect">
            <a:avLst/>
          </a:prstGeom>
        </p:spPr>
      </p:pic>
      <p:pic>
        <p:nvPicPr>
          <p:cNvPr id="6" name="Picture 5" descr="A red stamp with text&#10;&#10;AI-generated content may be incorrec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68" y="4075180"/>
            <a:ext cx="5135719" cy="14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Maintaining Eligibility</a:t>
            </a:r>
          </a:p>
        </p:txBody>
      </p:sp>
      <p:pic>
        <p:nvPicPr>
          <p:cNvPr id="5" name="Picture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25978" b="28427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Maintain a 3.0 GPA</a:t>
            </a:r>
          </a:p>
          <a:p>
            <a:r>
              <a:rPr lang="en-US" sz="1800"/>
              <a:t>Register and Earn 6 semester hour credits every semester that they hold the assistantship </a:t>
            </a:r>
            <a:r>
              <a:rPr lang="en-US" sz="1800" b="1"/>
              <a:t>(NO EXCEPTIONS)</a:t>
            </a:r>
          </a:p>
          <a:p>
            <a:r>
              <a:rPr lang="en-US" sz="1800"/>
              <a:t>Show satisfactory academic progress toward a degree</a:t>
            </a:r>
          </a:p>
          <a:p>
            <a:r>
              <a:rPr lang="en-US" sz="1800"/>
              <a:t>Flexible scheduling: Tier I GAs (14 hr/wk) must work 224 hours per semester, and Tier II GAs(19 hr/wk) must work 304 hours per semester. </a:t>
            </a:r>
          </a:p>
        </p:txBody>
      </p:sp>
    </p:spTree>
    <p:extLst>
      <p:ext uri="{BB962C8B-B14F-4D97-AF65-F5344CB8AC3E}">
        <p14:creationId xmlns:p14="http://schemas.microsoft.com/office/powerpoint/2010/main" val="164227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Tuition Waiver &amp; Fee Payment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The GA will be responsible for $38 and all student fees (SHIP and Housing) each semester (See </a:t>
            </a:r>
            <a:r>
              <a:rPr lang="en-US" sz="2000" dirty="0">
                <a:hlinkClick r:id="rId3"/>
              </a:rPr>
              <a:t>Graduate Student Fee Schedule</a:t>
            </a:r>
            <a:r>
              <a:rPr lang="en-US" sz="2000" dirty="0"/>
              <a:t>)</a:t>
            </a:r>
          </a:p>
          <a:p>
            <a:r>
              <a:rPr lang="en-US" sz="2000" dirty="0"/>
              <a:t>Tuition waivers cannot be applied until students have verified lawful presence and signed an appointment form each semester</a:t>
            </a:r>
          </a:p>
          <a:p>
            <a:r>
              <a:rPr lang="en-US" sz="2000" dirty="0"/>
              <a:t>The tuition waiver will apply to 15 credit hours in the fall and spring terms and 9 credit hours in the summer term</a:t>
            </a:r>
          </a:p>
        </p:txBody>
      </p:sp>
      <p:pic>
        <p:nvPicPr>
          <p:cNvPr id="5" name="Picture 5" descr="A white button with a black graduation cap and red text&#10;&#10;AI-generated content may be incorrect.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tretch>
            <a:fillRect/>
          </a:stretch>
        </p:blipFill>
        <p:spPr>
          <a:xfrm>
            <a:off x="7494066" y="1503865"/>
            <a:ext cx="4237686" cy="37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1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Types of GAs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336" r="-1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570186" cy="38221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</a:rPr>
              <a:t>Administrative</a:t>
            </a:r>
            <a:r>
              <a:rPr lang="en-US" sz="1200" b="1" dirty="0"/>
              <a:t> Assistant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(Most common) Performs tasks important to daily office functions such as projects and other direct assistance to faculty, staff or students.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1200" b="1" dirty="0"/>
              <a:t>Teaching Assistant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Assigned instructional duties in a course(s) under the supervision of an experienced faculty member e.g., super-section GA</a:t>
            </a:r>
            <a:endParaRPr lang="en-US" sz="1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b="1" dirty="0"/>
              <a:t>Lab Assistant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Aids with lab setup, proctoring, answering student questions, and helps with general function of Labs.</a:t>
            </a:r>
          </a:p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</a:rPr>
              <a:t>Research Assistant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Primarily responsible to work directly with faculty doing research-based tasks.</a:t>
            </a:r>
            <a:r>
              <a:rPr lang="en-US" sz="1200" dirty="0"/>
              <a:t> </a:t>
            </a:r>
          </a:p>
          <a:p>
            <a:pPr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</a:endParaRPr>
          </a:p>
          <a:p>
            <a:pPr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Instructor</a:t>
            </a:r>
            <a:r>
              <a:rPr lang="en-US" sz="1200" b="1" dirty="0">
                <a:effectLst/>
              </a:rPr>
              <a:t> of Record </a:t>
            </a:r>
          </a:p>
          <a:p>
            <a:pPr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effectLst/>
            </a:endParaRPr>
          </a:p>
          <a:p>
            <a:pPr marL="171450" marR="0" lvl="0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Fully responsible for own course(s) (teaching, lesson plans, assigning grades, etc.) Must have 18 hours at the graduate level in the discipline. Can teach up to 7 credit hours.</a:t>
            </a:r>
          </a:p>
        </p:txBody>
      </p:sp>
    </p:spTree>
    <p:extLst>
      <p:ext uri="{BB962C8B-B14F-4D97-AF65-F5344CB8AC3E}">
        <p14:creationId xmlns:p14="http://schemas.microsoft.com/office/powerpoint/2010/main" val="238610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407C2-916D-A770-4333-D58F45A0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65" y="161775"/>
            <a:ext cx="4596245" cy="1711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GA Supervisor Responsibilities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toon of a person holding a clipboard&#10;&#10;Description automatically generated">
            <a:extLst>
              <a:ext uri="{FF2B5EF4-FFF2-40B4-BE49-F238E27FC236}">
                <a16:creationId xmlns:a16="http://schemas.microsoft.com/office/drawing/2014/main" id="{0C2FC336-3973-ED79-FD99-405DD5FD2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r="12862" b="-3"/>
          <a:stretch>
            <a:fillRect/>
          </a:stretch>
        </p:blipFill>
        <p:spPr>
          <a:xfrm>
            <a:off x="768873" y="1877044"/>
            <a:ext cx="3872455" cy="3138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592757-E2DB-9AD5-7145-0270511CA06A}"/>
              </a:ext>
            </a:extLst>
          </p:cNvPr>
          <p:cNvSpPr txBox="1"/>
          <p:nvPr/>
        </p:nvSpPr>
        <p:spPr>
          <a:xfrm>
            <a:off x="6106390" y="1790299"/>
            <a:ext cx="4596245" cy="4899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Do not promise, verbal or written, for a Graduate Assistant position to a prospective graduate student until the Supervisor has secured the Graduate Assistant position. Once a Graduate Assistant position is secured from your Dean or Vice President, a Letter of Intent can be issued. The letter must include the contingency of the prospective student’s acceptance into a graduate degree program. </a:t>
            </a:r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Attend the Supervisor’s orientation.</a:t>
            </a:r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Submit a performance review of the GA at the conclusion of the contractual period.</a:t>
            </a:r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Approve the GA hours worked * The supervisor is the designated time approver. *GA must report actual hours worked in OneUSG. </a:t>
            </a:r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Offer a valuable learning experience for the Graduate Assistant.</a:t>
            </a:r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</a:rPr>
              <a:t>Complete the </a:t>
            </a:r>
            <a:r>
              <a:rPr lang="en-US" sz="1400" u="sng" dirty="0">
                <a:effectLst/>
                <a:hlinkClick r:id="rId5"/>
              </a:rPr>
              <a:t>GA Exit Form</a:t>
            </a:r>
            <a:r>
              <a:rPr lang="en-US" sz="1400" dirty="0">
                <a:effectLst/>
              </a:rPr>
              <a:t> once it is known the GA is resigning, is terminated, or has completed their contractual period and will not be returning to the GA position at a late date i.</a:t>
            </a:r>
            <a:r>
              <a:rPr lang="en-US" sz="1400" dirty="0"/>
              <a:t>e</a:t>
            </a:r>
            <a:r>
              <a:rPr lang="en-US" sz="1400" dirty="0">
                <a:effectLst/>
              </a:rPr>
              <a:t>. is graduating or leaving VSU.</a:t>
            </a:r>
          </a:p>
          <a:p>
            <a:pPr marL="34290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Find this information and additional resources on the </a:t>
            </a:r>
            <a:r>
              <a:rPr lang="en-US" sz="1400" dirty="0">
                <a:hlinkClick r:id="rId3"/>
              </a:rPr>
              <a:t>GA supervisor website</a:t>
            </a:r>
            <a:r>
              <a:rPr lang="en-US" sz="1400" dirty="0"/>
              <a:t>. </a:t>
            </a:r>
            <a:endParaRPr lang="en-US" sz="1400" dirty="0">
              <a:effectLst/>
            </a:endParaRPr>
          </a:p>
          <a:p>
            <a:pPr marR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815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large group of people using laptops&#10;&#10;AI-generated content may be incorrect.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2572" r="25176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Supersection Allocation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/>
              <a:t>Based on GA Allocation to the college.  </a:t>
            </a:r>
          </a:p>
          <a:p>
            <a:r>
              <a:rPr lang="en-US" sz="1700"/>
              <a:t>Minimum enrollment number by class may vary by college.</a:t>
            </a:r>
          </a:p>
          <a:p>
            <a:r>
              <a:rPr lang="en-US" sz="1700"/>
              <a:t>The assigned position would be Teaching Assistants. </a:t>
            </a:r>
          </a:p>
          <a:p>
            <a:pPr marL="0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27593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" y="136320"/>
            <a:ext cx="3545729" cy="4783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dirty="0"/>
              <a:t>Hiring Process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335" r="21391"/>
          <a:stretch/>
        </p:blipFill>
        <p:spPr>
          <a:xfrm>
            <a:off x="7404246" y="3691864"/>
            <a:ext cx="3604768" cy="2768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729BC3-CBA3-1F1F-460D-2B4798591331}"/>
              </a:ext>
            </a:extLst>
          </p:cNvPr>
          <p:cNvSpPr txBox="1"/>
          <p:nvPr/>
        </p:nvSpPr>
        <p:spPr>
          <a:xfrm>
            <a:off x="6266740" y="469777"/>
            <a:ext cx="561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</a:t>
            </a:r>
            <a:r>
              <a:rPr lang="en-US" sz="2800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Hire packet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AC78C-1E3E-0F1C-85CB-965F8C5E0CFE}"/>
              </a:ext>
            </a:extLst>
          </p:cNvPr>
          <p:cNvSpPr txBox="1"/>
          <p:nvPr/>
        </p:nvSpPr>
        <p:spPr>
          <a:xfrm>
            <a:off x="6266740" y="2882688"/>
            <a:ext cx="561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 Hire vs. Renewal vs. Re-Hire</a:t>
            </a:r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FE43848A-0255-FECE-F4A9-D21386C33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94630"/>
              </p:ext>
            </p:extLst>
          </p:nvPr>
        </p:nvGraphicFramePr>
        <p:xfrm>
          <a:off x="395831" y="614718"/>
          <a:ext cx="5472030" cy="600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6AE511-54ED-486D-E325-C6AAD1ACC1E1}"/>
              </a:ext>
            </a:extLst>
          </p:cNvPr>
          <p:cNvSpPr txBox="1"/>
          <p:nvPr/>
        </p:nvSpPr>
        <p:spPr>
          <a:xfrm>
            <a:off x="6245156" y="1278953"/>
            <a:ext cx="4040018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Graduate School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Verifies the GA has been admitted into a Grad Program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Verifies that they are enrolled in a minimum of six credit hours </a:t>
            </a:r>
          </a:p>
        </p:txBody>
      </p:sp>
    </p:spTree>
    <p:extLst>
      <p:ext uri="{BB962C8B-B14F-4D97-AF65-F5344CB8AC3E}">
        <p14:creationId xmlns:p14="http://schemas.microsoft.com/office/powerpoint/2010/main" val="169553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880</TotalTime>
  <Words>1705</Words>
  <Application>Microsoft Office PowerPoint</Application>
  <PresentationFormat>Widescreen</PresentationFormat>
  <Paragraphs>183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Office 2013 - 2022 Theme</vt:lpstr>
      <vt:lpstr>Graduate Assistant Supervisors</vt:lpstr>
      <vt:lpstr>Mission and Purpose</vt:lpstr>
      <vt:lpstr>Eligibility &amp; Federal Regulations</vt:lpstr>
      <vt:lpstr>Maintaining Eligibility</vt:lpstr>
      <vt:lpstr>Tuition Waiver &amp; Fee Payment</vt:lpstr>
      <vt:lpstr>Types of GAs</vt:lpstr>
      <vt:lpstr>GA Supervisor Responsibilities</vt:lpstr>
      <vt:lpstr>Supersection Allocation</vt:lpstr>
      <vt:lpstr>Hiring Process</vt:lpstr>
      <vt:lpstr>GA Appointment Form Example </vt:lpstr>
      <vt:lpstr>GA Recruitment &amp; Hiring Timelines </vt:lpstr>
      <vt:lpstr>GA Recruitment &amp; Hiring Timelines (Cont.) </vt:lpstr>
      <vt:lpstr>GA Recruitment &amp; Hiring Timelines (Cont.) </vt:lpstr>
      <vt:lpstr>International Students</vt:lpstr>
      <vt:lpstr>Appointment Forms</vt:lpstr>
      <vt:lpstr>Holidays/School Closing</vt:lpstr>
      <vt:lpstr>PowerPoint Presentation</vt:lpstr>
      <vt:lpstr>Budget – GA Stipends </vt:lpstr>
      <vt:lpstr>Please share this information with your VP or Dean. 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Assistant Supervisors</dc:title>
  <dc:creator>Michelle Jordan</dc:creator>
  <cp:lastModifiedBy>Kristy Q Clark</cp:lastModifiedBy>
  <cp:revision>25</cp:revision>
  <dcterms:modified xsi:type="dcterms:W3CDTF">2025-11-20T13:44:56Z</dcterms:modified>
</cp:coreProperties>
</file>