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4"/>
  </p:notesMasterIdLst>
  <p:sldIdLst>
    <p:sldId id="256" r:id="rId2"/>
    <p:sldId id="265" r:id="rId3"/>
    <p:sldId id="258" r:id="rId4"/>
    <p:sldId id="266" r:id="rId5"/>
    <p:sldId id="267" r:id="rId6"/>
    <p:sldId id="272" r:id="rId7"/>
    <p:sldId id="274" r:id="rId8"/>
    <p:sldId id="281" r:id="rId9"/>
    <p:sldId id="273" r:id="rId10"/>
    <p:sldId id="262" r:id="rId11"/>
    <p:sldId id="280" r:id="rId12"/>
    <p:sldId id="277" r:id="rId13"/>
    <p:sldId id="278" r:id="rId14"/>
    <p:sldId id="279" r:id="rId15"/>
    <p:sldId id="282" r:id="rId16"/>
    <p:sldId id="264" r:id="rId17"/>
    <p:sldId id="263" r:id="rId18"/>
    <p:sldId id="268" r:id="rId19"/>
    <p:sldId id="270" r:id="rId20"/>
    <p:sldId id="275" r:id="rId21"/>
    <p:sldId id="276" r:id="rId22"/>
    <p:sldId id="271"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F72202E-69B2-42B4-AB90-91003C1501E3}">
          <p14:sldIdLst>
            <p14:sldId id="256"/>
            <p14:sldId id="265"/>
            <p14:sldId id="258"/>
            <p14:sldId id="266"/>
            <p14:sldId id="267"/>
            <p14:sldId id="272"/>
          </p14:sldIdLst>
        </p14:section>
        <p14:section name="Untitled Section" id="{D02B1C15-5B7C-4422-AD23-CBAF5A2D7F49}">
          <p14:sldIdLst>
            <p14:sldId id="274"/>
            <p14:sldId id="281"/>
            <p14:sldId id="273"/>
            <p14:sldId id="262"/>
            <p14:sldId id="280"/>
            <p14:sldId id="277"/>
            <p14:sldId id="278"/>
            <p14:sldId id="279"/>
            <p14:sldId id="282"/>
            <p14:sldId id="264"/>
            <p14:sldId id="263"/>
            <p14:sldId id="268"/>
            <p14:sldId id="270"/>
            <p14:sldId id="275"/>
            <p14:sldId id="276"/>
            <p14:sldId id="271"/>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AD3288-E5A3-4E9F-B663-464FBF28BDE2}" v="141" dt="2026-08-26T17:51:49.789"/>
    <p1510:client id="{AD4A4799-6110-4C52-AFB3-216A7AF9D6FE}" v="1997" dt="2026-08-26T17:23:30.3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isty Q Clark" userId="06a6e8f8-cf60-428a-af99-68859f0e93de" providerId="ADAL" clId="{3CFA71FD-BD5E-4C8F-9FE1-0CC81FE4558E}"/>
    <pc:docChg chg="undo custSel addSld modSld modSection">
      <pc:chgData name="Kristy Q Clark" userId="06a6e8f8-cf60-428a-af99-68859f0e93de" providerId="ADAL" clId="{3CFA71FD-BD5E-4C8F-9FE1-0CC81FE4558E}" dt="2026-08-26T17:23:30.305" v="2525" actId="20577"/>
      <pc:docMkLst>
        <pc:docMk/>
      </pc:docMkLst>
      <pc:sldChg chg="addSp delSp modSp mod">
        <pc:chgData name="Kristy Q Clark" userId="06a6e8f8-cf60-428a-af99-68859f0e93de" providerId="ADAL" clId="{3CFA71FD-BD5E-4C8F-9FE1-0CC81FE4558E}" dt="2026-08-04T20:33:11.307" v="489" actId="26606"/>
        <pc:sldMkLst>
          <pc:docMk/>
          <pc:sldMk cId="3944874244" sldId="258"/>
        </pc:sldMkLst>
        <pc:spChg chg="mod">
          <ac:chgData name="Kristy Q Clark" userId="06a6e8f8-cf60-428a-af99-68859f0e93de" providerId="ADAL" clId="{3CFA71FD-BD5E-4C8F-9FE1-0CC81FE4558E}" dt="2026-08-04T20:33:11.307" v="489" actId="26606"/>
          <ac:spMkLst>
            <pc:docMk/>
            <pc:sldMk cId="3944874244" sldId="258"/>
            <ac:spMk id="2" creationId="{00000000-0000-0000-0000-000000000000}"/>
          </ac:spMkLst>
        </pc:spChg>
        <pc:spChg chg="mod ord">
          <ac:chgData name="Kristy Q Clark" userId="06a6e8f8-cf60-428a-af99-68859f0e93de" providerId="ADAL" clId="{3CFA71FD-BD5E-4C8F-9FE1-0CC81FE4558E}" dt="2026-08-04T20:33:11.307" v="489" actId="26606"/>
          <ac:spMkLst>
            <pc:docMk/>
            <pc:sldMk cId="3944874244" sldId="258"/>
            <ac:spMk id="4" creationId="{00000000-0000-0000-0000-000000000000}"/>
          </ac:spMkLst>
        </pc:spChg>
        <pc:spChg chg="add">
          <ac:chgData name="Kristy Q Clark" userId="06a6e8f8-cf60-428a-af99-68859f0e93de" providerId="ADAL" clId="{3CFA71FD-BD5E-4C8F-9FE1-0CC81FE4558E}" dt="2026-08-04T20:33:11.307" v="489" actId="26606"/>
          <ac:spMkLst>
            <pc:docMk/>
            <pc:sldMk cId="3944874244" sldId="258"/>
            <ac:spMk id="50" creationId="{90464369-70FA-42AF-948F-80664CA7BFE5}"/>
          </ac:spMkLst>
        </pc:spChg>
        <pc:spChg chg="add">
          <ac:chgData name="Kristy Q Clark" userId="06a6e8f8-cf60-428a-af99-68859f0e93de" providerId="ADAL" clId="{3CFA71FD-BD5E-4C8F-9FE1-0CC81FE4558E}" dt="2026-08-04T20:33:11.307" v="489" actId="26606"/>
          <ac:spMkLst>
            <pc:docMk/>
            <pc:sldMk cId="3944874244" sldId="258"/>
            <ac:spMk id="51" creationId="{CC552A98-EF7D-4D42-AB69-066B786AB55B}"/>
          </ac:spMkLst>
        </pc:spChg>
        <pc:spChg chg="add">
          <ac:chgData name="Kristy Q Clark" userId="06a6e8f8-cf60-428a-af99-68859f0e93de" providerId="ADAL" clId="{3CFA71FD-BD5E-4C8F-9FE1-0CC81FE4558E}" dt="2026-08-04T20:33:11.307" v="489" actId="26606"/>
          <ac:spMkLst>
            <pc:docMk/>
            <pc:sldMk cId="3944874244" sldId="258"/>
            <ac:spMk id="53" creationId="{0BB19363-8354-4E75-A15C-A08F755171F6}"/>
          </ac:spMkLst>
        </pc:spChg>
        <pc:spChg chg="add">
          <ac:chgData name="Kristy Q Clark" userId="06a6e8f8-cf60-428a-af99-68859f0e93de" providerId="ADAL" clId="{3CFA71FD-BD5E-4C8F-9FE1-0CC81FE4558E}" dt="2026-08-04T20:33:11.307" v="489" actId="26606"/>
          <ac:spMkLst>
            <pc:docMk/>
            <pc:sldMk cId="3944874244" sldId="258"/>
            <ac:spMk id="54" creationId="{A648176E-454C-437C-B0FC-9B82FCF32B24}"/>
          </ac:spMkLst>
        </pc:spChg>
      </pc:sldChg>
      <pc:sldChg chg="addSp delSp modSp mod">
        <pc:chgData name="Kristy Q Clark" userId="06a6e8f8-cf60-428a-af99-68859f0e93de" providerId="ADAL" clId="{3CFA71FD-BD5E-4C8F-9FE1-0CC81FE4558E}" dt="2026-08-04T20:20:27.175" v="277" actId="1076"/>
        <pc:sldMkLst>
          <pc:docMk/>
          <pc:sldMk cId="1695536948" sldId="262"/>
        </pc:sldMkLst>
        <pc:spChg chg="add del mod">
          <ac:chgData name="Kristy Q Clark" userId="06a6e8f8-cf60-428a-af99-68859f0e93de" providerId="ADAL" clId="{3CFA71FD-BD5E-4C8F-9FE1-0CC81FE4558E}" dt="2026-08-04T20:20:27.175" v="277" actId="1076"/>
          <ac:spMkLst>
            <pc:docMk/>
            <pc:sldMk cId="1695536948" sldId="262"/>
            <ac:spMk id="3" creationId="{2E729BC3-CBA3-1F1F-460D-2B4798591331}"/>
          </ac:spMkLst>
        </pc:spChg>
        <pc:spChg chg="mod">
          <ac:chgData name="Kristy Q Clark" userId="06a6e8f8-cf60-428a-af99-68859f0e93de" providerId="ADAL" clId="{3CFA71FD-BD5E-4C8F-9FE1-0CC81FE4558E}" dt="2026-08-04T20:20:23.362" v="276" actId="1076"/>
          <ac:spMkLst>
            <pc:docMk/>
            <pc:sldMk cId="1695536948" sldId="262"/>
            <ac:spMk id="8" creationId="{A46AE511-54ED-486D-E325-C6AAD1ACC1E1}"/>
          </ac:spMkLst>
        </pc:spChg>
      </pc:sldChg>
      <pc:sldChg chg="modSp mod">
        <pc:chgData name="Kristy Q Clark" userId="06a6e8f8-cf60-428a-af99-68859f0e93de" providerId="ADAL" clId="{3CFA71FD-BD5E-4C8F-9FE1-0CC81FE4558E}" dt="2026-08-04T20:23:32.305" v="393" actId="20577"/>
        <pc:sldMkLst>
          <pc:docMk/>
          <pc:sldMk cId="2600917301" sldId="264"/>
        </pc:sldMkLst>
        <pc:spChg chg="mod">
          <ac:chgData name="Kristy Q Clark" userId="06a6e8f8-cf60-428a-af99-68859f0e93de" providerId="ADAL" clId="{3CFA71FD-BD5E-4C8F-9FE1-0CC81FE4558E}" dt="2026-08-04T20:23:32.305" v="393" actId="20577"/>
          <ac:spMkLst>
            <pc:docMk/>
            <pc:sldMk cId="2600917301" sldId="264"/>
            <ac:spMk id="11" creationId="{00000000-0000-0000-0000-000000000000}"/>
          </ac:spMkLst>
        </pc:spChg>
      </pc:sldChg>
      <pc:sldChg chg="addSp delSp modSp mod">
        <pc:chgData name="Kristy Q Clark" userId="06a6e8f8-cf60-428a-af99-68859f0e93de" providerId="ADAL" clId="{3CFA71FD-BD5E-4C8F-9FE1-0CC81FE4558E}" dt="2026-08-04T20:37:34.727" v="525" actId="26606"/>
        <pc:sldMkLst>
          <pc:docMk/>
          <pc:sldMk cId="4266506399" sldId="265"/>
        </pc:sldMkLst>
        <pc:spChg chg="mod">
          <ac:chgData name="Kristy Q Clark" userId="06a6e8f8-cf60-428a-af99-68859f0e93de" providerId="ADAL" clId="{3CFA71FD-BD5E-4C8F-9FE1-0CC81FE4558E}" dt="2026-08-04T20:37:34.727" v="525" actId="26606"/>
          <ac:spMkLst>
            <pc:docMk/>
            <pc:sldMk cId="4266506399" sldId="265"/>
            <ac:spMk id="2" creationId="{00000000-0000-0000-0000-000000000000}"/>
          </ac:spMkLst>
        </pc:spChg>
        <pc:spChg chg="add mod ord">
          <ac:chgData name="Kristy Q Clark" userId="06a6e8f8-cf60-428a-af99-68859f0e93de" providerId="ADAL" clId="{3CFA71FD-BD5E-4C8F-9FE1-0CC81FE4558E}" dt="2026-08-04T20:37:34.727" v="525" actId="26606"/>
          <ac:spMkLst>
            <pc:docMk/>
            <pc:sldMk cId="4266506399" sldId="265"/>
            <ac:spMk id="6" creationId="{4383E292-2201-88A8-5B0B-2891D37D1B5B}"/>
          </ac:spMkLst>
        </pc:spChg>
        <pc:spChg chg="add">
          <ac:chgData name="Kristy Q Clark" userId="06a6e8f8-cf60-428a-af99-68859f0e93de" providerId="ADAL" clId="{3CFA71FD-BD5E-4C8F-9FE1-0CC81FE4558E}" dt="2026-08-04T20:37:34.727" v="525" actId="26606"/>
          <ac:spMkLst>
            <pc:docMk/>
            <pc:sldMk cId="4266506399" sldId="265"/>
            <ac:spMk id="101" creationId="{3346177D-ADC4-4968-B747-5CFCD390B5B9}"/>
          </ac:spMkLst>
        </pc:spChg>
        <pc:spChg chg="add">
          <ac:chgData name="Kristy Q Clark" userId="06a6e8f8-cf60-428a-af99-68859f0e93de" providerId="ADAL" clId="{3CFA71FD-BD5E-4C8F-9FE1-0CC81FE4558E}" dt="2026-08-04T20:37:34.727" v="525" actId="26606"/>
          <ac:spMkLst>
            <pc:docMk/>
            <pc:sldMk cId="4266506399" sldId="265"/>
            <ac:spMk id="102" creationId="{0844A943-BF79-4FEA-ABB1-3BD54D236606}"/>
          </ac:spMkLst>
        </pc:spChg>
        <pc:spChg chg="add">
          <ac:chgData name="Kristy Q Clark" userId="06a6e8f8-cf60-428a-af99-68859f0e93de" providerId="ADAL" clId="{3CFA71FD-BD5E-4C8F-9FE1-0CC81FE4558E}" dt="2026-08-04T20:37:34.727" v="525" actId="26606"/>
          <ac:spMkLst>
            <pc:docMk/>
            <pc:sldMk cId="4266506399" sldId="265"/>
            <ac:spMk id="103" creationId="{6437CC72-F4A8-4DC3-AFAB-D22C482C8100}"/>
          </ac:spMkLst>
        </pc:spChg>
        <pc:picChg chg="add mod ord">
          <ac:chgData name="Kristy Q Clark" userId="06a6e8f8-cf60-428a-af99-68859f0e93de" providerId="ADAL" clId="{3CFA71FD-BD5E-4C8F-9FE1-0CC81FE4558E}" dt="2026-08-04T20:37:34.727" v="525" actId="26606"/>
          <ac:picMkLst>
            <pc:docMk/>
            <pc:sldMk cId="4266506399" sldId="265"/>
            <ac:picMk id="7" creationId="{BDB48933-F442-0CDB-0640-B65CFE44E5F7}"/>
          </ac:picMkLst>
        </pc:picChg>
      </pc:sldChg>
      <pc:sldChg chg="modSp mod">
        <pc:chgData name="Kristy Q Clark" userId="06a6e8f8-cf60-428a-af99-68859f0e93de" providerId="ADAL" clId="{3CFA71FD-BD5E-4C8F-9FE1-0CC81FE4558E}" dt="2026-08-04T20:15:23.078" v="98" actId="20577"/>
        <pc:sldMkLst>
          <pc:docMk/>
          <pc:sldMk cId="1642279986" sldId="266"/>
        </pc:sldMkLst>
        <pc:spChg chg="mod">
          <ac:chgData name="Kristy Q Clark" userId="06a6e8f8-cf60-428a-af99-68859f0e93de" providerId="ADAL" clId="{3CFA71FD-BD5E-4C8F-9FE1-0CC81FE4558E}" dt="2026-08-04T20:15:23.078" v="98" actId="20577"/>
          <ac:spMkLst>
            <pc:docMk/>
            <pc:sldMk cId="1642279986" sldId="266"/>
            <ac:spMk id="4" creationId="{00000000-0000-0000-0000-000000000000}"/>
          </ac:spMkLst>
        </pc:spChg>
      </pc:sldChg>
      <pc:sldChg chg="addSp delSp modSp mod">
        <pc:chgData name="Kristy Q Clark" userId="06a6e8f8-cf60-428a-af99-68859f0e93de" providerId="ADAL" clId="{3CFA71FD-BD5E-4C8F-9FE1-0CC81FE4558E}" dt="2026-08-04T20:24:59.136" v="482" actId="12"/>
        <pc:sldMkLst>
          <pc:docMk/>
          <pc:sldMk cId="4079676173" sldId="268"/>
        </pc:sldMkLst>
        <pc:spChg chg="mod">
          <ac:chgData name="Kristy Q Clark" userId="06a6e8f8-cf60-428a-af99-68859f0e93de" providerId="ADAL" clId="{3CFA71FD-BD5E-4C8F-9FE1-0CC81FE4558E}" dt="2026-08-04T20:24:54.496" v="481" actId="5793"/>
          <ac:spMkLst>
            <pc:docMk/>
            <pc:sldMk cId="4079676173" sldId="268"/>
            <ac:spMk id="15" creationId="{00000000-0000-0000-0000-000000000000}"/>
          </ac:spMkLst>
        </pc:spChg>
        <pc:spChg chg="mod">
          <ac:chgData name="Kristy Q Clark" userId="06a6e8f8-cf60-428a-af99-68859f0e93de" providerId="ADAL" clId="{3CFA71FD-BD5E-4C8F-9FE1-0CC81FE4558E}" dt="2026-08-04T20:24:59.136" v="482" actId="12"/>
          <ac:spMkLst>
            <pc:docMk/>
            <pc:sldMk cId="4079676173" sldId="268"/>
            <ac:spMk id="30" creationId="{00000000-0000-0000-0000-000000000000}"/>
          </ac:spMkLst>
        </pc:spChg>
        <pc:picChg chg="add del">
          <ac:chgData name="Kristy Q Clark" userId="06a6e8f8-cf60-428a-af99-68859f0e93de" providerId="ADAL" clId="{3CFA71FD-BD5E-4C8F-9FE1-0CC81FE4558E}" dt="2026-08-04T20:24:42.618" v="476" actId="478"/>
          <ac:picMkLst>
            <pc:docMk/>
            <pc:sldMk cId="4079676173" sldId="268"/>
            <ac:picMk id="11" creationId="{00000000-0000-0000-0000-000000000000}"/>
          </ac:picMkLst>
        </pc:picChg>
        <pc:picChg chg="add del mod">
          <ac:chgData name="Kristy Q Clark" userId="06a6e8f8-cf60-428a-af99-68859f0e93de" providerId="ADAL" clId="{3CFA71FD-BD5E-4C8F-9FE1-0CC81FE4558E}" dt="2026-08-04T20:24:42.430" v="475" actId="1076"/>
          <ac:picMkLst>
            <pc:docMk/>
            <pc:sldMk cId="4079676173" sldId="268"/>
            <ac:picMk id="21" creationId="{00000000-0000-0000-0000-000000000000}"/>
          </ac:picMkLst>
        </pc:picChg>
        <pc:picChg chg="add del">
          <ac:chgData name="Kristy Q Clark" userId="06a6e8f8-cf60-428a-af99-68859f0e93de" providerId="ADAL" clId="{3CFA71FD-BD5E-4C8F-9FE1-0CC81FE4558E}" dt="2026-08-04T20:24:42.869" v="477" actId="478"/>
          <ac:picMkLst>
            <pc:docMk/>
            <pc:sldMk cId="4079676173" sldId="268"/>
            <ac:picMk id="26" creationId="{00000000-0000-0000-0000-000000000000}"/>
          </ac:picMkLst>
        </pc:picChg>
      </pc:sldChg>
      <pc:sldChg chg="modSp mod">
        <pc:chgData name="Kristy Q Clark" userId="06a6e8f8-cf60-428a-af99-68859f0e93de" providerId="ADAL" clId="{3CFA71FD-BD5E-4C8F-9FE1-0CC81FE4558E}" dt="2026-08-04T20:18:30.968" v="116" actId="13926"/>
        <pc:sldMkLst>
          <pc:docMk/>
          <pc:sldMk cId="2386105950" sldId="272"/>
        </pc:sldMkLst>
        <pc:spChg chg="mod">
          <ac:chgData name="Kristy Q Clark" userId="06a6e8f8-cf60-428a-af99-68859f0e93de" providerId="ADAL" clId="{3CFA71FD-BD5E-4C8F-9FE1-0CC81FE4558E}" dt="2026-08-04T20:18:30.968" v="116" actId="13926"/>
          <ac:spMkLst>
            <pc:docMk/>
            <pc:sldMk cId="2386105950" sldId="272"/>
            <ac:spMk id="4" creationId="{00000000-0000-0000-0000-000000000000}"/>
          </ac:spMkLst>
        </pc:spChg>
      </pc:sldChg>
      <pc:sldChg chg="modSp mod modNotesTx">
        <pc:chgData name="Kristy Q Clark" userId="06a6e8f8-cf60-428a-af99-68859f0e93de" providerId="ADAL" clId="{3CFA71FD-BD5E-4C8F-9FE1-0CC81FE4558E}" dt="2026-08-04T20:19:31.628" v="232" actId="20577"/>
        <pc:sldMkLst>
          <pc:docMk/>
          <pc:sldMk cId="2738157161" sldId="274"/>
        </pc:sldMkLst>
        <pc:spChg chg="mod">
          <ac:chgData name="Kristy Q Clark" userId="06a6e8f8-cf60-428a-af99-68859f0e93de" providerId="ADAL" clId="{3CFA71FD-BD5E-4C8F-9FE1-0CC81FE4558E}" dt="2026-08-04T20:18:48.269" v="117" actId="113"/>
          <ac:spMkLst>
            <pc:docMk/>
            <pc:sldMk cId="2738157161" sldId="274"/>
            <ac:spMk id="6" creationId="{0B592757-E2DB-9AD5-7145-0270511CA06A}"/>
          </ac:spMkLst>
        </pc:spChg>
      </pc:sldChg>
      <pc:sldChg chg="modSp mod">
        <pc:chgData name="Kristy Q Clark" userId="06a6e8f8-cf60-428a-af99-68859f0e93de" providerId="ADAL" clId="{3CFA71FD-BD5E-4C8F-9FE1-0CC81FE4558E}" dt="2026-08-26T12:34:08.275" v="868" actId="20577"/>
        <pc:sldMkLst>
          <pc:docMk/>
          <pc:sldMk cId="800013309" sldId="275"/>
        </pc:sldMkLst>
        <pc:graphicFrameChg chg="modGraphic">
          <ac:chgData name="Kristy Q Clark" userId="06a6e8f8-cf60-428a-af99-68859f0e93de" providerId="ADAL" clId="{3CFA71FD-BD5E-4C8F-9FE1-0CC81FE4558E}" dt="2026-08-26T12:34:08.275" v="868" actId="20577"/>
          <ac:graphicFrameMkLst>
            <pc:docMk/>
            <pc:sldMk cId="800013309" sldId="275"/>
            <ac:graphicFrameMk id="32" creationId="{06F5725D-28FD-DA8C-C426-BEBF4DE224F1}"/>
          </ac:graphicFrameMkLst>
        </pc:graphicFrameChg>
      </pc:sldChg>
      <pc:sldChg chg="modSp mod">
        <pc:chgData name="Kristy Q Clark" userId="06a6e8f8-cf60-428a-af99-68859f0e93de" providerId="ADAL" clId="{3CFA71FD-BD5E-4C8F-9FE1-0CC81FE4558E}" dt="2026-08-04T20:21:21.694" v="291" actId="20577"/>
        <pc:sldMkLst>
          <pc:docMk/>
          <pc:sldMk cId="3085345407" sldId="277"/>
        </pc:sldMkLst>
        <pc:graphicFrameChg chg="modGraphic">
          <ac:chgData name="Kristy Q Clark" userId="06a6e8f8-cf60-428a-af99-68859f0e93de" providerId="ADAL" clId="{3CFA71FD-BD5E-4C8F-9FE1-0CC81FE4558E}" dt="2026-08-04T20:21:21.694" v="291" actId="20577"/>
          <ac:graphicFrameMkLst>
            <pc:docMk/>
            <pc:sldMk cId="3085345407" sldId="277"/>
            <ac:graphicFrameMk id="7" creationId="{AC472B66-B28C-4113-9690-99535AF5996E}"/>
          </ac:graphicFrameMkLst>
        </pc:graphicFrameChg>
      </pc:sldChg>
      <pc:sldChg chg="modSp mod">
        <pc:chgData name="Kristy Q Clark" userId="06a6e8f8-cf60-428a-af99-68859f0e93de" providerId="ADAL" clId="{3CFA71FD-BD5E-4C8F-9FE1-0CC81FE4558E}" dt="2026-08-04T20:22:25.396" v="299" actId="20577"/>
        <pc:sldMkLst>
          <pc:docMk/>
          <pc:sldMk cId="2918114052" sldId="278"/>
        </pc:sldMkLst>
        <pc:graphicFrameChg chg="modGraphic">
          <ac:chgData name="Kristy Q Clark" userId="06a6e8f8-cf60-428a-af99-68859f0e93de" providerId="ADAL" clId="{3CFA71FD-BD5E-4C8F-9FE1-0CC81FE4558E}" dt="2026-08-04T20:22:25.396" v="299" actId="20577"/>
          <ac:graphicFrameMkLst>
            <pc:docMk/>
            <pc:sldMk cId="2918114052" sldId="278"/>
            <ac:graphicFrameMk id="4" creationId="{CE9FF33E-7D87-5149-F8C8-BB05BAF53BAC}"/>
          </ac:graphicFrameMkLst>
        </pc:graphicFrameChg>
      </pc:sldChg>
      <pc:sldChg chg="modSp mod">
        <pc:chgData name="Kristy Q Clark" userId="06a6e8f8-cf60-428a-af99-68859f0e93de" providerId="ADAL" clId="{3CFA71FD-BD5E-4C8F-9FE1-0CC81FE4558E}" dt="2026-08-04T20:23:10.381" v="392" actId="20577"/>
        <pc:sldMkLst>
          <pc:docMk/>
          <pc:sldMk cId="3360955853" sldId="279"/>
        </pc:sldMkLst>
        <pc:graphicFrameChg chg="modGraphic">
          <ac:chgData name="Kristy Q Clark" userId="06a6e8f8-cf60-428a-af99-68859f0e93de" providerId="ADAL" clId="{3CFA71FD-BD5E-4C8F-9FE1-0CC81FE4558E}" dt="2026-08-04T20:23:10.381" v="392" actId="20577"/>
          <ac:graphicFrameMkLst>
            <pc:docMk/>
            <pc:sldMk cId="3360955853" sldId="279"/>
            <ac:graphicFrameMk id="4" creationId="{125702A8-C631-9C9C-DC6A-06FA1ABB9F32}"/>
          </ac:graphicFrameMkLst>
        </pc:graphicFrameChg>
      </pc:sldChg>
      <pc:sldChg chg="addSp delSp modSp mod">
        <pc:chgData name="Kristy Q Clark" userId="06a6e8f8-cf60-428a-af99-68859f0e93de" providerId="ADAL" clId="{3CFA71FD-BD5E-4C8F-9FE1-0CC81FE4558E}" dt="2026-08-26T15:19:09.573" v="2414" actId="20577"/>
        <pc:sldMkLst>
          <pc:docMk/>
          <pc:sldMk cId="2404350866" sldId="280"/>
        </pc:sldMkLst>
        <pc:spChg chg="mod">
          <ac:chgData name="Kristy Q Clark" userId="06a6e8f8-cf60-428a-af99-68859f0e93de" providerId="ADAL" clId="{3CFA71FD-BD5E-4C8F-9FE1-0CC81FE4558E}" dt="2026-08-26T15:19:09.573" v="2414" actId="20577"/>
          <ac:spMkLst>
            <pc:docMk/>
            <pc:sldMk cId="2404350866" sldId="280"/>
            <ac:spMk id="5" creationId="{A24190CA-E329-D2EB-063E-EBC14CA74904}"/>
          </ac:spMkLst>
        </pc:spChg>
        <pc:picChg chg="add mod modCrop">
          <ac:chgData name="Kristy Q Clark" userId="06a6e8f8-cf60-428a-af99-68859f0e93de" providerId="ADAL" clId="{3CFA71FD-BD5E-4C8F-9FE1-0CC81FE4558E}" dt="2026-08-26T15:14:48.808" v="2130" actId="732"/>
          <ac:picMkLst>
            <pc:docMk/>
            <pc:sldMk cId="2404350866" sldId="280"/>
            <ac:picMk id="4" creationId="{0238B5AC-EE70-C405-5FF8-2861FC238B3E}"/>
          </ac:picMkLst>
        </pc:picChg>
        <pc:picChg chg="del">
          <ac:chgData name="Kristy Q Clark" userId="06a6e8f8-cf60-428a-af99-68859f0e93de" providerId="ADAL" clId="{3CFA71FD-BD5E-4C8F-9FE1-0CC81FE4558E}" dt="2026-08-26T15:14:15.813" v="2122" actId="478"/>
          <ac:picMkLst>
            <pc:docMk/>
            <pc:sldMk cId="2404350866" sldId="280"/>
            <ac:picMk id="6" creationId="{B5729435-B7BA-0209-BF11-FD36878DE86A}"/>
          </ac:picMkLst>
        </pc:picChg>
      </pc:sldChg>
      <pc:sldChg chg="addSp modSp new mod setBg">
        <pc:chgData name="Kristy Q Clark" userId="06a6e8f8-cf60-428a-af99-68859f0e93de" providerId="ADAL" clId="{3CFA71FD-BD5E-4C8F-9FE1-0CC81FE4558E}" dt="2026-08-26T17:23:30.305" v="2525" actId="20577"/>
        <pc:sldMkLst>
          <pc:docMk/>
          <pc:sldMk cId="3599983590" sldId="281"/>
        </pc:sldMkLst>
        <pc:spChg chg="mod">
          <ac:chgData name="Kristy Q Clark" userId="06a6e8f8-cf60-428a-af99-68859f0e93de" providerId="ADAL" clId="{3CFA71FD-BD5E-4C8F-9FE1-0CC81FE4558E}" dt="2026-08-26T12:51:10.393" v="1380" actId="26606"/>
          <ac:spMkLst>
            <pc:docMk/>
            <pc:sldMk cId="3599983590" sldId="281"/>
            <ac:spMk id="2" creationId="{4749187E-D592-94E6-68DA-5D49D7187D85}"/>
          </ac:spMkLst>
        </pc:spChg>
        <pc:spChg chg="mod">
          <ac:chgData name="Kristy Q Clark" userId="06a6e8f8-cf60-428a-af99-68859f0e93de" providerId="ADAL" clId="{3CFA71FD-BD5E-4C8F-9FE1-0CC81FE4558E}" dt="2026-08-26T17:23:30.305" v="2525" actId="20577"/>
          <ac:spMkLst>
            <pc:docMk/>
            <pc:sldMk cId="3599983590" sldId="281"/>
            <ac:spMk id="3" creationId="{1804B2F0-81D5-4B36-9010-4CA0A24F332C}"/>
          </ac:spMkLst>
        </pc:spChg>
        <pc:spChg chg="add">
          <ac:chgData name="Kristy Q Clark" userId="06a6e8f8-cf60-428a-af99-68859f0e93de" providerId="ADAL" clId="{3CFA71FD-BD5E-4C8F-9FE1-0CC81FE4558E}" dt="2026-08-26T12:51:10.393" v="1380" actId="26606"/>
          <ac:spMkLst>
            <pc:docMk/>
            <pc:sldMk cId="3599983590" sldId="281"/>
            <ac:spMk id="8" creationId="{907EF6B7-1338-4443-8C46-6A318D952DFD}"/>
          </ac:spMkLst>
        </pc:spChg>
        <pc:spChg chg="add">
          <ac:chgData name="Kristy Q Clark" userId="06a6e8f8-cf60-428a-af99-68859f0e93de" providerId="ADAL" clId="{3CFA71FD-BD5E-4C8F-9FE1-0CC81FE4558E}" dt="2026-08-26T12:51:10.393" v="1380" actId="26606"/>
          <ac:spMkLst>
            <pc:docMk/>
            <pc:sldMk cId="3599983590" sldId="281"/>
            <ac:spMk id="10" creationId="{DAAE4CDD-124C-4DCF-9584-B6033B545DD5}"/>
          </ac:spMkLst>
        </pc:spChg>
        <pc:spChg chg="add">
          <ac:chgData name="Kristy Q Clark" userId="06a6e8f8-cf60-428a-af99-68859f0e93de" providerId="ADAL" clId="{3CFA71FD-BD5E-4C8F-9FE1-0CC81FE4558E}" dt="2026-08-26T12:51:10.393" v="1380" actId="26606"/>
          <ac:spMkLst>
            <pc:docMk/>
            <pc:sldMk cId="3599983590" sldId="281"/>
            <ac:spMk id="12" creationId="{081E4A58-353D-44AE-B2FC-2A74E2E400F7}"/>
          </ac:spMkLst>
        </pc:spChg>
      </pc:sldChg>
      <pc:sldChg chg="addSp modSp new mod setBg">
        <pc:chgData name="Kristy Q Clark" userId="06a6e8f8-cf60-428a-af99-68859f0e93de" providerId="ADAL" clId="{3CFA71FD-BD5E-4C8F-9FE1-0CC81FE4558E}" dt="2026-08-26T15:18:22.256" v="2197" actId="20577"/>
        <pc:sldMkLst>
          <pc:docMk/>
          <pc:sldMk cId="2251483275" sldId="282"/>
        </pc:sldMkLst>
        <pc:spChg chg="mod">
          <ac:chgData name="Kristy Q Clark" userId="06a6e8f8-cf60-428a-af99-68859f0e93de" providerId="ADAL" clId="{3CFA71FD-BD5E-4C8F-9FE1-0CC81FE4558E}" dt="2026-08-26T14:51:30.340" v="1918" actId="26606"/>
          <ac:spMkLst>
            <pc:docMk/>
            <pc:sldMk cId="2251483275" sldId="282"/>
            <ac:spMk id="2" creationId="{AFD1BEF3-8B1F-47F5-A1B1-546FA93ECA7D}"/>
          </ac:spMkLst>
        </pc:spChg>
        <pc:spChg chg="mod">
          <ac:chgData name="Kristy Q Clark" userId="06a6e8f8-cf60-428a-af99-68859f0e93de" providerId="ADAL" clId="{3CFA71FD-BD5E-4C8F-9FE1-0CC81FE4558E}" dt="2026-08-26T15:18:22.256" v="2197" actId="20577"/>
          <ac:spMkLst>
            <pc:docMk/>
            <pc:sldMk cId="2251483275" sldId="282"/>
            <ac:spMk id="3" creationId="{825777EC-8DCF-E85A-4C09-F9A399F1A550}"/>
          </ac:spMkLst>
        </pc:spChg>
        <pc:spChg chg="add">
          <ac:chgData name="Kristy Q Clark" userId="06a6e8f8-cf60-428a-af99-68859f0e93de" providerId="ADAL" clId="{3CFA71FD-BD5E-4C8F-9FE1-0CC81FE4558E}" dt="2026-08-26T14:51:30.340" v="1918" actId="26606"/>
          <ac:spMkLst>
            <pc:docMk/>
            <pc:sldMk cId="2251483275" sldId="282"/>
            <ac:spMk id="8" creationId="{907EF6B7-1338-4443-8C46-6A318D952DFD}"/>
          </ac:spMkLst>
        </pc:spChg>
        <pc:spChg chg="add">
          <ac:chgData name="Kristy Q Clark" userId="06a6e8f8-cf60-428a-af99-68859f0e93de" providerId="ADAL" clId="{3CFA71FD-BD5E-4C8F-9FE1-0CC81FE4558E}" dt="2026-08-26T14:51:30.340" v="1918" actId="26606"/>
          <ac:spMkLst>
            <pc:docMk/>
            <pc:sldMk cId="2251483275" sldId="282"/>
            <ac:spMk id="10" creationId="{DAAE4CDD-124C-4DCF-9584-B6033B545DD5}"/>
          </ac:spMkLst>
        </pc:spChg>
        <pc:spChg chg="add">
          <ac:chgData name="Kristy Q Clark" userId="06a6e8f8-cf60-428a-af99-68859f0e93de" providerId="ADAL" clId="{3CFA71FD-BD5E-4C8F-9FE1-0CC81FE4558E}" dt="2026-08-26T14:51:30.340" v="1918" actId="26606"/>
          <ac:spMkLst>
            <pc:docMk/>
            <pc:sldMk cId="2251483275" sldId="282"/>
            <ac:spMk id="12" creationId="{081E4A58-353D-44AE-B2FC-2A74E2E400F7}"/>
          </ac:spMkLst>
        </pc:spChg>
      </pc:sldChg>
    </pc:docChg>
  </pc:docChgLst>
  <pc:docChgLst>
    <pc:chgData name="Becky da Cruz" userId="15216566-b2d7-4ac7-a778-25bcf9b2f1e6" providerId="ADAL" clId="{2794E4F8-DDAD-417C-BFC5-52A4C666BB7C}"/>
    <pc:docChg chg="undo custSel modSld">
      <pc:chgData name="Becky da Cruz" userId="15216566-b2d7-4ac7-a778-25bcf9b2f1e6" providerId="ADAL" clId="{2794E4F8-DDAD-417C-BFC5-52A4C666BB7C}" dt="2026-08-26T17:51:49.789" v="140" actId="20577"/>
      <pc:docMkLst>
        <pc:docMk/>
      </pc:docMkLst>
      <pc:sldChg chg="modNotesTx">
        <pc:chgData name="Becky da Cruz" userId="15216566-b2d7-4ac7-a778-25bcf9b2f1e6" providerId="ADAL" clId="{2794E4F8-DDAD-417C-BFC5-52A4C666BB7C}" dt="2026-08-26T17:48:03.048" v="43" actId="6549"/>
        <pc:sldMkLst>
          <pc:docMk/>
          <pc:sldMk cId="2600917301" sldId="264"/>
        </pc:sldMkLst>
      </pc:sldChg>
      <pc:sldChg chg="modSp mod">
        <pc:chgData name="Becky da Cruz" userId="15216566-b2d7-4ac7-a778-25bcf9b2f1e6" providerId="ADAL" clId="{2794E4F8-DDAD-417C-BFC5-52A4C666BB7C}" dt="2026-08-26T17:38:46.364" v="0" actId="5793"/>
        <pc:sldMkLst>
          <pc:docMk/>
          <pc:sldMk cId="4266506399" sldId="265"/>
        </pc:sldMkLst>
        <pc:spChg chg="mod">
          <ac:chgData name="Becky da Cruz" userId="15216566-b2d7-4ac7-a778-25bcf9b2f1e6" providerId="ADAL" clId="{2794E4F8-DDAD-417C-BFC5-52A4C666BB7C}" dt="2026-08-26T17:38:46.364" v="0" actId="5793"/>
          <ac:spMkLst>
            <pc:docMk/>
            <pc:sldMk cId="4266506399" sldId="265"/>
            <ac:spMk id="6" creationId="{4383E292-2201-88A8-5B0B-2891D37D1B5B}"/>
          </ac:spMkLst>
        </pc:spChg>
      </pc:sldChg>
      <pc:sldChg chg="modSp mod">
        <pc:chgData name="Becky da Cruz" userId="15216566-b2d7-4ac7-a778-25bcf9b2f1e6" providerId="ADAL" clId="{2794E4F8-DDAD-417C-BFC5-52A4C666BB7C}" dt="2026-08-26T17:42:32.686" v="8" actId="5793"/>
        <pc:sldMkLst>
          <pc:docMk/>
          <pc:sldMk cId="2386105950" sldId="272"/>
        </pc:sldMkLst>
        <pc:spChg chg="mod">
          <ac:chgData name="Becky da Cruz" userId="15216566-b2d7-4ac7-a778-25bcf9b2f1e6" providerId="ADAL" clId="{2794E4F8-DDAD-417C-BFC5-52A4C666BB7C}" dt="2026-08-26T17:42:32.686" v="8" actId="5793"/>
          <ac:spMkLst>
            <pc:docMk/>
            <pc:sldMk cId="2386105950" sldId="272"/>
            <ac:spMk id="4" creationId="{00000000-0000-0000-0000-000000000000}"/>
          </ac:spMkLst>
        </pc:spChg>
      </pc:sldChg>
      <pc:sldChg chg="modSp mod">
        <pc:chgData name="Becky da Cruz" userId="15216566-b2d7-4ac7-a778-25bcf9b2f1e6" providerId="ADAL" clId="{2794E4F8-DDAD-417C-BFC5-52A4C666BB7C}" dt="2026-08-26T17:44:40.791" v="40" actId="6549"/>
        <pc:sldMkLst>
          <pc:docMk/>
          <pc:sldMk cId="2738157161" sldId="274"/>
        </pc:sldMkLst>
        <pc:spChg chg="mod">
          <ac:chgData name="Becky da Cruz" userId="15216566-b2d7-4ac7-a778-25bcf9b2f1e6" providerId="ADAL" clId="{2794E4F8-DDAD-417C-BFC5-52A4C666BB7C}" dt="2026-08-26T17:44:40.791" v="40" actId="6549"/>
          <ac:spMkLst>
            <pc:docMk/>
            <pc:sldMk cId="2738157161" sldId="274"/>
            <ac:spMk id="6" creationId="{0B592757-E2DB-9AD5-7145-0270511CA06A}"/>
          </ac:spMkLst>
        </pc:spChg>
      </pc:sldChg>
      <pc:sldChg chg="modSp mod">
        <pc:chgData name="Becky da Cruz" userId="15216566-b2d7-4ac7-a778-25bcf9b2f1e6" providerId="ADAL" clId="{2794E4F8-DDAD-417C-BFC5-52A4C666BB7C}" dt="2026-08-26T17:51:49.789" v="140" actId="20577"/>
        <pc:sldMkLst>
          <pc:docMk/>
          <pc:sldMk cId="800013309" sldId="275"/>
        </pc:sldMkLst>
        <pc:graphicFrameChg chg="modGraphic">
          <ac:chgData name="Becky da Cruz" userId="15216566-b2d7-4ac7-a778-25bcf9b2f1e6" providerId="ADAL" clId="{2794E4F8-DDAD-417C-BFC5-52A4C666BB7C}" dt="2026-08-26T17:51:49.789" v="140" actId="20577"/>
          <ac:graphicFrameMkLst>
            <pc:docMk/>
            <pc:sldMk cId="800013309" sldId="275"/>
            <ac:graphicFrameMk id="32" creationId="{06F5725D-28FD-DA8C-C426-BEBF4DE224F1}"/>
          </ac:graphicFrameMkLst>
        </pc:graphicFrameChg>
      </pc:sldChg>
      <pc:sldChg chg="modSp mod">
        <pc:chgData name="Becky da Cruz" userId="15216566-b2d7-4ac7-a778-25bcf9b2f1e6" providerId="ADAL" clId="{2794E4F8-DDAD-417C-BFC5-52A4C666BB7C}" dt="2026-08-26T17:47:00.523" v="41" actId="6549"/>
        <pc:sldMkLst>
          <pc:docMk/>
          <pc:sldMk cId="2251483275" sldId="282"/>
        </pc:sldMkLst>
        <pc:spChg chg="mod">
          <ac:chgData name="Becky da Cruz" userId="15216566-b2d7-4ac7-a778-25bcf9b2f1e6" providerId="ADAL" clId="{2794E4F8-DDAD-417C-BFC5-52A4C666BB7C}" dt="2026-08-26T17:47:00.523" v="41" actId="6549"/>
          <ac:spMkLst>
            <pc:docMk/>
            <pc:sldMk cId="2251483275" sldId="282"/>
            <ac:spMk id="3" creationId="{825777EC-8DCF-E85A-4C09-F9A399F1A550}"/>
          </ac:spMkLst>
        </pc:spChg>
      </pc:sldChg>
    </pc:docChg>
  </pc:docChgLst>
</pc:chgInfo>
</file>

<file path=ppt/diagrams/_rels/data1.xml.rels><?xml version="1.0" encoding="UTF-8" standalone="yes"?>
<Relationships xmlns="http://schemas.openxmlformats.org/package/2006/relationships"><Relationship Id="rId1" Type="http://schemas.openxmlformats.org/officeDocument/2006/relationships/hyperlink" Target="https://www.valdosta.edu/academics/graduate-school/forms/graduate-assistant-new-hire-web-form.php"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https://www.valdosta.edu/academics/graduate-school/forms/graduate-assistant-new-hire-web-form.php" TargetMode="Externa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4155C6-3B39-46DD-8DDC-36D9F5FDBDAF}" type="doc">
      <dgm:prSet loTypeId="urn:microsoft.com/office/officeart/2016/7/layout/RepeatingBendingProcessNew" loCatId="process" qsTypeId="urn:microsoft.com/office/officeart/2005/8/quickstyle/simple1#1" qsCatId="simple" csTypeId="urn:microsoft.com/office/officeart/2005/8/colors/accent1_2#1" csCatId="accent1" phldr="1"/>
      <dgm:spPr/>
      <dgm:t>
        <a:bodyPr/>
        <a:lstStyle/>
        <a:p>
          <a:endParaRPr lang="en-US"/>
        </a:p>
      </dgm:t>
    </dgm:pt>
    <dgm:pt modelId="{E28B0EF3-F0ED-4559-894C-40764CBBDF88}">
      <dgm:prSet/>
      <dgm:spPr/>
      <dgm:t>
        <a:bodyPr/>
        <a:lstStyle/>
        <a:p>
          <a:r>
            <a:rPr lang="en-US" u="sng"/>
            <a:t>Supervisor</a:t>
          </a:r>
          <a:endParaRPr lang="en-US"/>
        </a:p>
      </dgm:t>
    </dgm:pt>
    <dgm:pt modelId="{AADE66AC-3870-44F0-B6F2-14CF22BF45BB}" type="parTrans" cxnId="{08FD6DE4-BD86-40B5-BF20-7AB1E05164EF}">
      <dgm:prSet/>
      <dgm:spPr/>
      <dgm:t>
        <a:bodyPr/>
        <a:lstStyle/>
        <a:p>
          <a:endParaRPr lang="en-US"/>
        </a:p>
      </dgm:t>
    </dgm:pt>
    <dgm:pt modelId="{8F0ACDA4-DE94-458D-B626-48917F0E6EC0}" type="sibTrans" cxnId="{08FD6DE4-BD86-40B5-BF20-7AB1E05164EF}">
      <dgm:prSet/>
      <dgm:spPr/>
      <dgm:t>
        <a:bodyPr/>
        <a:lstStyle/>
        <a:p>
          <a:endParaRPr lang="en-US"/>
        </a:p>
      </dgm:t>
    </dgm:pt>
    <dgm:pt modelId="{B7CAC4B1-3295-4DF1-A2B9-EF4C39FFCBED}">
      <dgm:prSet/>
      <dgm:spPr/>
      <dgm:t>
        <a:bodyPr/>
        <a:lstStyle/>
        <a:p>
          <a:r>
            <a:rPr lang="en-US"/>
            <a:t>Secures funding or allocation from Dean or VP </a:t>
          </a:r>
        </a:p>
      </dgm:t>
    </dgm:pt>
    <dgm:pt modelId="{BA0634AC-0D33-449C-BE70-433A14686036}" type="parTrans" cxnId="{0971862B-E05B-4230-9004-7F22CAF8D7AD}">
      <dgm:prSet/>
      <dgm:spPr/>
      <dgm:t>
        <a:bodyPr/>
        <a:lstStyle/>
        <a:p>
          <a:endParaRPr lang="en-US"/>
        </a:p>
      </dgm:t>
    </dgm:pt>
    <dgm:pt modelId="{D0EBA549-CE6E-490B-9EA6-45E03B2A58E3}" type="sibTrans" cxnId="{0971862B-E05B-4230-9004-7F22CAF8D7AD}">
      <dgm:prSet/>
      <dgm:spPr/>
      <dgm:t>
        <a:bodyPr/>
        <a:lstStyle/>
        <a:p>
          <a:endParaRPr lang="en-US"/>
        </a:p>
      </dgm:t>
    </dgm:pt>
    <dgm:pt modelId="{8F82D953-6BD0-4D6A-8A1E-3A7A50AA9192}">
      <dgm:prSet/>
      <dgm:spPr/>
      <dgm:t>
        <a:bodyPr/>
        <a:lstStyle/>
        <a:p>
          <a:r>
            <a:rPr lang="en-US"/>
            <a:t>Posts (or NOT) the position</a:t>
          </a:r>
        </a:p>
      </dgm:t>
    </dgm:pt>
    <dgm:pt modelId="{1FD1BE25-51D0-401C-ADEA-67C3E69F0C84}" type="parTrans" cxnId="{C06094D6-18C4-430D-8EB9-20D91AAE0CBE}">
      <dgm:prSet/>
      <dgm:spPr/>
      <dgm:t>
        <a:bodyPr/>
        <a:lstStyle/>
        <a:p>
          <a:endParaRPr lang="en-US"/>
        </a:p>
      </dgm:t>
    </dgm:pt>
    <dgm:pt modelId="{FBF7A7AA-D02E-4AE3-8BBF-189DB6BA52C7}" type="sibTrans" cxnId="{C06094D6-18C4-430D-8EB9-20D91AAE0CBE}">
      <dgm:prSet/>
      <dgm:spPr/>
      <dgm:t>
        <a:bodyPr/>
        <a:lstStyle/>
        <a:p>
          <a:endParaRPr lang="en-US"/>
        </a:p>
      </dgm:t>
    </dgm:pt>
    <dgm:pt modelId="{30179B58-50B2-4FB2-A657-D1F4E8743FBB}">
      <dgm:prSet/>
      <dgm:spPr/>
      <dgm:t>
        <a:bodyPr/>
        <a:lstStyle/>
        <a:p>
          <a:r>
            <a:rPr lang="en-US"/>
            <a:t>Selects a Candidate</a:t>
          </a:r>
        </a:p>
      </dgm:t>
    </dgm:pt>
    <dgm:pt modelId="{5BBC5297-D542-4E43-9111-DEAB6AFD132A}" type="parTrans" cxnId="{63D42CED-B5BB-4868-B07E-610035C293BC}">
      <dgm:prSet/>
      <dgm:spPr/>
      <dgm:t>
        <a:bodyPr/>
        <a:lstStyle/>
        <a:p>
          <a:endParaRPr lang="en-US"/>
        </a:p>
      </dgm:t>
    </dgm:pt>
    <dgm:pt modelId="{D37CE497-3385-42B5-A49E-AD349FD722E7}" type="sibTrans" cxnId="{63D42CED-B5BB-4868-B07E-610035C293BC}">
      <dgm:prSet/>
      <dgm:spPr/>
      <dgm:t>
        <a:bodyPr/>
        <a:lstStyle/>
        <a:p>
          <a:endParaRPr lang="en-US"/>
        </a:p>
      </dgm:t>
    </dgm:pt>
    <dgm:pt modelId="{630FD0B4-E708-4B29-BD58-A387ED882E1E}">
      <dgm:prSet/>
      <dgm:spPr/>
      <dgm:t>
        <a:bodyPr/>
        <a:lstStyle/>
        <a:p>
          <a:r>
            <a:rPr lang="en-US"/>
            <a:t>Submits </a:t>
          </a:r>
          <a:r>
            <a:rPr lang="en-US" b="1">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GA Onboarding Request form</a:t>
          </a:r>
          <a:endParaRPr lang="en-US" b="1">
            <a:solidFill>
              <a:schemeClr val="bg1"/>
            </a:solidFill>
          </a:endParaRPr>
        </a:p>
      </dgm:t>
    </dgm:pt>
    <dgm:pt modelId="{C1EE2F91-E759-499E-BAA9-531E353E1E66}" type="parTrans" cxnId="{FDE6E7B5-E1E6-4CDD-9125-7F3256830DFA}">
      <dgm:prSet/>
      <dgm:spPr/>
      <dgm:t>
        <a:bodyPr/>
        <a:lstStyle/>
        <a:p>
          <a:endParaRPr lang="en-US"/>
        </a:p>
      </dgm:t>
    </dgm:pt>
    <dgm:pt modelId="{C0D578D1-5575-4071-8E4D-751758D00EA6}" type="sibTrans" cxnId="{FDE6E7B5-E1E6-4CDD-9125-7F3256830DFA}">
      <dgm:prSet/>
      <dgm:spPr/>
      <dgm:t>
        <a:bodyPr/>
        <a:lstStyle/>
        <a:p>
          <a:endParaRPr lang="en-US"/>
        </a:p>
      </dgm:t>
    </dgm:pt>
    <dgm:pt modelId="{432F2CFD-820D-470F-8174-7E91DDA159E6}">
      <dgm:prSet/>
      <dgm:spPr>
        <a:solidFill>
          <a:srgbClr val="002060"/>
        </a:solidFill>
      </dgm:spPr>
      <dgm:t>
        <a:bodyPr/>
        <a:lstStyle/>
        <a:p>
          <a:r>
            <a:rPr lang="en-US" u="sng"/>
            <a:t>Graduate Assistant </a:t>
          </a:r>
          <a:endParaRPr lang="en-US"/>
        </a:p>
      </dgm:t>
    </dgm:pt>
    <dgm:pt modelId="{4C31997E-8CEE-47AA-A3B2-7AC4F33EBBA8}" type="parTrans" cxnId="{B4EFC91A-9662-41BC-A356-17C9BD782C88}">
      <dgm:prSet/>
      <dgm:spPr/>
      <dgm:t>
        <a:bodyPr/>
        <a:lstStyle/>
        <a:p>
          <a:endParaRPr lang="en-US"/>
        </a:p>
      </dgm:t>
    </dgm:pt>
    <dgm:pt modelId="{7AA7430F-D798-42A8-AB5A-6CE47640B444}" type="sibTrans" cxnId="{B4EFC91A-9662-41BC-A356-17C9BD782C88}">
      <dgm:prSet/>
      <dgm:spPr/>
      <dgm:t>
        <a:bodyPr/>
        <a:lstStyle/>
        <a:p>
          <a:endParaRPr lang="en-US"/>
        </a:p>
      </dgm:t>
    </dgm:pt>
    <dgm:pt modelId="{F23AA443-433F-4972-A0C7-D8D892698533}">
      <dgm:prSet/>
      <dgm:spPr>
        <a:solidFill>
          <a:srgbClr val="002060"/>
        </a:solidFill>
      </dgm:spPr>
      <dgm:t>
        <a:bodyPr/>
        <a:lstStyle/>
        <a:p>
          <a:r>
            <a:rPr lang="en-US"/>
            <a:t>Receives the next steps email (supervisor is copied). </a:t>
          </a:r>
        </a:p>
      </dgm:t>
    </dgm:pt>
    <dgm:pt modelId="{D1247DA5-2572-4652-840B-DC43A942C8EB}" type="parTrans" cxnId="{3FEB7E70-CBC5-404E-BDCF-362BC5875188}">
      <dgm:prSet/>
      <dgm:spPr/>
      <dgm:t>
        <a:bodyPr/>
        <a:lstStyle/>
        <a:p>
          <a:endParaRPr lang="en-US"/>
        </a:p>
      </dgm:t>
    </dgm:pt>
    <dgm:pt modelId="{DE747AAF-CFF4-4CFC-B931-C608089A3F1E}" type="sibTrans" cxnId="{3FEB7E70-CBC5-404E-BDCF-362BC5875188}">
      <dgm:prSet/>
      <dgm:spPr/>
      <dgm:t>
        <a:bodyPr/>
        <a:lstStyle/>
        <a:p>
          <a:endParaRPr lang="en-US"/>
        </a:p>
      </dgm:t>
    </dgm:pt>
    <dgm:pt modelId="{318B4D50-1936-46B7-8780-AA14BC5959DD}">
      <dgm:prSet/>
      <dgm:spPr>
        <a:solidFill>
          <a:srgbClr val="002060"/>
        </a:solidFill>
      </dgm:spPr>
      <dgm:t>
        <a:bodyPr/>
        <a:lstStyle/>
        <a:p>
          <a:r>
            <a:rPr lang="en-US"/>
            <a:t>Provides I-9 docs &amp; completes Security Questionnaire (in person)</a:t>
          </a:r>
        </a:p>
      </dgm:t>
    </dgm:pt>
    <dgm:pt modelId="{152D1476-0559-4BB9-AC50-DE690EFE4B18}" type="parTrans" cxnId="{066BD59A-7984-4B58-8416-A595E196371E}">
      <dgm:prSet/>
      <dgm:spPr/>
      <dgm:t>
        <a:bodyPr/>
        <a:lstStyle/>
        <a:p>
          <a:endParaRPr lang="en-US"/>
        </a:p>
      </dgm:t>
    </dgm:pt>
    <dgm:pt modelId="{9ABA1CB1-A5F0-41BB-A0F8-207EAE66E95F}" type="sibTrans" cxnId="{066BD59A-7984-4B58-8416-A595E196371E}">
      <dgm:prSet/>
      <dgm:spPr/>
      <dgm:t>
        <a:bodyPr/>
        <a:lstStyle/>
        <a:p>
          <a:endParaRPr lang="en-US"/>
        </a:p>
      </dgm:t>
    </dgm:pt>
    <dgm:pt modelId="{6A4DD6CE-695A-40AC-B05F-99F4E0F6DF8E}">
      <dgm:prSet/>
      <dgm:spPr>
        <a:solidFill>
          <a:srgbClr val="002060"/>
        </a:solidFill>
      </dgm:spPr>
      <dgm:t>
        <a:bodyPr/>
        <a:lstStyle/>
        <a:p>
          <a:r>
            <a:rPr lang="en-US"/>
            <a:t>Signs Appointment Form in DocuSign (Supervisor is copied) </a:t>
          </a:r>
        </a:p>
      </dgm:t>
    </dgm:pt>
    <dgm:pt modelId="{57A643C8-7059-4ED6-9EC4-76BC3B3AC86F}" type="parTrans" cxnId="{E92D71F1-B599-4AE7-A8C4-7F8F108340DF}">
      <dgm:prSet/>
      <dgm:spPr/>
      <dgm:t>
        <a:bodyPr/>
        <a:lstStyle/>
        <a:p>
          <a:endParaRPr lang="en-US"/>
        </a:p>
      </dgm:t>
    </dgm:pt>
    <dgm:pt modelId="{948E17DA-DCEA-467A-AE60-53E1362F9DD8}" type="sibTrans" cxnId="{E92D71F1-B599-4AE7-A8C4-7F8F108340DF}">
      <dgm:prSet/>
      <dgm:spPr/>
      <dgm:t>
        <a:bodyPr/>
        <a:lstStyle/>
        <a:p>
          <a:endParaRPr lang="en-US"/>
        </a:p>
      </dgm:t>
    </dgm:pt>
    <dgm:pt modelId="{499708F9-AB52-479B-B85C-BCB92B9DACDB}">
      <dgm:prSet/>
      <dgm:spPr>
        <a:solidFill>
          <a:srgbClr val="002060"/>
        </a:solidFill>
      </dgm:spPr>
      <dgm:t>
        <a:bodyPr/>
        <a:lstStyle/>
        <a:p>
          <a:r>
            <a:rPr lang="en-US"/>
            <a:t>Completes Equifax for HR purposes</a:t>
          </a:r>
        </a:p>
      </dgm:t>
    </dgm:pt>
    <dgm:pt modelId="{9CD90A47-75B8-4521-A160-3FCD7DCB2075}" type="parTrans" cxnId="{635DCFC4-50BA-4CE5-9B3A-AB8616FDB016}">
      <dgm:prSet/>
      <dgm:spPr/>
      <dgm:t>
        <a:bodyPr/>
        <a:lstStyle/>
        <a:p>
          <a:endParaRPr lang="en-US"/>
        </a:p>
      </dgm:t>
    </dgm:pt>
    <dgm:pt modelId="{A3A354E3-9AAC-46C4-A8C1-F02AD5D51664}" type="sibTrans" cxnId="{635DCFC4-50BA-4CE5-9B3A-AB8616FDB016}">
      <dgm:prSet/>
      <dgm:spPr/>
      <dgm:t>
        <a:bodyPr/>
        <a:lstStyle/>
        <a:p>
          <a:endParaRPr lang="en-US"/>
        </a:p>
      </dgm:t>
    </dgm:pt>
    <dgm:pt modelId="{C6CADD0D-CC96-46F9-8531-BDDE23F79189}">
      <dgm:prSet/>
      <dgm:spPr>
        <a:solidFill>
          <a:srgbClr val="002060"/>
        </a:solidFill>
      </dgm:spPr>
      <dgm:t>
        <a:bodyPr/>
        <a:lstStyle/>
        <a:p>
          <a:r>
            <a:rPr lang="en-US"/>
            <a:t>Receives HR Confirmation email (supervisor is copied) </a:t>
          </a:r>
        </a:p>
      </dgm:t>
    </dgm:pt>
    <dgm:pt modelId="{BB77CAEB-F049-4CC7-9FC0-A98F2EABA8AC}" type="parTrans" cxnId="{FABB8491-16ED-488E-B95D-DC8666C66E6D}">
      <dgm:prSet/>
      <dgm:spPr/>
      <dgm:t>
        <a:bodyPr/>
        <a:lstStyle/>
        <a:p>
          <a:endParaRPr lang="en-US"/>
        </a:p>
      </dgm:t>
    </dgm:pt>
    <dgm:pt modelId="{B8BF1311-AD7D-4530-ABF0-8FE3E6D36695}" type="sibTrans" cxnId="{FABB8491-16ED-488E-B95D-DC8666C66E6D}">
      <dgm:prSet/>
      <dgm:spPr/>
      <dgm:t>
        <a:bodyPr/>
        <a:lstStyle/>
        <a:p>
          <a:endParaRPr lang="en-US"/>
        </a:p>
      </dgm:t>
    </dgm:pt>
    <dgm:pt modelId="{B49B9EDF-CC5E-4EF3-848F-FADF2E4D6525}">
      <dgm:prSet/>
      <dgm:spPr>
        <a:solidFill>
          <a:schemeClr val="accent1"/>
        </a:solidFill>
      </dgm:spPr>
      <dgm:t>
        <a:bodyPr/>
        <a:lstStyle/>
        <a:p>
          <a:r>
            <a:rPr lang="en-US" b="1"/>
            <a:t>* GA only begins work once receives email from HR.</a:t>
          </a:r>
          <a:endParaRPr lang="en-US"/>
        </a:p>
      </dgm:t>
    </dgm:pt>
    <dgm:pt modelId="{8596396C-709E-486E-8EF1-655D1B581EA3}" type="parTrans" cxnId="{BBF44B44-F551-4D4F-85EC-C34B96F553CA}">
      <dgm:prSet/>
      <dgm:spPr/>
      <dgm:t>
        <a:bodyPr/>
        <a:lstStyle/>
        <a:p>
          <a:endParaRPr lang="en-US"/>
        </a:p>
      </dgm:t>
    </dgm:pt>
    <dgm:pt modelId="{FD1ACEB2-25AB-452C-8CB3-AF4888A050A4}" type="sibTrans" cxnId="{BBF44B44-F551-4D4F-85EC-C34B96F553CA}">
      <dgm:prSet/>
      <dgm:spPr/>
      <dgm:t>
        <a:bodyPr/>
        <a:lstStyle/>
        <a:p>
          <a:endParaRPr lang="en-US"/>
        </a:p>
      </dgm:t>
    </dgm:pt>
    <dgm:pt modelId="{F860B44E-6977-438C-9963-2AEB1CEB7425}" type="pres">
      <dgm:prSet presAssocID="{BC4155C6-3B39-46DD-8DDC-36D9F5FDBDAF}" presName="Name0" presStyleCnt="0">
        <dgm:presLayoutVars>
          <dgm:dir/>
          <dgm:resizeHandles val="exact"/>
        </dgm:presLayoutVars>
      </dgm:prSet>
      <dgm:spPr/>
    </dgm:pt>
    <dgm:pt modelId="{7B5FE5DF-817D-457B-BBEB-28C4C1E7B7D0}" type="pres">
      <dgm:prSet presAssocID="{E28B0EF3-F0ED-4559-894C-40764CBBDF88}" presName="node" presStyleLbl="node1" presStyleIdx="0" presStyleCnt="12">
        <dgm:presLayoutVars>
          <dgm:bulletEnabled val="1"/>
        </dgm:presLayoutVars>
      </dgm:prSet>
      <dgm:spPr/>
    </dgm:pt>
    <dgm:pt modelId="{4DAEB7BE-D99C-459F-8446-6CF188EBDF94}" type="pres">
      <dgm:prSet presAssocID="{8F0ACDA4-DE94-458D-B626-48917F0E6EC0}" presName="sibTrans" presStyleLbl="sibTrans1D1" presStyleIdx="0" presStyleCnt="11"/>
      <dgm:spPr/>
    </dgm:pt>
    <dgm:pt modelId="{23DC014D-88E4-4AEC-B558-AA9C76093F1E}" type="pres">
      <dgm:prSet presAssocID="{8F0ACDA4-DE94-458D-B626-48917F0E6EC0}" presName="connectorText" presStyleLbl="sibTrans1D1" presStyleIdx="0" presStyleCnt="11"/>
      <dgm:spPr/>
    </dgm:pt>
    <dgm:pt modelId="{A16770B7-9597-49FF-BD3B-F6A8F91D5834}" type="pres">
      <dgm:prSet presAssocID="{B7CAC4B1-3295-4DF1-A2B9-EF4C39FFCBED}" presName="node" presStyleLbl="node1" presStyleIdx="1" presStyleCnt="12">
        <dgm:presLayoutVars>
          <dgm:bulletEnabled val="1"/>
        </dgm:presLayoutVars>
      </dgm:prSet>
      <dgm:spPr/>
    </dgm:pt>
    <dgm:pt modelId="{96698CBB-9D14-4918-85C8-BB7794C0FC35}" type="pres">
      <dgm:prSet presAssocID="{D0EBA549-CE6E-490B-9EA6-45E03B2A58E3}" presName="sibTrans" presStyleLbl="sibTrans1D1" presStyleIdx="1" presStyleCnt="11"/>
      <dgm:spPr/>
    </dgm:pt>
    <dgm:pt modelId="{BD269AA1-9447-491A-BA1C-2360099DC0E9}" type="pres">
      <dgm:prSet presAssocID="{D0EBA549-CE6E-490B-9EA6-45E03B2A58E3}" presName="connectorText" presStyleLbl="sibTrans1D1" presStyleIdx="1" presStyleCnt="11"/>
      <dgm:spPr/>
    </dgm:pt>
    <dgm:pt modelId="{1617E1E2-9413-463B-AEB9-5E3B3875108B}" type="pres">
      <dgm:prSet presAssocID="{8F82D953-6BD0-4D6A-8A1E-3A7A50AA9192}" presName="node" presStyleLbl="node1" presStyleIdx="2" presStyleCnt="12">
        <dgm:presLayoutVars>
          <dgm:bulletEnabled val="1"/>
        </dgm:presLayoutVars>
      </dgm:prSet>
      <dgm:spPr/>
    </dgm:pt>
    <dgm:pt modelId="{B10DEC99-E18F-40CB-9F32-213C46E2E244}" type="pres">
      <dgm:prSet presAssocID="{FBF7A7AA-D02E-4AE3-8BBF-189DB6BA52C7}" presName="sibTrans" presStyleLbl="sibTrans1D1" presStyleIdx="2" presStyleCnt="11"/>
      <dgm:spPr/>
    </dgm:pt>
    <dgm:pt modelId="{CF357406-FCB8-474F-BC98-FB8CBDB9E8D9}" type="pres">
      <dgm:prSet presAssocID="{FBF7A7AA-D02E-4AE3-8BBF-189DB6BA52C7}" presName="connectorText" presStyleLbl="sibTrans1D1" presStyleIdx="2" presStyleCnt="11"/>
      <dgm:spPr/>
    </dgm:pt>
    <dgm:pt modelId="{D1BBA4CC-F03B-4D3F-8E3A-A31370879880}" type="pres">
      <dgm:prSet presAssocID="{30179B58-50B2-4FB2-A657-D1F4E8743FBB}" presName="node" presStyleLbl="node1" presStyleIdx="3" presStyleCnt="12">
        <dgm:presLayoutVars>
          <dgm:bulletEnabled val="1"/>
        </dgm:presLayoutVars>
      </dgm:prSet>
      <dgm:spPr/>
    </dgm:pt>
    <dgm:pt modelId="{759F5EDD-1976-48A2-A695-71FE01D4D10D}" type="pres">
      <dgm:prSet presAssocID="{D37CE497-3385-42B5-A49E-AD349FD722E7}" presName="sibTrans" presStyleLbl="sibTrans1D1" presStyleIdx="3" presStyleCnt="11"/>
      <dgm:spPr/>
    </dgm:pt>
    <dgm:pt modelId="{B4839DE7-FAFC-4D72-9265-7E1FAC649511}" type="pres">
      <dgm:prSet presAssocID="{D37CE497-3385-42B5-A49E-AD349FD722E7}" presName="connectorText" presStyleLbl="sibTrans1D1" presStyleIdx="3" presStyleCnt="11"/>
      <dgm:spPr/>
    </dgm:pt>
    <dgm:pt modelId="{4B28A766-638B-46EF-ABD1-73BDD134A87E}" type="pres">
      <dgm:prSet presAssocID="{630FD0B4-E708-4B29-BD58-A387ED882E1E}" presName="node" presStyleLbl="node1" presStyleIdx="4" presStyleCnt="12">
        <dgm:presLayoutVars>
          <dgm:bulletEnabled val="1"/>
        </dgm:presLayoutVars>
      </dgm:prSet>
      <dgm:spPr/>
    </dgm:pt>
    <dgm:pt modelId="{DCAE1C68-8BD0-4650-8C45-BF603D8040BC}" type="pres">
      <dgm:prSet presAssocID="{C0D578D1-5575-4071-8E4D-751758D00EA6}" presName="sibTrans" presStyleLbl="sibTrans1D1" presStyleIdx="4" presStyleCnt="11"/>
      <dgm:spPr/>
    </dgm:pt>
    <dgm:pt modelId="{D9692EE8-8068-4745-BD94-DE3132D3F176}" type="pres">
      <dgm:prSet presAssocID="{C0D578D1-5575-4071-8E4D-751758D00EA6}" presName="connectorText" presStyleLbl="sibTrans1D1" presStyleIdx="4" presStyleCnt="11"/>
      <dgm:spPr/>
    </dgm:pt>
    <dgm:pt modelId="{3666E0C9-1989-4986-9C2C-72FFD7E5AE83}" type="pres">
      <dgm:prSet presAssocID="{432F2CFD-820D-470F-8174-7E91DDA159E6}" presName="node" presStyleLbl="node1" presStyleIdx="5" presStyleCnt="12">
        <dgm:presLayoutVars>
          <dgm:bulletEnabled val="1"/>
        </dgm:presLayoutVars>
      </dgm:prSet>
      <dgm:spPr/>
    </dgm:pt>
    <dgm:pt modelId="{DB8F8243-9BE1-4755-BD6C-AB66A651D0B1}" type="pres">
      <dgm:prSet presAssocID="{7AA7430F-D798-42A8-AB5A-6CE47640B444}" presName="sibTrans" presStyleLbl="sibTrans1D1" presStyleIdx="5" presStyleCnt="11"/>
      <dgm:spPr/>
    </dgm:pt>
    <dgm:pt modelId="{F8754D71-45B4-4735-AA5C-99ABFD770EB5}" type="pres">
      <dgm:prSet presAssocID="{7AA7430F-D798-42A8-AB5A-6CE47640B444}" presName="connectorText" presStyleLbl="sibTrans1D1" presStyleIdx="5" presStyleCnt="11"/>
      <dgm:spPr/>
    </dgm:pt>
    <dgm:pt modelId="{807665ED-EAE6-43DB-A1C8-22B4312E9A28}" type="pres">
      <dgm:prSet presAssocID="{F23AA443-433F-4972-A0C7-D8D892698533}" presName="node" presStyleLbl="node1" presStyleIdx="6" presStyleCnt="12">
        <dgm:presLayoutVars>
          <dgm:bulletEnabled val="1"/>
        </dgm:presLayoutVars>
      </dgm:prSet>
      <dgm:spPr/>
    </dgm:pt>
    <dgm:pt modelId="{D933A55A-6D2C-435B-8014-42C264DD348A}" type="pres">
      <dgm:prSet presAssocID="{DE747AAF-CFF4-4CFC-B931-C608089A3F1E}" presName="sibTrans" presStyleLbl="sibTrans1D1" presStyleIdx="6" presStyleCnt="11"/>
      <dgm:spPr/>
    </dgm:pt>
    <dgm:pt modelId="{C132263B-C76F-4E35-B11A-9FA49DE55F33}" type="pres">
      <dgm:prSet presAssocID="{DE747AAF-CFF4-4CFC-B931-C608089A3F1E}" presName="connectorText" presStyleLbl="sibTrans1D1" presStyleIdx="6" presStyleCnt="11"/>
      <dgm:spPr/>
    </dgm:pt>
    <dgm:pt modelId="{900ADB02-B6CA-4CBF-8F47-6EBC6A116BA5}" type="pres">
      <dgm:prSet presAssocID="{318B4D50-1936-46B7-8780-AA14BC5959DD}" presName="node" presStyleLbl="node1" presStyleIdx="7" presStyleCnt="12">
        <dgm:presLayoutVars>
          <dgm:bulletEnabled val="1"/>
        </dgm:presLayoutVars>
      </dgm:prSet>
      <dgm:spPr/>
    </dgm:pt>
    <dgm:pt modelId="{50315A2A-F30F-4DAA-9E49-469EC4D0DA74}" type="pres">
      <dgm:prSet presAssocID="{9ABA1CB1-A5F0-41BB-A0F8-207EAE66E95F}" presName="sibTrans" presStyleLbl="sibTrans1D1" presStyleIdx="7" presStyleCnt="11"/>
      <dgm:spPr/>
    </dgm:pt>
    <dgm:pt modelId="{6A53F3D5-757C-4905-8B2A-C56612213A89}" type="pres">
      <dgm:prSet presAssocID="{9ABA1CB1-A5F0-41BB-A0F8-207EAE66E95F}" presName="connectorText" presStyleLbl="sibTrans1D1" presStyleIdx="7" presStyleCnt="11"/>
      <dgm:spPr/>
    </dgm:pt>
    <dgm:pt modelId="{F1AE2D4F-BB11-4174-8A16-78EAC3CC64E2}" type="pres">
      <dgm:prSet presAssocID="{6A4DD6CE-695A-40AC-B05F-99F4E0F6DF8E}" presName="node" presStyleLbl="node1" presStyleIdx="8" presStyleCnt="12">
        <dgm:presLayoutVars>
          <dgm:bulletEnabled val="1"/>
        </dgm:presLayoutVars>
      </dgm:prSet>
      <dgm:spPr/>
    </dgm:pt>
    <dgm:pt modelId="{1FF7902B-92C9-4DB4-8559-1BB7CCAD9438}" type="pres">
      <dgm:prSet presAssocID="{948E17DA-DCEA-467A-AE60-53E1362F9DD8}" presName="sibTrans" presStyleLbl="sibTrans1D1" presStyleIdx="8" presStyleCnt="11"/>
      <dgm:spPr/>
    </dgm:pt>
    <dgm:pt modelId="{A51ACFB3-3046-4CB4-A006-060388714AFB}" type="pres">
      <dgm:prSet presAssocID="{948E17DA-DCEA-467A-AE60-53E1362F9DD8}" presName="connectorText" presStyleLbl="sibTrans1D1" presStyleIdx="8" presStyleCnt="11"/>
      <dgm:spPr/>
    </dgm:pt>
    <dgm:pt modelId="{5A4E0149-0738-46DB-A4FB-A0F0FE0B8D95}" type="pres">
      <dgm:prSet presAssocID="{499708F9-AB52-479B-B85C-BCB92B9DACDB}" presName="node" presStyleLbl="node1" presStyleIdx="9" presStyleCnt="12">
        <dgm:presLayoutVars>
          <dgm:bulletEnabled val="1"/>
        </dgm:presLayoutVars>
      </dgm:prSet>
      <dgm:spPr/>
    </dgm:pt>
    <dgm:pt modelId="{36D4F59E-4257-47E1-837B-1D6BAF63A0E2}" type="pres">
      <dgm:prSet presAssocID="{A3A354E3-9AAC-46C4-A8C1-F02AD5D51664}" presName="sibTrans" presStyleLbl="sibTrans1D1" presStyleIdx="9" presStyleCnt="11"/>
      <dgm:spPr/>
    </dgm:pt>
    <dgm:pt modelId="{BDF8B1B8-3CCF-4F9C-B92E-D584ACFEFF43}" type="pres">
      <dgm:prSet presAssocID="{A3A354E3-9AAC-46C4-A8C1-F02AD5D51664}" presName="connectorText" presStyleLbl="sibTrans1D1" presStyleIdx="9" presStyleCnt="11"/>
      <dgm:spPr/>
    </dgm:pt>
    <dgm:pt modelId="{B812334D-9A71-4732-8AB4-40FD6577FC20}" type="pres">
      <dgm:prSet presAssocID="{C6CADD0D-CC96-46F9-8531-BDDE23F79189}" presName="node" presStyleLbl="node1" presStyleIdx="10" presStyleCnt="12">
        <dgm:presLayoutVars>
          <dgm:bulletEnabled val="1"/>
        </dgm:presLayoutVars>
      </dgm:prSet>
      <dgm:spPr/>
    </dgm:pt>
    <dgm:pt modelId="{CD9E9AC1-53AA-4D38-89F0-AB90D424E35A}" type="pres">
      <dgm:prSet presAssocID="{B8BF1311-AD7D-4530-ABF0-8FE3E6D36695}" presName="sibTrans" presStyleLbl="sibTrans1D1" presStyleIdx="10" presStyleCnt="11"/>
      <dgm:spPr/>
    </dgm:pt>
    <dgm:pt modelId="{1781C347-018E-47DA-8F2F-106EB607E643}" type="pres">
      <dgm:prSet presAssocID="{B8BF1311-AD7D-4530-ABF0-8FE3E6D36695}" presName="connectorText" presStyleLbl="sibTrans1D1" presStyleIdx="10" presStyleCnt="11"/>
      <dgm:spPr/>
    </dgm:pt>
    <dgm:pt modelId="{E9E3F56C-B670-4993-9A93-3C74D725807E}" type="pres">
      <dgm:prSet presAssocID="{B49B9EDF-CC5E-4EF3-848F-FADF2E4D6525}" presName="node" presStyleLbl="node1" presStyleIdx="11" presStyleCnt="12" custLinFactNeighborX="-4143" custLinFactNeighborY="-9464">
        <dgm:presLayoutVars>
          <dgm:bulletEnabled val="1"/>
        </dgm:presLayoutVars>
      </dgm:prSet>
      <dgm:spPr/>
    </dgm:pt>
  </dgm:ptLst>
  <dgm:cxnLst>
    <dgm:cxn modelId="{442DF707-9273-462D-A555-A381A8B6A6D2}" type="presOf" srcId="{6A4DD6CE-695A-40AC-B05F-99F4E0F6DF8E}" destId="{F1AE2D4F-BB11-4174-8A16-78EAC3CC64E2}" srcOrd="0" destOrd="0" presId="urn:microsoft.com/office/officeart/2016/7/layout/RepeatingBendingProcessNew"/>
    <dgm:cxn modelId="{E9EF2B15-3573-4C67-A831-DD6D80349752}" type="presOf" srcId="{E28B0EF3-F0ED-4559-894C-40764CBBDF88}" destId="{7B5FE5DF-817D-457B-BBEB-28C4C1E7B7D0}" srcOrd="0" destOrd="0" presId="urn:microsoft.com/office/officeart/2016/7/layout/RepeatingBendingProcessNew"/>
    <dgm:cxn modelId="{B8753315-2DDA-4468-9A4E-6A55847038E3}" type="presOf" srcId="{B49B9EDF-CC5E-4EF3-848F-FADF2E4D6525}" destId="{E9E3F56C-B670-4993-9A93-3C74D725807E}" srcOrd="0" destOrd="0" presId="urn:microsoft.com/office/officeart/2016/7/layout/RepeatingBendingProcessNew"/>
    <dgm:cxn modelId="{DE2E5A19-333A-404B-94CA-B03FF0A8B274}" type="presOf" srcId="{FBF7A7AA-D02E-4AE3-8BBF-189DB6BA52C7}" destId="{CF357406-FCB8-474F-BC98-FB8CBDB9E8D9}" srcOrd="1" destOrd="0" presId="urn:microsoft.com/office/officeart/2016/7/layout/RepeatingBendingProcessNew"/>
    <dgm:cxn modelId="{B4EFC91A-9662-41BC-A356-17C9BD782C88}" srcId="{BC4155C6-3B39-46DD-8DDC-36D9F5FDBDAF}" destId="{432F2CFD-820D-470F-8174-7E91DDA159E6}" srcOrd="5" destOrd="0" parTransId="{4C31997E-8CEE-47AA-A3B2-7AC4F33EBBA8}" sibTransId="{7AA7430F-D798-42A8-AB5A-6CE47640B444}"/>
    <dgm:cxn modelId="{3EC5F927-74EA-44FA-8FA4-C6C85498D0B2}" type="presOf" srcId="{630FD0B4-E708-4B29-BD58-A387ED882E1E}" destId="{4B28A766-638B-46EF-ABD1-73BDD134A87E}" srcOrd="0" destOrd="0" presId="urn:microsoft.com/office/officeart/2016/7/layout/RepeatingBendingProcessNew"/>
    <dgm:cxn modelId="{5C1B9D2A-EF40-4876-8586-89569D3D8F6A}" type="presOf" srcId="{F23AA443-433F-4972-A0C7-D8D892698533}" destId="{807665ED-EAE6-43DB-A1C8-22B4312E9A28}" srcOrd="0" destOrd="0" presId="urn:microsoft.com/office/officeart/2016/7/layout/RepeatingBendingProcessNew"/>
    <dgm:cxn modelId="{0971862B-E05B-4230-9004-7F22CAF8D7AD}" srcId="{BC4155C6-3B39-46DD-8DDC-36D9F5FDBDAF}" destId="{B7CAC4B1-3295-4DF1-A2B9-EF4C39FFCBED}" srcOrd="1" destOrd="0" parTransId="{BA0634AC-0D33-449C-BE70-433A14686036}" sibTransId="{D0EBA549-CE6E-490B-9EA6-45E03B2A58E3}"/>
    <dgm:cxn modelId="{A5D3B934-9125-4606-907B-C5B65F9039B3}" type="presOf" srcId="{7AA7430F-D798-42A8-AB5A-6CE47640B444}" destId="{DB8F8243-9BE1-4755-BD6C-AB66A651D0B1}" srcOrd="0" destOrd="0" presId="urn:microsoft.com/office/officeart/2016/7/layout/RepeatingBendingProcessNew"/>
    <dgm:cxn modelId="{215EDE3B-3180-4667-9A92-4D3A44917435}" type="presOf" srcId="{30179B58-50B2-4FB2-A657-D1F4E8743FBB}" destId="{D1BBA4CC-F03B-4D3F-8E3A-A31370879880}" srcOrd="0" destOrd="0" presId="urn:microsoft.com/office/officeart/2016/7/layout/RepeatingBendingProcessNew"/>
    <dgm:cxn modelId="{1759633D-BA4F-462E-A9EE-880D73EDA6C9}" type="presOf" srcId="{7AA7430F-D798-42A8-AB5A-6CE47640B444}" destId="{F8754D71-45B4-4735-AA5C-99ABFD770EB5}" srcOrd="1" destOrd="0" presId="urn:microsoft.com/office/officeart/2016/7/layout/RepeatingBendingProcessNew"/>
    <dgm:cxn modelId="{E5002B43-700E-4CF6-AF88-FEC9A8A87442}" type="presOf" srcId="{D0EBA549-CE6E-490B-9EA6-45E03B2A58E3}" destId="{96698CBB-9D14-4918-85C8-BB7794C0FC35}" srcOrd="0" destOrd="0" presId="urn:microsoft.com/office/officeart/2016/7/layout/RepeatingBendingProcessNew"/>
    <dgm:cxn modelId="{BBF44B44-F551-4D4F-85EC-C34B96F553CA}" srcId="{BC4155C6-3B39-46DD-8DDC-36D9F5FDBDAF}" destId="{B49B9EDF-CC5E-4EF3-848F-FADF2E4D6525}" srcOrd="11" destOrd="0" parTransId="{8596396C-709E-486E-8EF1-655D1B581EA3}" sibTransId="{FD1ACEB2-25AB-452C-8CB3-AF4888A050A4}"/>
    <dgm:cxn modelId="{10F77964-B5DB-4341-93F6-0D3D8E07BEE8}" type="presOf" srcId="{9ABA1CB1-A5F0-41BB-A0F8-207EAE66E95F}" destId="{50315A2A-F30F-4DAA-9E49-469EC4D0DA74}" srcOrd="0" destOrd="0" presId="urn:microsoft.com/office/officeart/2016/7/layout/RepeatingBendingProcessNew"/>
    <dgm:cxn modelId="{FF1F4969-239C-403A-82E2-EF9E3A377154}" type="presOf" srcId="{C6CADD0D-CC96-46F9-8531-BDDE23F79189}" destId="{B812334D-9A71-4732-8AB4-40FD6577FC20}" srcOrd="0" destOrd="0" presId="urn:microsoft.com/office/officeart/2016/7/layout/RepeatingBendingProcessNew"/>
    <dgm:cxn modelId="{3D0CD76F-F0E2-4685-A331-2D6F420B5281}" type="presOf" srcId="{DE747AAF-CFF4-4CFC-B931-C608089A3F1E}" destId="{C132263B-C76F-4E35-B11A-9FA49DE55F33}" srcOrd="1" destOrd="0" presId="urn:microsoft.com/office/officeart/2016/7/layout/RepeatingBendingProcessNew"/>
    <dgm:cxn modelId="{3FEB7E70-CBC5-404E-BDCF-362BC5875188}" srcId="{BC4155C6-3B39-46DD-8DDC-36D9F5FDBDAF}" destId="{F23AA443-433F-4972-A0C7-D8D892698533}" srcOrd="6" destOrd="0" parTransId="{D1247DA5-2572-4652-840B-DC43A942C8EB}" sibTransId="{DE747AAF-CFF4-4CFC-B931-C608089A3F1E}"/>
    <dgm:cxn modelId="{86CD4487-32CA-41E4-81A3-2EF5ED3FE4C4}" type="presOf" srcId="{C0D578D1-5575-4071-8E4D-751758D00EA6}" destId="{D9692EE8-8068-4745-BD94-DE3132D3F176}" srcOrd="1" destOrd="0" presId="urn:microsoft.com/office/officeart/2016/7/layout/RepeatingBendingProcessNew"/>
    <dgm:cxn modelId="{A6ECBB90-C299-4E77-A1B3-A93F41B40665}" type="presOf" srcId="{A3A354E3-9AAC-46C4-A8C1-F02AD5D51664}" destId="{BDF8B1B8-3CCF-4F9C-B92E-D584ACFEFF43}" srcOrd="1" destOrd="0" presId="urn:microsoft.com/office/officeart/2016/7/layout/RepeatingBendingProcessNew"/>
    <dgm:cxn modelId="{FABB8491-16ED-488E-B95D-DC8666C66E6D}" srcId="{BC4155C6-3B39-46DD-8DDC-36D9F5FDBDAF}" destId="{C6CADD0D-CC96-46F9-8531-BDDE23F79189}" srcOrd="10" destOrd="0" parTransId="{BB77CAEB-F049-4CC7-9FC0-A98F2EABA8AC}" sibTransId="{B8BF1311-AD7D-4530-ABF0-8FE3E6D36695}"/>
    <dgm:cxn modelId="{AB6DC191-1AFA-4000-A4F4-A09098504D85}" type="presOf" srcId="{BC4155C6-3B39-46DD-8DDC-36D9F5FDBDAF}" destId="{F860B44E-6977-438C-9963-2AEB1CEB7425}" srcOrd="0" destOrd="0" presId="urn:microsoft.com/office/officeart/2016/7/layout/RepeatingBendingProcessNew"/>
    <dgm:cxn modelId="{D9FCAB92-7F04-4C40-B1A1-7FAB955BE213}" type="presOf" srcId="{DE747AAF-CFF4-4CFC-B931-C608089A3F1E}" destId="{D933A55A-6D2C-435B-8014-42C264DD348A}" srcOrd="0" destOrd="0" presId="urn:microsoft.com/office/officeart/2016/7/layout/RepeatingBendingProcessNew"/>
    <dgm:cxn modelId="{066BD59A-7984-4B58-8416-A595E196371E}" srcId="{BC4155C6-3B39-46DD-8DDC-36D9F5FDBDAF}" destId="{318B4D50-1936-46B7-8780-AA14BC5959DD}" srcOrd="7" destOrd="0" parTransId="{152D1476-0559-4BB9-AC50-DE690EFE4B18}" sibTransId="{9ABA1CB1-A5F0-41BB-A0F8-207EAE66E95F}"/>
    <dgm:cxn modelId="{BC86279B-8FD2-4FC7-9E26-940F7AF7A806}" type="presOf" srcId="{D0EBA549-CE6E-490B-9EA6-45E03B2A58E3}" destId="{BD269AA1-9447-491A-BA1C-2360099DC0E9}" srcOrd="1" destOrd="0" presId="urn:microsoft.com/office/officeart/2016/7/layout/RepeatingBendingProcessNew"/>
    <dgm:cxn modelId="{57C76F9B-E656-4491-88C2-EA645B089652}" type="presOf" srcId="{A3A354E3-9AAC-46C4-A8C1-F02AD5D51664}" destId="{36D4F59E-4257-47E1-837B-1D6BAF63A0E2}" srcOrd="0" destOrd="0" presId="urn:microsoft.com/office/officeart/2016/7/layout/RepeatingBendingProcessNew"/>
    <dgm:cxn modelId="{C9CF8CA5-8E8D-49A6-B5D6-229F998DC4B0}" type="presOf" srcId="{499708F9-AB52-479B-B85C-BCB92B9DACDB}" destId="{5A4E0149-0738-46DB-A4FB-A0F0FE0B8D95}" srcOrd="0" destOrd="0" presId="urn:microsoft.com/office/officeart/2016/7/layout/RepeatingBendingProcessNew"/>
    <dgm:cxn modelId="{EBF2BDA9-8A87-42B8-A730-9E31A866BC29}" type="presOf" srcId="{318B4D50-1936-46B7-8780-AA14BC5959DD}" destId="{900ADB02-B6CA-4CBF-8F47-6EBC6A116BA5}" srcOrd="0" destOrd="0" presId="urn:microsoft.com/office/officeart/2016/7/layout/RepeatingBendingProcessNew"/>
    <dgm:cxn modelId="{E80382AC-6F90-4EFA-84ED-40EBF7091626}" type="presOf" srcId="{D37CE497-3385-42B5-A49E-AD349FD722E7}" destId="{759F5EDD-1976-48A2-A695-71FE01D4D10D}" srcOrd="0" destOrd="0" presId="urn:microsoft.com/office/officeart/2016/7/layout/RepeatingBendingProcessNew"/>
    <dgm:cxn modelId="{9EA0F5AD-9EB3-41C2-BF9D-6F0D7016AD08}" type="presOf" srcId="{B8BF1311-AD7D-4530-ABF0-8FE3E6D36695}" destId="{CD9E9AC1-53AA-4D38-89F0-AB90D424E35A}" srcOrd="0" destOrd="0" presId="urn:microsoft.com/office/officeart/2016/7/layout/RepeatingBendingProcessNew"/>
    <dgm:cxn modelId="{E1B18EAE-8F49-449E-BDAA-50F3E739D589}" type="presOf" srcId="{8F82D953-6BD0-4D6A-8A1E-3A7A50AA9192}" destId="{1617E1E2-9413-463B-AEB9-5E3B3875108B}" srcOrd="0" destOrd="0" presId="urn:microsoft.com/office/officeart/2016/7/layout/RepeatingBendingProcessNew"/>
    <dgm:cxn modelId="{A66F63B5-7CB5-40F1-ACC0-A12072681CB6}" type="presOf" srcId="{FBF7A7AA-D02E-4AE3-8BBF-189DB6BA52C7}" destId="{B10DEC99-E18F-40CB-9F32-213C46E2E244}" srcOrd="0" destOrd="0" presId="urn:microsoft.com/office/officeart/2016/7/layout/RepeatingBendingProcessNew"/>
    <dgm:cxn modelId="{FDE6E7B5-E1E6-4CDD-9125-7F3256830DFA}" srcId="{BC4155C6-3B39-46DD-8DDC-36D9F5FDBDAF}" destId="{630FD0B4-E708-4B29-BD58-A387ED882E1E}" srcOrd="4" destOrd="0" parTransId="{C1EE2F91-E759-499E-BAA9-531E353E1E66}" sibTransId="{C0D578D1-5575-4071-8E4D-751758D00EA6}"/>
    <dgm:cxn modelId="{D60377C4-1B53-40F2-B88A-703C4C18F86A}" type="presOf" srcId="{C0D578D1-5575-4071-8E4D-751758D00EA6}" destId="{DCAE1C68-8BD0-4650-8C45-BF603D8040BC}" srcOrd="0" destOrd="0" presId="urn:microsoft.com/office/officeart/2016/7/layout/RepeatingBendingProcessNew"/>
    <dgm:cxn modelId="{635DCFC4-50BA-4CE5-9B3A-AB8616FDB016}" srcId="{BC4155C6-3B39-46DD-8DDC-36D9F5FDBDAF}" destId="{499708F9-AB52-479B-B85C-BCB92B9DACDB}" srcOrd="9" destOrd="0" parTransId="{9CD90A47-75B8-4521-A160-3FCD7DCB2075}" sibTransId="{A3A354E3-9AAC-46C4-A8C1-F02AD5D51664}"/>
    <dgm:cxn modelId="{53A23CC7-7765-4E6F-A4AA-BEA9E888A9F0}" type="presOf" srcId="{8F0ACDA4-DE94-458D-B626-48917F0E6EC0}" destId="{23DC014D-88E4-4AEC-B558-AA9C76093F1E}" srcOrd="1" destOrd="0" presId="urn:microsoft.com/office/officeart/2016/7/layout/RepeatingBendingProcessNew"/>
    <dgm:cxn modelId="{B35E8BC7-E788-4B5C-8748-F16899842307}" type="presOf" srcId="{B7CAC4B1-3295-4DF1-A2B9-EF4C39FFCBED}" destId="{A16770B7-9597-49FF-BD3B-F6A8F91D5834}" srcOrd="0" destOrd="0" presId="urn:microsoft.com/office/officeart/2016/7/layout/RepeatingBendingProcessNew"/>
    <dgm:cxn modelId="{E0E1DCCE-B776-49AE-A67C-8688458B277A}" type="presOf" srcId="{8F0ACDA4-DE94-458D-B626-48917F0E6EC0}" destId="{4DAEB7BE-D99C-459F-8446-6CF188EBDF94}" srcOrd="0" destOrd="0" presId="urn:microsoft.com/office/officeart/2016/7/layout/RepeatingBendingProcessNew"/>
    <dgm:cxn modelId="{87461AD2-ACD6-4413-AB1C-69285C473451}" type="presOf" srcId="{D37CE497-3385-42B5-A49E-AD349FD722E7}" destId="{B4839DE7-FAFC-4D72-9265-7E1FAC649511}" srcOrd="1" destOrd="0" presId="urn:microsoft.com/office/officeart/2016/7/layout/RepeatingBendingProcessNew"/>
    <dgm:cxn modelId="{C56328D5-810D-45A5-B03E-8E03275B3A20}" type="presOf" srcId="{9ABA1CB1-A5F0-41BB-A0F8-207EAE66E95F}" destId="{6A53F3D5-757C-4905-8B2A-C56612213A89}" srcOrd="1" destOrd="0" presId="urn:microsoft.com/office/officeart/2016/7/layout/RepeatingBendingProcessNew"/>
    <dgm:cxn modelId="{C06094D6-18C4-430D-8EB9-20D91AAE0CBE}" srcId="{BC4155C6-3B39-46DD-8DDC-36D9F5FDBDAF}" destId="{8F82D953-6BD0-4D6A-8A1E-3A7A50AA9192}" srcOrd="2" destOrd="0" parTransId="{1FD1BE25-51D0-401C-ADEA-67C3E69F0C84}" sibTransId="{FBF7A7AA-D02E-4AE3-8BBF-189DB6BA52C7}"/>
    <dgm:cxn modelId="{5E024DD9-2F8C-4B68-A663-CEE2AADBDDFA}" type="presOf" srcId="{432F2CFD-820D-470F-8174-7E91DDA159E6}" destId="{3666E0C9-1989-4986-9C2C-72FFD7E5AE83}" srcOrd="0" destOrd="0" presId="urn:microsoft.com/office/officeart/2016/7/layout/RepeatingBendingProcessNew"/>
    <dgm:cxn modelId="{73F036DE-FDEC-45C4-A34A-6D255A28569D}" type="presOf" srcId="{948E17DA-DCEA-467A-AE60-53E1362F9DD8}" destId="{A51ACFB3-3046-4CB4-A006-060388714AFB}" srcOrd="1" destOrd="0" presId="urn:microsoft.com/office/officeart/2016/7/layout/RepeatingBendingProcessNew"/>
    <dgm:cxn modelId="{08FD6DE4-BD86-40B5-BF20-7AB1E05164EF}" srcId="{BC4155C6-3B39-46DD-8DDC-36D9F5FDBDAF}" destId="{E28B0EF3-F0ED-4559-894C-40764CBBDF88}" srcOrd="0" destOrd="0" parTransId="{AADE66AC-3870-44F0-B6F2-14CF22BF45BB}" sibTransId="{8F0ACDA4-DE94-458D-B626-48917F0E6EC0}"/>
    <dgm:cxn modelId="{F2E8F0E5-7C36-4065-838C-EFEF3FE633D3}" type="presOf" srcId="{948E17DA-DCEA-467A-AE60-53E1362F9DD8}" destId="{1FF7902B-92C9-4DB4-8559-1BB7CCAD9438}" srcOrd="0" destOrd="0" presId="urn:microsoft.com/office/officeart/2016/7/layout/RepeatingBendingProcessNew"/>
    <dgm:cxn modelId="{63D42CED-B5BB-4868-B07E-610035C293BC}" srcId="{BC4155C6-3B39-46DD-8DDC-36D9F5FDBDAF}" destId="{30179B58-50B2-4FB2-A657-D1F4E8743FBB}" srcOrd="3" destOrd="0" parTransId="{5BBC5297-D542-4E43-9111-DEAB6AFD132A}" sibTransId="{D37CE497-3385-42B5-A49E-AD349FD722E7}"/>
    <dgm:cxn modelId="{E92D71F1-B599-4AE7-A8C4-7F8F108340DF}" srcId="{BC4155C6-3B39-46DD-8DDC-36D9F5FDBDAF}" destId="{6A4DD6CE-695A-40AC-B05F-99F4E0F6DF8E}" srcOrd="8" destOrd="0" parTransId="{57A643C8-7059-4ED6-9EC4-76BC3B3AC86F}" sibTransId="{948E17DA-DCEA-467A-AE60-53E1362F9DD8}"/>
    <dgm:cxn modelId="{F065E5F4-546F-413F-B4EE-4FA25648F0BC}" type="presOf" srcId="{B8BF1311-AD7D-4530-ABF0-8FE3E6D36695}" destId="{1781C347-018E-47DA-8F2F-106EB607E643}" srcOrd="1" destOrd="0" presId="urn:microsoft.com/office/officeart/2016/7/layout/RepeatingBendingProcessNew"/>
    <dgm:cxn modelId="{240DD89E-3E51-4646-95E6-C86139F949DC}" type="presParOf" srcId="{F860B44E-6977-438C-9963-2AEB1CEB7425}" destId="{7B5FE5DF-817D-457B-BBEB-28C4C1E7B7D0}" srcOrd="0" destOrd="0" presId="urn:microsoft.com/office/officeart/2016/7/layout/RepeatingBendingProcessNew"/>
    <dgm:cxn modelId="{1A965C8A-B943-4816-BC22-F0359F2B59DE}" type="presParOf" srcId="{F860B44E-6977-438C-9963-2AEB1CEB7425}" destId="{4DAEB7BE-D99C-459F-8446-6CF188EBDF94}" srcOrd="1" destOrd="0" presId="urn:microsoft.com/office/officeart/2016/7/layout/RepeatingBendingProcessNew"/>
    <dgm:cxn modelId="{EFEAAA10-E422-423D-A976-B6880D3F7F33}" type="presParOf" srcId="{4DAEB7BE-D99C-459F-8446-6CF188EBDF94}" destId="{23DC014D-88E4-4AEC-B558-AA9C76093F1E}" srcOrd="0" destOrd="0" presId="urn:microsoft.com/office/officeart/2016/7/layout/RepeatingBendingProcessNew"/>
    <dgm:cxn modelId="{786572DE-C17A-4BBA-BB77-A313060DFFA2}" type="presParOf" srcId="{F860B44E-6977-438C-9963-2AEB1CEB7425}" destId="{A16770B7-9597-49FF-BD3B-F6A8F91D5834}" srcOrd="2" destOrd="0" presId="urn:microsoft.com/office/officeart/2016/7/layout/RepeatingBendingProcessNew"/>
    <dgm:cxn modelId="{8D24FB96-3FF4-4E75-9A5A-B169050A6C27}" type="presParOf" srcId="{F860B44E-6977-438C-9963-2AEB1CEB7425}" destId="{96698CBB-9D14-4918-85C8-BB7794C0FC35}" srcOrd="3" destOrd="0" presId="urn:microsoft.com/office/officeart/2016/7/layout/RepeatingBendingProcessNew"/>
    <dgm:cxn modelId="{6EEC6570-497E-4B95-A679-792B1FD0303A}" type="presParOf" srcId="{96698CBB-9D14-4918-85C8-BB7794C0FC35}" destId="{BD269AA1-9447-491A-BA1C-2360099DC0E9}" srcOrd="0" destOrd="0" presId="urn:microsoft.com/office/officeart/2016/7/layout/RepeatingBendingProcessNew"/>
    <dgm:cxn modelId="{F5CFDD52-7962-471D-BECB-3552B1503DA0}" type="presParOf" srcId="{F860B44E-6977-438C-9963-2AEB1CEB7425}" destId="{1617E1E2-9413-463B-AEB9-5E3B3875108B}" srcOrd="4" destOrd="0" presId="urn:microsoft.com/office/officeart/2016/7/layout/RepeatingBendingProcessNew"/>
    <dgm:cxn modelId="{CFDC8C2B-BF5C-4E0E-B2AB-74E41FFF7B62}" type="presParOf" srcId="{F860B44E-6977-438C-9963-2AEB1CEB7425}" destId="{B10DEC99-E18F-40CB-9F32-213C46E2E244}" srcOrd="5" destOrd="0" presId="urn:microsoft.com/office/officeart/2016/7/layout/RepeatingBendingProcessNew"/>
    <dgm:cxn modelId="{90244555-628F-4CED-8977-E67187DF563C}" type="presParOf" srcId="{B10DEC99-E18F-40CB-9F32-213C46E2E244}" destId="{CF357406-FCB8-474F-BC98-FB8CBDB9E8D9}" srcOrd="0" destOrd="0" presId="urn:microsoft.com/office/officeart/2016/7/layout/RepeatingBendingProcessNew"/>
    <dgm:cxn modelId="{1C764C5C-A246-4238-ADBD-2C1C5521410E}" type="presParOf" srcId="{F860B44E-6977-438C-9963-2AEB1CEB7425}" destId="{D1BBA4CC-F03B-4D3F-8E3A-A31370879880}" srcOrd="6" destOrd="0" presId="urn:microsoft.com/office/officeart/2016/7/layout/RepeatingBendingProcessNew"/>
    <dgm:cxn modelId="{A3992136-6727-4D64-BF14-FBAC1BE45900}" type="presParOf" srcId="{F860B44E-6977-438C-9963-2AEB1CEB7425}" destId="{759F5EDD-1976-48A2-A695-71FE01D4D10D}" srcOrd="7" destOrd="0" presId="urn:microsoft.com/office/officeart/2016/7/layout/RepeatingBendingProcessNew"/>
    <dgm:cxn modelId="{6B5D741A-6428-4CA9-9D8F-E4498A224FBD}" type="presParOf" srcId="{759F5EDD-1976-48A2-A695-71FE01D4D10D}" destId="{B4839DE7-FAFC-4D72-9265-7E1FAC649511}" srcOrd="0" destOrd="0" presId="urn:microsoft.com/office/officeart/2016/7/layout/RepeatingBendingProcessNew"/>
    <dgm:cxn modelId="{28EEBB42-197F-470E-B653-BD6536F87D9E}" type="presParOf" srcId="{F860B44E-6977-438C-9963-2AEB1CEB7425}" destId="{4B28A766-638B-46EF-ABD1-73BDD134A87E}" srcOrd="8" destOrd="0" presId="urn:microsoft.com/office/officeart/2016/7/layout/RepeatingBendingProcessNew"/>
    <dgm:cxn modelId="{7EC77E84-873B-420A-A7C2-8A76B5E2C42E}" type="presParOf" srcId="{F860B44E-6977-438C-9963-2AEB1CEB7425}" destId="{DCAE1C68-8BD0-4650-8C45-BF603D8040BC}" srcOrd="9" destOrd="0" presId="urn:microsoft.com/office/officeart/2016/7/layout/RepeatingBendingProcessNew"/>
    <dgm:cxn modelId="{22B26721-D2AC-498E-A480-0AA8E3A2C981}" type="presParOf" srcId="{DCAE1C68-8BD0-4650-8C45-BF603D8040BC}" destId="{D9692EE8-8068-4745-BD94-DE3132D3F176}" srcOrd="0" destOrd="0" presId="urn:microsoft.com/office/officeart/2016/7/layout/RepeatingBendingProcessNew"/>
    <dgm:cxn modelId="{CEB706A8-B3DC-4D9A-A121-BA7C6C93A757}" type="presParOf" srcId="{F860B44E-6977-438C-9963-2AEB1CEB7425}" destId="{3666E0C9-1989-4986-9C2C-72FFD7E5AE83}" srcOrd="10" destOrd="0" presId="urn:microsoft.com/office/officeart/2016/7/layout/RepeatingBendingProcessNew"/>
    <dgm:cxn modelId="{0D63EF72-4FDC-4BAC-9CFE-D8BAB0595185}" type="presParOf" srcId="{F860B44E-6977-438C-9963-2AEB1CEB7425}" destId="{DB8F8243-9BE1-4755-BD6C-AB66A651D0B1}" srcOrd="11" destOrd="0" presId="urn:microsoft.com/office/officeart/2016/7/layout/RepeatingBendingProcessNew"/>
    <dgm:cxn modelId="{716E51D2-B9E9-4E14-9FD0-535A133A1EE6}" type="presParOf" srcId="{DB8F8243-9BE1-4755-BD6C-AB66A651D0B1}" destId="{F8754D71-45B4-4735-AA5C-99ABFD770EB5}" srcOrd="0" destOrd="0" presId="urn:microsoft.com/office/officeart/2016/7/layout/RepeatingBendingProcessNew"/>
    <dgm:cxn modelId="{6D742B4F-8586-40E6-9E08-0F0C09B923C6}" type="presParOf" srcId="{F860B44E-6977-438C-9963-2AEB1CEB7425}" destId="{807665ED-EAE6-43DB-A1C8-22B4312E9A28}" srcOrd="12" destOrd="0" presId="urn:microsoft.com/office/officeart/2016/7/layout/RepeatingBendingProcessNew"/>
    <dgm:cxn modelId="{D3A7EC53-FF4E-43BA-A409-17589E4F79AF}" type="presParOf" srcId="{F860B44E-6977-438C-9963-2AEB1CEB7425}" destId="{D933A55A-6D2C-435B-8014-42C264DD348A}" srcOrd="13" destOrd="0" presId="urn:microsoft.com/office/officeart/2016/7/layout/RepeatingBendingProcessNew"/>
    <dgm:cxn modelId="{5790404B-1DD1-4394-9C55-9E745D2A71D4}" type="presParOf" srcId="{D933A55A-6D2C-435B-8014-42C264DD348A}" destId="{C132263B-C76F-4E35-B11A-9FA49DE55F33}" srcOrd="0" destOrd="0" presId="urn:microsoft.com/office/officeart/2016/7/layout/RepeatingBendingProcessNew"/>
    <dgm:cxn modelId="{0F9FDF3A-2F42-4A44-A547-1503B9CBFC4D}" type="presParOf" srcId="{F860B44E-6977-438C-9963-2AEB1CEB7425}" destId="{900ADB02-B6CA-4CBF-8F47-6EBC6A116BA5}" srcOrd="14" destOrd="0" presId="urn:microsoft.com/office/officeart/2016/7/layout/RepeatingBendingProcessNew"/>
    <dgm:cxn modelId="{EBCAF150-7ECA-4A5B-ABB0-F34EABB12770}" type="presParOf" srcId="{F860B44E-6977-438C-9963-2AEB1CEB7425}" destId="{50315A2A-F30F-4DAA-9E49-469EC4D0DA74}" srcOrd="15" destOrd="0" presId="urn:microsoft.com/office/officeart/2016/7/layout/RepeatingBendingProcessNew"/>
    <dgm:cxn modelId="{411A5CB4-056B-4137-8E2A-12E34FA0802E}" type="presParOf" srcId="{50315A2A-F30F-4DAA-9E49-469EC4D0DA74}" destId="{6A53F3D5-757C-4905-8B2A-C56612213A89}" srcOrd="0" destOrd="0" presId="urn:microsoft.com/office/officeart/2016/7/layout/RepeatingBendingProcessNew"/>
    <dgm:cxn modelId="{8EB3A24C-D9C5-4E07-8D96-DD9D9391F528}" type="presParOf" srcId="{F860B44E-6977-438C-9963-2AEB1CEB7425}" destId="{F1AE2D4F-BB11-4174-8A16-78EAC3CC64E2}" srcOrd="16" destOrd="0" presId="urn:microsoft.com/office/officeart/2016/7/layout/RepeatingBendingProcessNew"/>
    <dgm:cxn modelId="{A6AE8812-B5B1-4C12-82FF-45D490A9C853}" type="presParOf" srcId="{F860B44E-6977-438C-9963-2AEB1CEB7425}" destId="{1FF7902B-92C9-4DB4-8559-1BB7CCAD9438}" srcOrd="17" destOrd="0" presId="urn:microsoft.com/office/officeart/2016/7/layout/RepeatingBendingProcessNew"/>
    <dgm:cxn modelId="{A4A0D6A0-9ED5-4DB3-A3B3-B995980E1B6D}" type="presParOf" srcId="{1FF7902B-92C9-4DB4-8559-1BB7CCAD9438}" destId="{A51ACFB3-3046-4CB4-A006-060388714AFB}" srcOrd="0" destOrd="0" presId="urn:microsoft.com/office/officeart/2016/7/layout/RepeatingBendingProcessNew"/>
    <dgm:cxn modelId="{42FD5742-F9F6-4198-8CC8-E1D1C9819093}" type="presParOf" srcId="{F860B44E-6977-438C-9963-2AEB1CEB7425}" destId="{5A4E0149-0738-46DB-A4FB-A0F0FE0B8D95}" srcOrd="18" destOrd="0" presId="urn:microsoft.com/office/officeart/2016/7/layout/RepeatingBendingProcessNew"/>
    <dgm:cxn modelId="{29FD26AA-1A50-4685-B641-EF851E1F8F28}" type="presParOf" srcId="{F860B44E-6977-438C-9963-2AEB1CEB7425}" destId="{36D4F59E-4257-47E1-837B-1D6BAF63A0E2}" srcOrd="19" destOrd="0" presId="urn:microsoft.com/office/officeart/2016/7/layout/RepeatingBendingProcessNew"/>
    <dgm:cxn modelId="{8E593BB1-48F8-481C-ABE1-F5F78540F6D7}" type="presParOf" srcId="{36D4F59E-4257-47E1-837B-1D6BAF63A0E2}" destId="{BDF8B1B8-3CCF-4F9C-B92E-D584ACFEFF43}" srcOrd="0" destOrd="0" presId="urn:microsoft.com/office/officeart/2016/7/layout/RepeatingBendingProcessNew"/>
    <dgm:cxn modelId="{1E431721-7016-4512-876E-95DF6C35A51A}" type="presParOf" srcId="{F860B44E-6977-438C-9963-2AEB1CEB7425}" destId="{B812334D-9A71-4732-8AB4-40FD6577FC20}" srcOrd="20" destOrd="0" presId="urn:microsoft.com/office/officeart/2016/7/layout/RepeatingBendingProcessNew"/>
    <dgm:cxn modelId="{66D1E029-0350-4CCB-9113-5DC165351150}" type="presParOf" srcId="{F860B44E-6977-438C-9963-2AEB1CEB7425}" destId="{CD9E9AC1-53AA-4D38-89F0-AB90D424E35A}" srcOrd="21" destOrd="0" presId="urn:microsoft.com/office/officeart/2016/7/layout/RepeatingBendingProcessNew"/>
    <dgm:cxn modelId="{05C98058-F288-4D6F-9AEA-0DEB1250E19A}" type="presParOf" srcId="{CD9E9AC1-53AA-4D38-89F0-AB90D424E35A}" destId="{1781C347-018E-47DA-8F2F-106EB607E643}" srcOrd="0" destOrd="0" presId="urn:microsoft.com/office/officeart/2016/7/layout/RepeatingBendingProcessNew"/>
    <dgm:cxn modelId="{1D4953DB-A20D-4D34-AFC4-992125773363}" type="presParOf" srcId="{F860B44E-6977-438C-9963-2AEB1CEB7425}" destId="{E9E3F56C-B670-4993-9A93-3C74D725807E}" srcOrd="22" destOrd="0" presId="urn:microsoft.com/office/officeart/2016/7/layout/RepeatingBendingProcessNew"/>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8723DE9-6CA6-440C-A852-F06CB268EFD6}" type="doc">
      <dgm:prSet loTypeId="urn:microsoft.com/office/officeart/2005/8/layout/vList5" loCatId="list" qsTypeId="urn:microsoft.com/office/officeart/2005/8/quickstyle/simple1#2" qsCatId="simple" csTypeId="urn:microsoft.com/office/officeart/2005/8/colors/accent1_2#2" csCatId="accent1" phldr="1"/>
      <dgm:spPr/>
      <dgm:t>
        <a:bodyPr/>
        <a:lstStyle/>
        <a:p>
          <a:endParaRPr lang="en-US"/>
        </a:p>
      </dgm:t>
    </dgm:pt>
    <dgm:pt modelId="{6E5BB326-8E53-4C38-9C58-47C8D6C35EE8}">
      <dgm:prSet/>
      <dgm:spPr/>
      <dgm:t>
        <a:bodyPr/>
        <a:lstStyle/>
        <a:p>
          <a:r>
            <a:rPr lang="en-US"/>
            <a:t>Supplemental Pay for GAs is the exception – not the norm.</a:t>
          </a:r>
        </a:p>
      </dgm:t>
    </dgm:pt>
    <dgm:pt modelId="{E5827CA8-1CDD-4DB1-8A29-D186AF7933C5}" type="parTrans" cxnId="{3676EA0B-7EC5-4A27-9C61-1F06595B6CDC}">
      <dgm:prSet/>
      <dgm:spPr/>
      <dgm:t>
        <a:bodyPr/>
        <a:lstStyle/>
        <a:p>
          <a:endParaRPr lang="en-US"/>
        </a:p>
      </dgm:t>
    </dgm:pt>
    <dgm:pt modelId="{B2995BD0-E5AF-426C-83C8-5ECFE8985B77}" type="sibTrans" cxnId="{3676EA0B-7EC5-4A27-9C61-1F06595B6CDC}">
      <dgm:prSet/>
      <dgm:spPr/>
      <dgm:t>
        <a:bodyPr/>
        <a:lstStyle/>
        <a:p>
          <a:endParaRPr lang="en-US"/>
        </a:p>
      </dgm:t>
    </dgm:pt>
    <dgm:pt modelId="{4699AB84-2AAB-4DF9-AE59-BA8B13666A09}">
      <dgm:prSet/>
      <dgm:spPr/>
      <dgm:t>
        <a:bodyPr/>
        <a:lstStyle/>
        <a:p>
          <a:r>
            <a:rPr lang="en-US"/>
            <a:t>Must meet following criteria for Graduate School approval:</a:t>
          </a:r>
        </a:p>
      </dgm:t>
    </dgm:pt>
    <dgm:pt modelId="{53D12B2B-F5DC-4020-BC87-AACFCFCA3B2C}" type="parTrans" cxnId="{41EE7DCE-1F9F-4710-8DFB-DE49D26191A4}">
      <dgm:prSet/>
      <dgm:spPr/>
      <dgm:t>
        <a:bodyPr/>
        <a:lstStyle/>
        <a:p>
          <a:endParaRPr lang="en-US"/>
        </a:p>
      </dgm:t>
    </dgm:pt>
    <dgm:pt modelId="{9FDB86B1-F5D1-4CF9-9B15-F37A603CFD02}" type="sibTrans" cxnId="{41EE7DCE-1F9F-4710-8DFB-DE49D26191A4}">
      <dgm:prSet/>
      <dgm:spPr/>
      <dgm:t>
        <a:bodyPr/>
        <a:lstStyle/>
        <a:p>
          <a:endParaRPr lang="en-US"/>
        </a:p>
      </dgm:t>
    </dgm:pt>
    <dgm:pt modelId="{9896459A-7778-4BD1-8E2B-275E4972EB94}">
      <dgm:prSet/>
      <dgm:spPr/>
      <dgm:t>
        <a:bodyPr/>
        <a:lstStyle/>
        <a:p>
          <a:r>
            <a:rPr lang="en-US"/>
            <a:t>1.  Make request prior to GA beginning the work.</a:t>
          </a:r>
        </a:p>
      </dgm:t>
    </dgm:pt>
    <dgm:pt modelId="{B57C7CA6-ADD3-44BF-83D2-2CCAE995BB92}" type="parTrans" cxnId="{3FF62AFB-31D3-4101-9743-DD1D8371B591}">
      <dgm:prSet/>
      <dgm:spPr/>
      <dgm:t>
        <a:bodyPr/>
        <a:lstStyle/>
        <a:p>
          <a:endParaRPr lang="en-US"/>
        </a:p>
      </dgm:t>
    </dgm:pt>
    <dgm:pt modelId="{2BA9238B-22D2-492E-81F6-4AEEEBEAB952}" type="sibTrans" cxnId="{3FF62AFB-31D3-4101-9743-DD1D8371B591}">
      <dgm:prSet/>
      <dgm:spPr/>
      <dgm:t>
        <a:bodyPr/>
        <a:lstStyle/>
        <a:p>
          <a:endParaRPr lang="en-US"/>
        </a:p>
      </dgm:t>
    </dgm:pt>
    <dgm:pt modelId="{6F0CC9E6-DDC6-45C6-82FD-B65212E18DD7}">
      <dgm:prSet/>
      <dgm:spPr/>
      <dgm:t>
        <a:bodyPr/>
        <a:lstStyle/>
        <a:p>
          <a:r>
            <a:rPr lang="en-US"/>
            <a:t>2.  Explain how the work outside of or in addition to the GAs regular GA duties.</a:t>
          </a:r>
        </a:p>
      </dgm:t>
    </dgm:pt>
    <dgm:pt modelId="{9032B968-A627-4CB7-B998-7DFCEECD5F4C}" type="parTrans" cxnId="{90C9292E-4107-4631-89DE-E75A196CFD74}">
      <dgm:prSet/>
      <dgm:spPr/>
      <dgm:t>
        <a:bodyPr/>
        <a:lstStyle/>
        <a:p>
          <a:endParaRPr lang="en-US"/>
        </a:p>
      </dgm:t>
    </dgm:pt>
    <dgm:pt modelId="{2AC60F62-F521-4BBC-81BB-FCE4F37C22C4}" type="sibTrans" cxnId="{90C9292E-4107-4631-89DE-E75A196CFD74}">
      <dgm:prSet/>
      <dgm:spPr/>
      <dgm:t>
        <a:bodyPr/>
        <a:lstStyle/>
        <a:p>
          <a:endParaRPr lang="en-US"/>
        </a:p>
      </dgm:t>
    </dgm:pt>
    <dgm:pt modelId="{A7269284-A2BB-4A4E-AE92-C836E2B40C87}">
      <dgm:prSet/>
      <dgm:spPr/>
      <dgm:t>
        <a:bodyPr/>
        <a:lstStyle/>
        <a:p>
          <a:r>
            <a:rPr lang="en-US"/>
            <a:t>How is hourly load accommodating GA hours?</a:t>
          </a:r>
        </a:p>
      </dgm:t>
    </dgm:pt>
    <dgm:pt modelId="{0B6233E9-638A-4291-8799-3DA4A1EC2D1E}" type="parTrans" cxnId="{FF1F935B-6C0B-429B-87DD-5D9E94AAA65F}">
      <dgm:prSet/>
      <dgm:spPr/>
      <dgm:t>
        <a:bodyPr/>
        <a:lstStyle/>
        <a:p>
          <a:endParaRPr lang="en-US"/>
        </a:p>
      </dgm:t>
    </dgm:pt>
    <dgm:pt modelId="{146ACCD1-5E29-43FE-9A66-FE5B7CBF0789}" type="sibTrans" cxnId="{FF1F935B-6C0B-429B-87DD-5D9E94AAA65F}">
      <dgm:prSet/>
      <dgm:spPr/>
      <dgm:t>
        <a:bodyPr/>
        <a:lstStyle/>
        <a:p>
          <a:endParaRPr lang="en-US"/>
        </a:p>
      </dgm:t>
    </dgm:pt>
    <dgm:pt modelId="{9882AA68-359D-4310-ABC0-85266A0D9E19}">
      <dgm:prSet/>
      <dgm:spPr/>
      <dgm:t>
        <a:bodyPr/>
        <a:lstStyle/>
        <a:p>
          <a:r>
            <a:rPr lang="en-US"/>
            <a:t>Provide a brief description of GA duties &amp; how these duties are different from the proposed additional work.</a:t>
          </a:r>
        </a:p>
      </dgm:t>
    </dgm:pt>
    <dgm:pt modelId="{5E14CE70-336C-4B99-8AF6-FBD61DA3739B}" type="parTrans" cxnId="{61B18888-9E33-4965-AD1F-6E52241115D9}">
      <dgm:prSet/>
      <dgm:spPr/>
      <dgm:t>
        <a:bodyPr/>
        <a:lstStyle/>
        <a:p>
          <a:endParaRPr lang="en-US"/>
        </a:p>
      </dgm:t>
    </dgm:pt>
    <dgm:pt modelId="{A0641B3B-A714-4181-B43E-1664183EA947}" type="sibTrans" cxnId="{61B18888-9E33-4965-AD1F-6E52241115D9}">
      <dgm:prSet/>
      <dgm:spPr/>
      <dgm:t>
        <a:bodyPr/>
        <a:lstStyle/>
        <a:p>
          <a:endParaRPr lang="en-US"/>
        </a:p>
      </dgm:t>
    </dgm:pt>
    <dgm:pt modelId="{EBA79ED7-F42B-48C1-AC42-95DDDE253D32}">
      <dgm:prSet/>
      <dgm:spPr/>
      <dgm:t>
        <a:bodyPr/>
        <a:lstStyle/>
        <a:p>
          <a:r>
            <a:rPr lang="en-US"/>
            <a:t>Provide the pay amount and hours to be worked for the supplemental pay.</a:t>
          </a:r>
        </a:p>
      </dgm:t>
    </dgm:pt>
    <dgm:pt modelId="{ED2EA1CB-8383-4BE1-9DF5-E744AD881958}" type="parTrans" cxnId="{BA1C7700-E135-4259-B765-612951855354}">
      <dgm:prSet/>
      <dgm:spPr/>
      <dgm:t>
        <a:bodyPr/>
        <a:lstStyle/>
        <a:p>
          <a:endParaRPr lang="en-US"/>
        </a:p>
      </dgm:t>
    </dgm:pt>
    <dgm:pt modelId="{1AC4CC8B-3104-4483-A507-8D538B5C0232}" type="sibTrans" cxnId="{BA1C7700-E135-4259-B765-612951855354}">
      <dgm:prSet/>
      <dgm:spPr/>
      <dgm:t>
        <a:bodyPr/>
        <a:lstStyle/>
        <a:p>
          <a:endParaRPr lang="en-US"/>
        </a:p>
      </dgm:t>
    </dgm:pt>
    <dgm:pt modelId="{3C819F1E-E9F3-4A79-8383-DE747A6E3295}">
      <dgm:prSet/>
      <dgm:spPr/>
      <dgm:t>
        <a:bodyPr/>
        <a:lstStyle/>
        <a:p>
          <a:r>
            <a:rPr lang="en-US"/>
            <a:t>Provide support that the additional work cannot be accomplished within the GA contractual hours/terms.</a:t>
          </a:r>
        </a:p>
      </dgm:t>
    </dgm:pt>
    <dgm:pt modelId="{B8558634-2CA9-4FA3-9E0D-DAFF951C60B0}" type="parTrans" cxnId="{A0C6BCD6-499D-4DC9-9ECC-629CFD5C90FD}">
      <dgm:prSet/>
      <dgm:spPr/>
      <dgm:t>
        <a:bodyPr/>
        <a:lstStyle/>
        <a:p>
          <a:endParaRPr lang="en-US"/>
        </a:p>
      </dgm:t>
    </dgm:pt>
    <dgm:pt modelId="{8F4F11A2-9212-4F6C-BC8E-81859468CB0B}" type="sibTrans" cxnId="{A0C6BCD6-499D-4DC9-9ECC-629CFD5C90FD}">
      <dgm:prSet/>
      <dgm:spPr/>
      <dgm:t>
        <a:bodyPr/>
        <a:lstStyle/>
        <a:p>
          <a:endParaRPr lang="en-US"/>
        </a:p>
      </dgm:t>
    </dgm:pt>
    <dgm:pt modelId="{5479759E-7509-4C93-9770-76287D04C6C5}" type="pres">
      <dgm:prSet presAssocID="{38723DE9-6CA6-440C-A852-F06CB268EFD6}" presName="Name0" presStyleCnt="0">
        <dgm:presLayoutVars>
          <dgm:dir/>
          <dgm:animLvl val="lvl"/>
          <dgm:resizeHandles val="exact"/>
        </dgm:presLayoutVars>
      </dgm:prSet>
      <dgm:spPr/>
    </dgm:pt>
    <dgm:pt modelId="{D308CCA9-62C5-4DCE-8C50-8CB47159F9B9}" type="pres">
      <dgm:prSet presAssocID="{6E5BB326-8E53-4C38-9C58-47C8D6C35EE8}" presName="linNode" presStyleCnt="0"/>
      <dgm:spPr/>
    </dgm:pt>
    <dgm:pt modelId="{C8A94C88-8C89-4627-AAB8-415A4D5E72D4}" type="pres">
      <dgm:prSet presAssocID="{6E5BB326-8E53-4C38-9C58-47C8D6C35EE8}" presName="parentText" presStyleLbl="node1" presStyleIdx="0" presStyleCnt="4" custLinFactNeighborX="-7881" custLinFactNeighborY="2519">
        <dgm:presLayoutVars>
          <dgm:chMax val="1"/>
          <dgm:bulletEnabled val="1"/>
        </dgm:presLayoutVars>
      </dgm:prSet>
      <dgm:spPr/>
    </dgm:pt>
    <dgm:pt modelId="{8F8F350A-2301-4682-9F44-4FF6A3686AAA}" type="pres">
      <dgm:prSet presAssocID="{B2995BD0-E5AF-426C-83C8-5ECFE8985B77}" presName="sp" presStyleCnt="0"/>
      <dgm:spPr/>
    </dgm:pt>
    <dgm:pt modelId="{B210C25F-C8D4-4842-A9EE-0D15684CD32E}" type="pres">
      <dgm:prSet presAssocID="{4699AB84-2AAB-4DF9-AE59-BA8B13666A09}" presName="linNode" presStyleCnt="0"/>
      <dgm:spPr/>
    </dgm:pt>
    <dgm:pt modelId="{432C8D8B-4A08-498F-BAE7-9EE26C9BA74E}" type="pres">
      <dgm:prSet presAssocID="{4699AB84-2AAB-4DF9-AE59-BA8B13666A09}" presName="parentText" presStyleLbl="node1" presStyleIdx="1" presStyleCnt="4" custLinFactNeighborX="-7448" custLinFactNeighborY="2869">
        <dgm:presLayoutVars>
          <dgm:chMax val="1"/>
          <dgm:bulletEnabled val="1"/>
        </dgm:presLayoutVars>
      </dgm:prSet>
      <dgm:spPr/>
    </dgm:pt>
    <dgm:pt modelId="{54A8FF65-C8DE-43A2-AB5A-70082FDB800C}" type="pres">
      <dgm:prSet presAssocID="{9FDB86B1-F5D1-4CF9-9B15-F37A603CFD02}" presName="sp" presStyleCnt="0"/>
      <dgm:spPr/>
    </dgm:pt>
    <dgm:pt modelId="{5598CE30-17B2-4815-BC59-5E3EFD422247}" type="pres">
      <dgm:prSet presAssocID="{9896459A-7778-4BD1-8E2B-275E4972EB94}" presName="linNode" presStyleCnt="0"/>
      <dgm:spPr/>
    </dgm:pt>
    <dgm:pt modelId="{3126A804-0A1F-46AF-B9CD-703E14765E7A}" type="pres">
      <dgm:prSet presAssocID="{9896459A-7778-4BD1-8E2B-275E4972EB94}" presName="parentText" presStyleLbl="node1" presStyleIdx="2" presStyleCnt="4" custScaleX="101087" custLinFactNeighborX="-8596" custLinFactNeighborY="3708">
        <dgm:presLayoutVars>
          <dgm:chMax val="1"/>
          <dgm:bulletEnabled val="1"/>
        </dgm:presLayoutVars>
      </dgm:prSet>
      <dgm:spPr/>
    </dgm:pt>
    <dgm:pt modelId="{E18FA84E-7C8F-4402-840F-F9B76805D80C}" type="pres">
      <dgm:prSet presAssocID="{2BA9238B-22D2-492E-81F6-4AEEEBEAB952}" presName="sp" presStyleCnt="0"/>
      <dgm:spPr/>
    </dgm:pt>
    <dgm:pt modelId="{7DA3878C-0E2B-4221-8AE6-CA3985F1FEDF}" type="pres">
      <dgm:prSet presAssocID="{6F0CC9E6-DDC6-45C6-82FD-B65212E18DD7}" presName="linNode" presStyleCnt="0"/>
      <dgm:spPr/>
    </dgm:pt>
    <dgm:pt modelId="{A2F0794B-7311-420A-838B-997AC952122E}" type="pres">
      <dgm:prSet presAssocID="{6F0CC9E6-DDC6-45C6-82FD-B65212E18DD7}" presName="parentText" presStyleLbl="node1" presStyleIdx="3" presStyleCnt="4" custLinFactNeighborX="-4396" custLinFactNeighborY="-48673">
        <dgm:presLayoutVars>
          <dgm:chMax val="1"/>
          <dgm:bulletEnabled val="1"/>
        </dgm:presLayoutVars>
      </dgm:prSet>
      <dgm:spPr/>
    </dgm:pt>
    <dgm:pt modelId="{A22D9266-EB40-47C2-BD2A-D163DD3D5EA7}" type="pres">
      <dgm:prSet presAssocID="{6F0CC9E6-DDC6-45C6-82FD-B65212E18DD7}" presName="descendantText" presStyleLbl="alignAccFollowNode1" presStyleIdx="0" presStyleCnt="1" custScaleX="87249" custScaleY="255843" custLinFactNeighborX="-1551" custLinFactNeighborY="-12759">
        <dgm:presLayoutVars>
          <dgm:bulletEnabled val="1"/>
        </dgm:presLayoutVars>
      </dgm:prSet>
      <dgm:spPr/>
    </dgm:pt>
  </dgm:ptLst>
  <dgm:cxnLst>
    <dgm:cxn modelId="{BA1C7700-E135-4259-B765-612951855354}" srcId="{6F0CC9E6-DDC6-45C6-82FD-B65212E18DD7}" destId="{EBA79ED7-F42B-48C1-AC42-95DDDE253D32}" srcOrd="2" destOrd="0" parTransId="{ED2EA1CB-8383-4BE1-9DF5-E744AD881958}" sibTransId="{1AC4CC8B-3104-4483-A507-8D538B5C0232}"/>
    <dgm:cxn modelId="{736BE603-4F97-4626-BD88-43414D24F644}" type="presOf" srcId="{6F0CC9E6-DDC6-45C6-82FD-B65212E18DD7}" destId="{A2F0794B-7311-420A-838B-997AC952122E}" srcOrd="0" destOrd="0" presId="urn:microsoft.com/office/officeart/2005/8/layout/vList5"/>
    <dgm:cxn modelId="{3676EA0B-7EC5-4A27-9C61-1F06595B6CDC}" srcId="{38723DE9-6CA6-440C-A852-F06CB268EFD6}" destId="{6E5BB326-8E53-4C38-9C58-47C8D6C35EE8}" srcOrd="0" destOrd="0" parTransId="{E5827CA8-1CDD-4DB1-8A29-D186AF7933C5}" sibTransId="{B2995BD0-E5AF-426C-83C8-5ECFE8985B77}"/>
    <dgm:cxn modelId="{29FFD51F-C458-4F5A-953C-7CAE9F0B93A6}" type="presOf" srcId="{3C819F1E-E9F3-4A79-8383-DE747A6E3295}" destId="{A22D9266-EB40-47C2-BD2A-D163DD3D5EA7}" srcOrd="0" destOrd="3" presId="urn:microsoft.com/office/officeart/2005/8/layout/vList5"/>
    <dgm:cxn modelId="{90C9292E-4107-4631-89DE-E75A196CFD74}" srcId="{38723DE9-6CA6-440C-A852-F06CB268EFD6}" destId="{6F0CC9E6-DDC6-45C6-82FD-B65212E18DD7}" srcOrd="3" destOrd="0" parTransId="{9032B968-A627-4CB7-B998-7DFCEECD5F4C}" sibTransId="{2AC60F62-F521-4BBC-81BB-FCE4F37C22C4}"/>
    <dgm:cxn modelId="{FF1F935B-6C0B-429B-87DD-5D9E94AAA65F}" srcId="{6F0CC9E6-DDC6-45C6-82FD-B65212E18DD7}" destId="{A7269284-A2BB-4A4E-AE92-C836E2B40C87}" srcOrd="0" destOrd="0" parTransId="{0B6233E9-638A-4291-8799-3DA4A1EC2D1E}" sibTransId="{146ACCD1-5E29-43FE-9A66-FE5B7CBF0789}"/>
    <dgm:cxn modelId="{3DAE314F-C643-47F5-8B61-E3EDF3FA318D}" type="presOf" srcId="{4699AB84-2AAB-4DF9-AE59-BA8B13666A09}" destId="{432C8D8B-4A08-498F-BAE7-9EE26C9BA74E}" srcOrd="0" destOrd="0" presId="urn:microsoft.com/office/officeart/2005/8/layout/vList5"/>
    <dgm:cxn modelId="{D4FBFE7F-F0F0-41CD-A9E7-4A9D26CFC80E}" type="presOf" srcId="{A7269284-A2BB-4A4E-AE92-C836E2B40C87}" destId="{A22D9266-EB40-47C2-BD2A-D163DD3D5EA7}" srcOrd="0" destOrd="0" presId="urn:microsoft.com/office/officeart/2005/8/layout/vList5"/>
    <dgm:cxn modelId="{61B18888-9E33-4965-AD1F-6E52241115D9}" srcId="{6F0CC9E6-DDC6-45C6-82FD-B65212E18DD7}" destId="{9882AA68-359D-4310-ABC0-85266A0D9E19}" srcOrd="1" destOrd="0" parTransId="{5E14CE70-336C-4B99-8AF6-FBD61DA3739B}" sibTransId="{A0641B3B-A714-4181-B43E-1664183EA947}"/>
    <dgm:cxn modelId="{759D61A8-69C8-4377-B42A-5B60AC5BD043}" type="presOf" srcId="{EBA79ED7-F42B-48C1-AC42-95DDDE253D32}" destId="{A22D9266-EB40-47C2-BD2A-D163DD3D5EA7}" srcOrd="0" destOrd="2" presId="urn:microsoft.com/office/officeart/2005/8/layout/vList5"/>
    <dgm:cxn modelId="{6C096EA9-AF36-4631-BCDE-5C66477E9AF4}" type="presOf" srcId="{6E5BB326-8E53-4C38-9C58-47C8D6C35EE8}" destId="{C8A94C88-8C89-4627-AAB8-415A4D5E72D4}" srcOrd="0" destOrd="0" presId="urn:microsoft.com/office/officeart/2005/8/layout/vList5"/>
    <dgm:cxn modelId="{41EE7DCE-1F9F-4710-8DFB-DE49D26191A4}" srcId="{38723DE9-6CA6-440C-A852-F06CB268EFD6}" destId="{4699AB84-2AAB-4DF9-AE59-BA8B13666A09}" srcOrd="1" destOrd="0" parTransId="{53D12B2B-F5DC-4020-BC87-AACFCFCA3B2C}" sibTransId="{9FDB86B1-F5D1-4CF9-9B15-F37A603CFD02}"/>
    <dgm:cxn modelId="{A0C6BCD6-499D-4DC9-9ECC-629CFD5C90FD}" srcId="{6F0CC9E6-DDC6-45C6-82FD-B65212E18DD7}" destId="{3C819F1E-E9F3-4A79-8383-DE747A6E3295}" srcOrd="3" destOrd="0" parTransId="{B8558634-2CA9-4FA3-9E0D-DAFF951C60B0}" sibTransId="{8F4F11A2-9212-4F6C-BC8E-81859468CB0B}"/>
    <dgm:cxn modelId="{734D14DD-8684-4B81-B947-1F78EDCD9099}" type="presOf" srcId="{9882AA68-359D-4310-ABC0-85266A0D9E19}" destId="{A22D9266-EB40-47C2-BD2A-D163DD3D5EA7}" srcOrd="0" destOrd="1" presId="urn:microsoft.com/office/officeart/2005/8/layout/vList5"/>
    <dgm:cxn modelId="{3CD4BCDD-9FDC-4758-B998-DF529BC2B80A}" type="presOf" srcId="{38723DE9-6CA6-440C-A852-F06CB268EFD6}" destId="{5479759E-7509-4C93-9770-76287D04C6C5}" srcOrd="0" destOrd="0" presId="urn:microsoft.com/office/officeart/2005/8/layout/vList5"/>
    <dgm:cxn modelId="{3FF62AFB-31D3-4101-9743-DD1D8371B591}" srcId="{38723DE9-6CA6-440C-A852-F06CB268EFD6}" destId="{9896459A-7778-4BD1-8E2B-275E4972EB94}" srcOrd="2" destOrd="0" parTransId="{B57C7CA6-ADD3-44BF-83D2-2CCAE995BB92}" sibTransId="{2BA9238B-22D2-492E-81F6-4AEEEBEAB952}"/>
    <dgm:cxn modelId="{EB0989FC-6243-4F8D-A110-320860A99E9F}" type="presOf" srcId="{9896459A-7778-4BD1-8E2B-275E4972EB94}" destId="{3126A804-0A1F-46AF-B9CD-703E14765E7A}" srcOrd="0" destOrd="0" presId="urn:microsoft.com/office/officeart/2005/8/layout/vList5"/>
    <dgm:cxn modelId="{9F442427-85BB-422E-AB23-A473A302A4F7}" type="presParOf" srcId="{5479759E-7509-4C93-9770-76287D04C6C5}" destId="{D308CCA9-62C5-4DCE-8C50-8CB47159F9B9}" srcOrd="0" destOrd="0" presId="urn:microsoft.com/office/officeart/2005/8/layout/vList5"/>
    <dgm:cxn modelId="{D5CFD089-80F3-4BAE-9AFF-F92890AA94B5}" type="presParOf" srcId="{D308CCA9-62C5-4DCE-8C50-8CB47159F9B9}" destId="{C8A94C88-8C89-4627-AAB8-415A4D5E72D4}" srcOrd="0" destOrd="0" presId="urn:microsoft.com/office/officeart/2005/8/layout/vList5"/>
    <dgm:cxn modelId="{AF6D8CD1-DEAE-49A7-95AB-FAE3BB22C781}" type="presParOf" srcId="{5479759E-7509-4C93-9770-76287D04C6C5}" destId="{8F8F350A-2301-4682-9F44-4FF6A3686AAA}" srcOrd="1" destOrd="0" presId="urn:microsoft.com/office/officeart/2005/8/layout/vList5"/>
    <dgm:cxn modelId="{11C50201-65F3-4C79-91ED-37056EF5C54C}" type="presParOf" srcId="{5479759E-7509-4C93-9770-76287D04C6C5}" destId="{B210C25F-C8D4-4842-A9EE-0D15684CD32E}" srcOrd="2" destOrd="0" presId="urn:microsoft.com/office/officeart/2005/8/layout/vList5"/>
    <dgm:cxn modelId="{409FFBA0-FB03-430C-88F9-D1A9C85BFAFB}" type="presParOf" srcId="{B210C25F-C8D4-4842-A9EE-0D15684CD32E}" destId="{432C8D8B-4A08-498F-BAE7-9EE26C9BA74E}" srcOrd="0" destOrd="0" presId="urn:microsoft.com/office/officeart/2005/8/layout/vList5"/>
    <dgm:cxn modelId="{883DF018-A2C7-446E-BC55-C232A17BDC5A}" type="presParOf" srcId="{5479759E-7509-4C93-9770-76287D04C6C5}" destId="{54A8FF65-C8DE-43A2-AB5A-70082FDB800C}" srcOrd="3" destOrd="0" presId="urn:microsoft.com/office/officeart/2005/8/layout/vList5"/>
    <dgm:cxn modelId="{7782DCE8-E517-4C1F-AE0F-78E88C44CDBE}" type="presParOf" srcId="{5479759E-7509-4C93-9770-76287D04C6C5}" destId="{5598CE30-17B2-4815-BC59-5E3EFD422247}" srcOrd="4" destOrd="0" presId="urn:microsoft.com/office/officeart/2005/8/layout/vList5"/>
    <dgm:cxn modelId="{B2D197A7-830E-4805-8EFF-97148E84D458}" type="presParOf" srcId="{5598CE30-17B2-4815-BC59-5E3EFD422247}" destId="{3126A804-0A1F-46AF-B9CD-703E14765E7A}" srcOrd="0" destOrd="0" presId="urn:microsoft.com/office/officeart/2005/8/layout/vList5"/>
    <dgm:cxn modelId="{40098FA4-51D9-4909-9D79-6D9E5E1A2EE0}" type="presParOf" srcId="{5479759E-7509-4C93-9770-76287D04C6C5}" destId="{E18FA84E-7C8F-4402-840F-F9B76805D80C}" srcOrd="5" destOrd="0" presId="urn:microsoft.com/office/officeart/2005/8/layout/vList5"/>
    <dgm:cxn modelId="{2687D663-BDAC-4F94-B07B-AB9DC2EAA54D}" type="presParOf" srcId="{5479759E-7509-4C93-9770-76287D04C6C5}" destId="{7DA3878C-0E2B-4221-8AE6-CA3985F1FEDF}" srcOrd="6" destOrd="0" presId="urn:microsoft.com/office/officeart/2005/8/layout/vList5"/>
    <dgm:cxn modelId="{A88374D5-903B-4559-B3D6-3C255B27969F}" type="presParOf" srcId="{7DA3878C-0E2B-4221-8AE6-CA3985F1FEDF}" destId="{A2F0794B-7311-420A-838B-997AC952122E}" srcOrd="0" destOrd="0" presId="urn:microsoft.com/office/officeart/2005/8/layout/vList5"/>
    <dgm:cxn modelId="{B5B87C6B-959F-4A9E-9BB0-BC2267593EB3}" type="presParOf" srcId="{7DA3878C-0E2B-4221-8AE6-CA3985F1FEDF}" destId="{A22D9266-EB40-47C2-BD2A-D163DD3D5EA7}"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4F73E0F-8E6C-4783-82EF-02FF3EEDEFF3}" type="doc">
      <dgm:prSet loTypeId="urn:microsoft.com/office/officeart/2005/8/layout/hierarchy1" loCatId="hierarchy" qsTypeId="urn:microsoft.com/office/officeart/2005/8/quickstyle/simple1#3" qsCatId="simple" csTypeId="urn:microsoft.com/office/officeart/2005/8/colors/colorful2#1" csCatId="colorful" phldr="1"/>
      <dgm:spPr/>
      <dgm:t>
        <a:bodyPr/>
        <a:lstStyle/>
        <a:p>
          <a:endParaRPr lang="en-US"/>
        </a:p>
      </dgm:t>
    </dgm:pt>
    <dgm:pt modelId="{B267B3C9-6180-4F7E-8597-CBF0521E3B26}">
      <dgm:prSet/>
      <dgm:spPr/>
      <dgm:t>
        <a:bodyPr/>
        <a:lstStyle/>
        <a:p>
          <a:r>
            <a:rPr lang="en-US"/>
            <a:t>Yearly evaluation of GA allocations </a:t>
          </a:r>
        </a:p>
      </dgm:t>
    </dgm:pt>
    <dgm:pt modelId="{3081C61D-15E0-4E82-8965-85A091FC3680}" type="parTrans" cxnId="{1C7B8AE9-80AB-4F45-8586-AA138348F019}">
      <dgm:prSet/>
      <dgm:spPr/>
      <dgm:t>
        <a:bodyPr/>
        <a:lstStyle/>
        <a:p>
          <a:endParaRPr lang="en-US"/>
        </a:p>
      </dgm:t>
    </dgm:pt>
    <dgm:pt modelId="{FC7AD789-0024-4CFE-9E72-D743EF946D9A}" type="sibTrans" cxnId="{1C7B8AE9-80AB-4F45-8586-AA138348F019}">
      <dgm:prSet/>
      <dgm:spPr/>
      <dgm:t>
        <a:bodyPr/>
        <a:lstStyle/>
        <a:p>
          <a:endParaRPr lang="en-US"/>
        </a:p>
      </dgm:t>
    </dgm:pt>
    <dgm:pt modelId="{7C37BCC0-26C3-4F01-9FCD-66DFC5FA3478}">
      <dgm:prSet/>
      <dgm:spPr/>
      <dgm:t>
        <a:bodyPr/>
        <a:lstStyle/>
        <a:p>
          <a:r>
            <a:rPr lang="en-US"/>
            <a:t>In January, start looking at expended and projected expending of funds </a:t>
          </a:r>
        </a:p>
      </dgm:t>
    </dgm:pt>
    <dgm:pt modelId="{7A24DABF-5883-4A64-A26D-D043A9D8DAF5}" type="parTrans" cxnId="{2CF90AE6-F58B-466B-8771-4761F0666B1B}">
      <dgm:prSet/>
      <dgm:spPr/>
      <dgm:t>
        <a:bodyPr/>
        <a:lstStyle/>
        <a:p>
          <a:endParaRPr lang="en-US"/>
        </a:p>
      </dgm:t>
    </dgm:pt>
    <dgm:pt modelId="{D5BA8233-8E95-410C-9EAE-E0B594B898B4}" type="sibTrans" cxnId="{2CF90AE6-F58B-466B-8771-4761F0666B1B}">
      <dgm:prSet/>
      <dgm:spPr/>
      <dgm:t>
        <a:bodyPr/>
        <a:lstStyle/>
        <a:p>
          <a:endParaRPr lang="en-US"/>
        </a:p>
      </dgm:t>
    </dgm:pt>
    <dgm:pt modelId="{912335DF-6B6B-4DF8-ABD1-7CB394B829E7}">
      <dgm:prSet/>
      <dgm:spPr/>
      <dgm:t>
        <a:bodyPr/>
        <a:lstStyle/>
        <a:p>
          <a:r>
            <a:rPr lang="en-US"/>
            <a:t>Evaluate strategic use of unused allocated funds </a:t>
          </a:r>
        </a:p>
      </dgm:t>
    </dgm:pt>
    <dgm:pt modelId="{67842D8D-2304-4762-84FB-F5E0E75C52C2}" type="parTrans" cxnId="{2F9D5912-A4BF-4039-83FC-C90B871611DB}">
      <dgm:prSet/>
      <dgm:spPr/>
      <dgm:t>
        <a:bodyPr/>
        <a:lstStyle/>
        <a:p>
          <a:endParaRPr lang="en-US"/>
        </a:p>
      </dgm:t>
    </dgm:pt>
    <dgm:pt modelId="{1BF3BDD4-DE2B-4F1F-A9EF-973FF806A5C6}" type="sibTrans" cxnId="{2F9D5912-A4BF-4039-83FC-C90B871611DB}">
      <dgm:prSet/>
      <dgm:spPr/>
      <dgm:t>
        <a:bodyPr/>
        <a:lstStyle/>
        <a:p>
          <a:endParaRPr lang="en-US"/>
        </a:p>
      </dgm:t>
    </dgm:pt>
    <dgm:pt modelId="{E8D0BA05-3E82-4285-81E0-78439A34F519}">
      <dgm:prSet/>
      <dgm:spPr/>
      <dgm:t>
        <a:bodyPr/>
        <a:lstStyle/>
        <a:p>
          <a:r>
            <a:rPr lang="en-US"/>
            <a:t>Allocation letters are emailed to V.P.s and college deans by March for the next fiscal year</a:t>
          </a:r>
        </a:p>
      </dgm:t>
    </dgm:pt>
    <dgm:pt modelId="{00F0690D-93E2-478B-B465-942C98EF3F5E}" type="parTrans" cxnId="{5EF9C32F-06F6-4E1B-BF9D-72D1DFD02EA7}">
      <dgm:prSet/>
      <dgm:spPr/>
      <dgm:t>
        <a:bodyPr/>
        <a:lstStyle/>
        <a:p>
          <a:endParaRPr lang="en-US"/>
        </a:p>
      </dgm:t>
    </dgm:pt>
    <dgm:pt modelId="{DE78B945-DC23-4D97-9B37-55601F15E410}" type="sibTrans" cxnId="{5EF9C32F-06F6-4E1B-BF9D-72D1DFD02EA7}">
      <dgm:prSet/>
      <dgm:spPr/>
      <dgm:t>
        <a:bodyPr/>
        <a:lstStyle/>
        <a:p>
          <a:endParaRPr lang="en-US"/>
        </a:p>
      </dgm:t>
    </dgm:pt>
    <dgm:pt modelId="{E82BB8C2-1ECE-49E9-84CD-654CB9E08CFF}" type="pres">
      <dgm:prSet presAssocID="{A4F73E0F-8E6C-4783-82EF-02FF3EEDEFF3}" presName="hierChild1" presStyleCnt="0">
        <dgm:presLayoutVars>
          <dgm:chPref val="1"/>
          <dgm:dir/>
          <dgm:animOne val="branch"/>
          <dgm:animLvl val="lvl"/>
          <dgm:resizeHandles/>
        </dgm:presLayoutVars>
      </dgm:prSet>
      <dgm:spPr/>
    </dgm:pt>
    <dgm:pt modelId="{71605EFB-7F1A-42B9-8542-DA59689258D8}" type="pres">
      <dgm:prSet presAssocID="{B267B3C9-6180-4F7E-8597-CBF0521E3B26}" presName="hierRoot1" presStyleCnt="0"/>
      <dgm:spPr/>
    </dgm:pt>
    <dgm:pt modelId="{D97299BA-509D-4236-905F-93CCF62C0DE2}" type="pres">
      <dgm:prSet presAssocID="{B267B3C9-6180-4F7E-8597-CBF0521E3B26}" presName="composite" presStyleCnt="0"/>
      <dgm:spPr/>
    </dgm:pt>
    <dgm:pt modelId="{45FB155C-B960-4307-9ED8-B95B8A0FD675}" type="pres">
      <dgm:prSet presAssocID="{B267B3C9-6180-4F7E-8597-CBF0521E3B26}" presName="background" presStyleLbl="node0" presStyleIdx="0" presStyleCnt="4"/>
      <dgm:spPr/>
    </dgm:pt>
    <dgm:pt modelId="{4C221C4F-0A54-4CD9-B36B-A92235703C29}" type="pres">
      <dgm:prSet presAssocID="{B267B3C9-6180-4F7E-8597-CBF0521E3B26}" presName="text" presStyleLbl="fgAcc0" presStyleIdx="0" presStyleCnt="4">
        <dgm:presLayoutVars>
          <dgm:chPref val="3"/>
        </dgm:presLayoutVars>
      </dgm:prSet>
      <dgm:spPr/>
    </dgm:pt>
    <dgm:pt modelId="{08579E5B-C1EF-4596-A99A-9C6EA7F33B2D}" type="pres">
      <dgm:prSet presAssocID="{B267B3C9-6180-4F7E-8597-CBF0521E3B26}" presName="hierChild2" presStyleCnt="0"/>
      <dgm:spPr/>
    </dgm:pt>
    <dgm:pt modelId="{827EEC51-67BF-4A7A-AA9E-C1F0723A165A}" type="pres">
      <dgm:prSet presAssocID="{7C37BCC0-26C3-4F01-9FCD-66DFC5FA3478}" presName="hierRoot1" presStyleCnt="0"/>
      <dgm:spPr/>
    </dgm:pt>
    <dgm:pt modelId="{7B7CBDF9-8127-4F75-9FBE-227008052FF5}" type="pres">
      <dgm:prSet presAssocID="{7C37BCC0-26C3-4F01-9FCD-66DFC5FA3478}" presName="composite" presStyleCnt="0"/>
      <dgm:spPr/>
    </dgm:pt>
    <dgm:pt modelId="{8DBB8025-241E-47C5-891C-8DC0287463E1}" type="pres">
      <dgm:prSet presAssocID="{7C37BCC0-26C3-4F01-9FCD-66DFC5FA3478}" presName="background" presStyleLbl="node0" presStyleIdx="1" presStyleCnt="4"/>
      <dgm:spPr/>
    </dgm:pt>
    <dgm:pt modelId="{15C7F85C-66F2-43EA-A304-BA1DE01ED6DE}" type="pres">
      <dgm:prSet presAssocID="{7C37BCC0-26C3-4F01-9FCD-66DFC5FA3478}" presName="text" presStyleLbl="fgAcc0" presStyleIdx="1" presStyleCnt="4">
        <dgm:presLayoutVars>
          <dgm:chPref val="3"/>
        </dgm:presLayoutVars>
      </dgm:prSet>
      <dgm:spPr/>
    </dgm:pt>
    <dgm:pt modelId="{44819650-6CC8-44AE-A6E5-AACB107D3513}" type="pres">
      <dgm:prSet presAssocID="{7C37BCC0-26C3-4F01-9FCD-66DFC5FA3478}" presName="hierChild2" presStyleCnt="0"/>
      <dgm:spPr/>
    </dgm:pt>
    <dgm:pt modelId="{7BFEF8EA-7462-40A3-B6BB-FB0BB0F3260E}" type="pres">
      <dgm:prSet presAssocID="{912335DF-6B6B-4DF8-ABD1-7CB394B829E7}" presName="hierRoot1" presStyleCnt="0"/>
      <dgm:spPr/>
    </dgm:pt>
    <dgm:pt modelId="{40B95593-7677-4B08-B5A0-EAB4C8131DA8}" type="pres">
      <dgm:prSet presAssocID="{912335DF-6B6B-4DF8-ABD1-7CB394B829E7}" presName="composite" presStyleCnt="0"/>
      <dgm:spPr/>
    </dgm:pt>
    <dgm:pt modelId="{008DEE9B-4F1E-404D-8452-0F36CBE51D3F}" type="pres">
      <dgm:prSet presAssocID="{912335DF-6B6B-4DF8-ABD1-7CB394B829E7}" presName="background" presStyleLbl="node0" presStyleIdx="2" presStyleCnt="4"/>
      <dgm:spPr/>
    </dgm:pt>
    <dgm:pt modelId="{604E9BBF-65B7-4B83-85BB-84278CB5DD65}" type="pres">
      <dgm:prSet presAssocID="{912335DF-6B6B-4DF8-ABD1-7CB394B829E7}" presName="text" presStyleLbl="fgAcc0" presStyleIdx="2" presStyleCnt="4">
        <dgm:presLayoutVars>
          <dgm:chPref val="3"/>
        </dgm:presLayoutVars>
      </dgm:prSet>
      <dgm:spPr/>
    </dgm:pt>
    <dgm:pt modelId="{CE865E76-206E-431C-AE66-6130C30DEC3B}" type="pres">
      <dgm:prSet presAssocID="{912335DF-6B6B-4DF8-ABD1-7CB394B829E7}" presName="hierChild2" presStyleCnt="0"/>
      <dgm:spPr/>
    </dgm:pt>
    <dgm:pt modelId="{2D2D8D05-68A3-4E3E-B719-F4FFAC786911}" type="pres">
      <dgm:prSet presAssocID="{E8D0BA05-3E82-4285-81E0-78439A34F519}" presName="hierRoot1" presStyleCnt="0"/>
      <dgm:spPr/>
    </dgm:pt>
    <dgm:pt modelId="{7931BB5B-8C29-4CB6-ACF6-378898971369}" type="pres">
      <dgm:prSet presAssocID="{E8D0BA05-3E82-4285-81E0-78439A34F519}" presName="composite" presStyleCnt="0"/>
      <dgm:spPr/>
    </dgm:pt>
    <dgm:pt modelId="{51AB9502-7468-4D83-A40C-83806D751E01}" type="pres">
      <dgm:prSet presAssocID="{E8D0BA05-3E82-4285-81E0-78439A34F519}" presName="background" presStyleLbl="node0" presStyleIdx="3" presStyleCnt="4"/>
      <dgm:spPr/>
    </dgm:pt>
    <dgm:pt modelId="{1643F7FA-7A75-4AC7-BD33-E435D2400B93}" type="pres">
      <dgm:prSet presAssocID="{E8D0BA05-3E82-4285-81E0-78439A34F519}" presName="text" presStyleLbl="fgAcc0" presStyleIdx="3" presStyleCnt="4">
        <dgm:presLayoutVars>
          <dgm:chPref val="3"/>
        </dgm:presLayoutVars>
      </dgm:prSet>
      <dgm:spPr/>
    </dgm:pt>
    <dgm:pt modelId="{3588822E-7F50-4624-B6DA-3809597991AD}" type="pres">
      <dgm:prSet presAssocID="{E8D0BA05-3E82-4285-81E0-78439A34F519}" presName="hierChild2" presStyleCnt="0"/>
      <dgm:spPr/>
    </dgm:pt>
  </dgm:ptLst>
  <dgm:cxnLst>
    <dgm:cxn modelId="{2F9D5912-A4BF-4039-83FC-C90B871611DB}" srcId="{A4F73E0F-8E6C-4783-82EF-02FF3EEDEFF3}" destId="{912335DF-6B6B-4DF8-ABD1-7CB394B829E7}" srcOrd="2" destOrd="0" parTransId="{67842D8D-2304-4762-84FB-F5E0E75C52C2}" sibTransId="{1BF3BDD4-DE2B-4F1F-A9EF-973FF806A5C6}"/>
    <dgm:cxn modelId="{414E3413-2AA4-4C09-ADD3-913C6224FB0F}" type="presOf" srcId="{7C37BCC0-26C3-4F01-9FCD-66DFC5FA3478}" destId="{15C7F85C-66F2-43EA-A304-BA1DE01ED6DE}" srcOrd="0" destOrd="0" presId="urn:microsoft.com/office/officeart/2005/8/layout/hierarchy1"/>
    <dgm:cxn modelId="{5EF9C32F-06F6-4E1B-BF9D-72D1DFD02EA7}" srcId="{A4F73E0F-8E6C-4783-82EF-02FF3EEDEFF3}" destId="{E8D0BA05-3E82-4285-81E0-78439A34F519}" srcOrd="3" destOrd="0" parTransId="{00F0690D-93E2-478B-B465-942C98EF3F5E}" sibTransId="{DE78B945-DC23-4D97-9B37-55601F15E410}"/>
    <dgm:cxn modelId="{97B5043E-6860-416E-95DA-BEB28148F67C}" type="presOf" srcId="{E8D0BA05-3E82-4285-81E0-78439A34F519}" destId="{1643F7FA-7A75-4AC7-BD33-E435D2400B93}" srcOrd="0" destOrd="0" presId="urn:microsoft.com/office/officeart/2005/8/layout/hierarchy1"/>
    <dgm:cxn modelId="{7586BF47-81A9-4EED-B1BB-E2BDB6A7D0A1}" type="presOf" srcId="{A4F73E0F-8E6C-4783-82EF-02FF3EEDEFF3}" destId="{E82BB8C2-1ECE-49E9-84CD-654CB9E08CFF}" srcOrd="0" destOrd="0" presId="urn:microsoft.com/office/officeart/2005/8/layout/hierarchy1"/>
    <dgm:cxn modelId="{878469BA-388C-4305-896A-D6F45471E621}" type="presOf" srcId="{912335DF-6B6B-4DF8-ABD1-7CB394B829E7}" destId="{604E9BBF-65B7-4B83-85BB-84278CB5DD65}" srcOrd="0" destOrd="0" presId="urn:microsoft.com/office/officeart/2005/8/layout/hierarchy1"/>
    <dgm:cxn modelId="{3CE94DDE-E3B1-4368-AC53-EDEB8258470D}" type="presOf" srcId="{B267B3C9-6180-4F7E-8597-CBF0521E3B26}" destId="{4C221C4F-0A54-4CD9-B36B-A92235703C29}" srcOrd="0" destOrd="0" presId="urn:microsoft.com/office/officeart/2005/8/layout/hierarchy1"/>
    <dgm:cxn modelId="{2CF90AE6-F58B-466B-8771-4761F0666B1B}" srcId="{A4F73E0F-8E6C-4783-82EF-02FF3EEDEFF3}" destId="{7C37BCC0-26C3-4F01-9FCD-66DFC5FA3478}" srcOrd="1" destOrd="0" parTransId="{7A24DABF-5883-4A64-A26D-D043A9D8DAF5}" sibTransId="{D5BA8233-8E95-410C-9EAE-E0B594B898B4}"/>
    <dgm:cxn modelId="{1C7B8AE9-80AB-4F45-8586-AA138348F019}" srcId="{A4F73E0F-8E6C-4783-82EF-02FF3EEDEFF3}" destId="{B267B3C9-6180-4F7E-8597-CBF0521E3B26}" srcOrd="0" destOrd="0" parTransId="{3081C61D-15E0-4E82-8965-85A091FC3680}" sibTransId="{FC7AD789-0024-4CFE-9E72-D743EF946D9A}"/>
    <dgm:cxn modelId="{DF46E467-ACEB-4C46-AB2E-76D8D4CC0F30}" type="presParOf" srcId="{E82BB8C2-1ECE-49E9-84CD-654CB9E08CFF}" destId="{71605EFB-7F1A-42B9-8542-DA59689258D8}" srcOrd="0" destOrd="0" presId="urn:microsoft.com/office/officeart/2005/8/layout/hierarchy1"/>
    <dgm:cxn modelId="{08AA4AC4-4401-402C-A8B8-3B097453DD99}" type="presParOf" srcId="{71605EFB-7F1A-42B9-8542-DA59689258D8}" destId="{D97299BA-509D-4236-905F-93CCF62C0DE2}" srcOrd="0" destOrd="0" presId="urn:microsoft.com/office/officeart/2005/8/layout/hierarchy1"/>
    <dgm:cxn modelId="{DC3E6637-9788-4A92-BE37-000CA8260699}" type="presParOf" srcId="{D97299BA-509D-4236-905F-93CCF62C0DE2}" destId="{45FB155C-B960-4307-9ED8-B95B8A0FD675}" srcOrd="0" destOrd="0" presId="urn:microsoft.com/office/officeart/2005/8/layout/hierarchy1"/>
    <dgm:cxn modelId="{C9FA8EB2-3035-494B-8BCB-FA66D4087FC3}" type="presParOf" srcId="{D97299BA-509D-4236-905F-93CCF62C0DE2}" destId="{4C221C4F-0A54-4CD9-B36B-A92235703C29}" srcOrd="1" destOrd="0" presId="urn:microsoft.com/office/officeart/2005/8/layout/hierarchy1"/>
    <dgm:cxn modelId="{5312CFDA-53B3-405B-BE58-830D4F60F20E}" type="presParOf" srcId="{71605EFB-7F1A-42B9-8542-DA59689258D8}" destId="{08579E5B-C1EF-4596-A99A-9C6EA7F33B2D}" srcOrd="1" destOrd="0" presId="urn:microsoft.com/office/officeart/2005/8/layout/hierarchy1"/>
    <dgm:cxn modelId="{E9578BDE-C819-425A-84F5-F1B59B670F05}" type="presParOf" srcId="{E82BB8C2-1ECE-49E9-84CD-654CB9E08CFF}" destId="{827EEC51-67BF-4A7A-AA9E-C1F0723A165A}" srcOrd="1" destOrd="0" presId="urn:microsoft.com/office/officeart/2005/8/layout/hierarchy1"/>
    <dgm:cxn modelId="{D5FF08A6-AEBF-4940-A386-D2128FF943B7}" type="presParOf" srcId="{827EEC51-67BF-4A7A-AA9E-C1F0723A165A}" destId="{7B7CBDF9-8127-4F75-9FBE-227008052FF5}" srcOrd="0" destOrd="0" presId="urn:microsoft.com/office/officeart/2005/8/layout/hierarchy1"/>
    <dgm:cxn modelId="{6A53FF02-2F32-40A0-B376-19628A6B1176}" type="presParOf" srcId="{7B7CBDF9-8127-4F75-9FBE-227008052FF5}" destId="{8DBB8025-241E-47C5-891C-8DC0287463E1}" srcOrd="0" destOrd="0" presId="urn:microsoft.com/office/officeart/2005/8/layout/hierarchy1"/>
    <dgm:cxn modelId="{B660B2A1-D53F-499D-8213-0B0B36F3D633}" type="presParOf" srcId="{7B7CBDF9-8127-4F75-9FBE-227008052FF5}" destId="{15C7F85C-66F2-43EA-A304-BA1DE01ED6DE}" srcOrd="1" destOrd="0" presId="urn:microsoft.com/office/officeart/2005/8/layout/hierarchy1"/>
    <dgm:cxn modelId="{E8543132-D399-47CA-9854-BAB7BE04F378}" type="presParOf" srcId="{827EEC51-67BF-4A7A-AA9E-C1F0723A165A}" destId="{44819650-6CC8-44AE-A6E5-AACB107D3513}" srcOrd="1" destOrd="0" presId="urn:microsoft.com/office/officeart/2005/8/layout/hierarchy1"/>
    <dgm:cxn modelId="{BCBDC7AD-F77D-4641-B9D6-6D1F4D288FD2}" type="presParOf" srcId="{E82BB8C2-1ECE-49E9-84CD-654CB9E08CFF}" destId="{7BFEF8EA-7462-40A3-B6BB-FB0BB0F3260E}" srcOrd="2" destOrd="0" presId="urn:microsoft.com/office/officeart/2005/8/layout/hierarchy1"/>
    <dgm:cxn modelId="{8C0D3343-C832-477B-9FA0-CF2E7C798B0C}" type="presParOf" srcId="{7BFEF8EA-7462-40A3-B6BB-FB0BB0F3260E}" destId="{40B95593-7677-4B08-B5A0-EAB4C8131DA8}" srcOrd="0" destOrd="0" presId="urn:microsoft.com/office/officeart/2005/8/layout/hierarchy1"/>
    <dgm:cxn modelId="{E2584967-D590-4B1F-B396-44B7A2138D05}" type="presParOf" srcId="{40B95593-7677-4B08-B5A0-EAB4C8131DA8}" destId="{008DEE9B-4F1E-404D-8452-0F36CBE51D3F}" srcOrd="0" destOrd="0" presId="urn:microsoft.com/office/officeart/2005/8/layout/hierarchy1"/>
    <dgm:cxn modelId="{56048B1B-B15C-4FD1-B9FC-6B682FC92752}" type="presParOf" srcId="{40B95593-7677-4B08-B5A0-EAB4C8131DA8}" destId="{604E9BBF-65B7-4B83-85BB-84278CB5DD65}" srcOrd="1" destOrd="0" presId="urn:microsoft.com/office/officeart/2005/8/layout/hierarchy1"/>
    <dgm:cxn modelId="{CEE5656D-DB81-4CAB-85B3-0C59BDD0AD5E}" type="presParOf" srcId="{7BFEF8EA-7462-40A3-B6BB-FB0BB0F3260E}" destId="{CE865E76-206E-431C-AE66-6130C30DEC3B}" srcOrd="1" destOrd="0" presId="urn:microsoft.com/office/officeart/2005/8/layout/hierarchy1"/>
    <dgm:cxn modelId="{42F36F4C-D519-4EFB-BBAA-EC4BF3D8D350}" type="presParOf" srcId="{E82BB8C2-1ECE-49E9-84CD-654CB9E08CFF}" destId="{2D2D8D05-68A3-4E3E-B719-F4FFAC786911}" srcOrd="3" destOrd="0" presId="urn:microsoft.com/office/officeart/2005/8/layout/hierarchy1"/>
    <dgm:cxn modelId="{959C30B2-A097-46EF-9347-5D43938CBA37}" type="presParOf" srcId="{2D2D8D05-68A3-4E3E-B719-F4FFAC786911}" destId="{7931BB5B-8C29-4CB6-ACF6-378898971369}" srcOrd="0" destOrd="0" presId="urn:microsoft.com/office/officeart/2005/8/layout/hierarchy1"/>
    <dgm:cxn modelId="{F053BFA2-A128-4CF8-9A91-609B9CDC4F52}" type="presParOf" srcId="{7931BB5B-8C29-4CB6-ACF6-378898971369}" destId="{51AB9502-7468-4D83-A40C-83806D751E01}" srcOrd="0" destOrd="0" presId="urn:microsoft.com/office/officeart/2005/8/layout/hierarchy1"/>
    <dgm:cxn modelId="{0B1419A2-B674-4BF2-8D37-8F5F5A28F10E}" type="presParOf" srcId="{7931BB5B-8C29-4CB6-ACF6-378898971369}" destId="{1643F7FA-7A75-4AC7-BD33-E435D2400B93}" srcOrd="1" destOrd="0" presId="urn:microsoft.com/office/officeart/2005/8/layout/hierarchy1"/>
    <dgm:cxn modelId="{F4DAB1A2-DF6F-401F-9BB7-FC630CD5BB41}" type="presParOf" srcId="{2D2D8D05-68A3-4E3E-B719-F4FFAC786911}" destId="{3588822E-7F50-4624-B6DA-3809597991AD}"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AEB7BE-D99C-459F-8446-6CF188EBDF94}">
      <dsp:nvSpPr>
        <dsp:cNvPr id="0" name=""/>
        <dsp:cNvSpPr/>
      </dsp:nvSpPr>
      <dsp:spPr>
        <a:xfrm>
          <a:off x="1581481" y="989999"/>
          <a:ext cx="332589" cy="91440"/>
        </a:xfrm>
        <a:custGeom>
          <a:avLst/>
          <a:gdLst/>
          <a:ahLst/>
          <a:cxnLst/>
          <a:rect l="0" t="0" r="0" b="0"/>
          <a:pathLst>
            <a:path>
              <a:moveTo>
                <a:pt x="0" y="45720"/>
              </a:moveTo>
              <a:lnTo>
                <a:pt x="332589"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738696" y="1033904"/>
        <a:ext cx="18159" cy="3631"/>
      </dsp:txXfrm>
    </dsp:sp>
    <dsp:sp modelId="{7B5FE5DF-817D-457B-BBEB-28C4C1E7B7D0}">
      <dsp:nvSpPr>
        <dsp:cNvPr id="0" name=""/>
        <dsp:cNvSpPr/>
      </dsp:nvSpPr>
      <dsp:spPr>
        <a:xfrm>
          <a:off x="4194" y="561993"/>
          <a:ext cx="1579086" cy="94745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7377" tIns="81220" rIns="77377" bIns="81220" numCol="1" spcCol="1270" anchor="ctr" anchorCtr="0">
          <a:noAutofit/>
        </a:bodyPr>
        <a:lstStyle/>
        <a:p>
          <a:pPr marL="0" lvl="0" indent="0" algn="ctr" defTabSz="622300">
            <a:lnSpc>
              <a:spcPct val="90000"/>
            </a:lnSpc>
            <a:spcBef>
              <a:spcPct val="0"/>
            </a:spcBef>
            <a:spcAft>
              <a:spcPct val="35000"/>
            </a:spcAft>
            <a:buNone/>
          </a:pPr>
          <a:r>
            <a:rPr lang="en-US" sz="1400" u="sng" kern="1200"/>
            <a:t>Supervisor</a:t>
          </a:r>
          <a:endParaRPr lang="en-US" sz="1400" kern="1200"/>
        </a:p>
      </dsp:txBody>
      <dsp:txXfrm>
        <a:off x="4194" y="561993"/>
        <a:ext cx="1579086" cy="947452"/>
      </dsp:txXfrm>
    </dsp:sp>
    <dsp:sp modelId="{96698CBB-9D14-4918-85C8-BB7794C0FC35}">
      <dsp:nvSpPr>
        <dsp:cNvPr id="0" name=""/>
        <dsp:cNvSpPr/>
      </dsp:nvSpPr>
      <dsp:spPr>
        <a:xfrm>
          <a:off x="3523758" y="989999"/>
          <a:ext cx="332589" cy="91440"/>
        </a:xfrm>
        <a:custGeom>
          <a:avLst/>
          <a:gdLst/>
          <a:ahLst/>
          <a:cxnLst/>
          <a:rect l="0" t="0" r="0" b="0"/>
          <a:pathLst>
            <a:path>
              <a:moveTo>
                <a:pt x="0" y="45720"/>
              </a:moveTo>
              <a:lnTo>
                <a:pt x="332589"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680973" y="1033904"/>
        <a:ext cx="18159" cy="3631"/>
      </dsp:txXfrm>
    </dsp:sp>
    <dsp:sp modelId="{A16770B7-9597-49FF-BD3B-F6A8F91D5834}">
      <dsp:nvSpPr>
        <dsp:cNvPr id="0" name=""/>
        <dsp:cNvSpPr/>
      </dsp:nvSpPr>
      <dsp:spPr>
        <a:xfrm>
          <a:off x="1946471" y="561993"/>
          <a:ext cx="1579086" cy="94745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7377" tIns="81220" rIns="77377" bIns="81220" numCol="1" spcCol="1270" anchor="ctr" anchorCtr="0">
          <a:noAutofit/>
        </a:bodyPr>
        <a:lstStyle/>
        <a:p>
          <a:pPr marL="0" lvl="0" indent="0" algn="ctr" defTabSz="622300">
            <a:lnSpc>
              <a:spcPct val="90000"/>
            </a:lnSpc>
            <a:spcBef>
              <a:spcPct val="0"/>
            </a:spcBef>
            <a:spcAft>
              <a:spcPct val="35000"/>
            </a:spcAft>
            <a:buNone/>
          </a:pPr>
          <a:r>
            <a:rPr lang="en-US" sz="1400" kern="1200"/>
            <a:t>Secures funding or allocation from Dean or VP </a:t>
          </a:r>
        </a:p>
      </dsp:txBody>
      <dsp:txXfrm>
        <a:off x="1946471" y="561993"/>
        <a:ext cx="1579086" cy="947452"/>
      </dsp:txXfrm>
    </dsp:sp>
    <dsp:sp modelId="{B10DEC99-E18F-40CB-9F32-213C46E2E244}">
      <dsp:nvSpPr>
        <dsp:cNvPr id="0" name=""/>
        <dsp:cNvSpPr/>
      </dsp:nvSpPr>
      <dsp:spPr>
        <a:xfrm>
          <a:off x="793738" y="1507645"/>
          <a:ext cx="3884553" cy="332589"/>
        </a:xfrm>
        <a:custGeom>
          <a:avLst/>
          <a:gdLst/>
          <a:ahLst/>
          <a:cxnLst/>
          <a:rect l="0" t="0" r="0" b="0"/>
          <a:pathLst>
            <a:path>
              <a:moveTo>
                <a:pt x="3884553" y="0"/>
              </a:moveTo>
              <a:lnTo>
                <a:pt x="3884553" y="183394"/>
              </a:lnTo>
              <a:lnTo>
                <a:pt x="0" y="183394"/>
              </a:lnTo>
              <a:lnTo>
                <a:pt x="0" y="332589"/>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638477" y="1672125"/>
        <a:ext cx="195074" cy="3631"/>
      </dsp:txXfrm>
    </dsp:sp>
    <dsp:sp modelId="{1617E1E2-9413-463B-AEB9-5E3B3875108B}">
      <dsp:nvSpPr>
        <dsp:cNvPr id="0" name=""/>
        <dsp:cNvSpPr/>
      </dsp:nvSpPr>
      <dsp:spPr>
        <a:xfrm>
          <a:off x="3888748" y="561993"/>
          <a:ext cx="1579086" cy="94745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7377" tIns="81220" rIns="77377" bIns="81220" numCol="1" spcCol="1270" anchor="ctr" anchorCtr="0">
          <a:noAutofit/>
        </a:bodyPr>
        <a:lstStyle/>
        <a:p>
          <a:pPr marL="0" lvl="0" indent="0" algn="ctr" defTabSz="622300">
            <a:lnSpc>
              <a:spcPct val="90000"/>
            </a:lnSpc>
            <a:spcBef>
              <a:spcPct val="0"/>
            </a:spcBef>
            <a:spcAft>
              <a:spcPct val="35000"/>
            </a:spcAft>
            <a:buNone/>
          </a:pPr>
          <a:r>
            <a:rPr lang="en-US" sz="1400" kern="1200"/>
            <a:t>Posts (or NOT) the position</a:t>
          </a:r>
        </a:p>
      </dsp:txBody>
      <dsp:txXfrm>
        <a:off x="3888748" y="561993"/>
        <a:ext cx="1579086" cy="947452"/>
      </dsp:txXfrm>
    </dsp:sp>
    <dsp:sp modelId="{759F5EDD-1976-48A2-A695-71FE01D4D10D}">
      <dsp:nvSpPr>
        <dsp:cNvPr id="0" name=""/>
        <dsp:cNvSpPr/>
      </dsp:nvSpPr>
      <dsp:spPr>
        <a:xfrm>
          <a:off x="1581481" y="2300641"/>
          <a:ext cx="332589" cy="91440"/>
        </a:xfrm>
        <a:custGeom>
          <a:avLst/>
          <a:gdLst/>
          <a:ahLst/>
          <a:cxnLst/>
          <a:rect l="0" t="0" r="0" b="0"/>
          <a:pathLst>
            <a:path>
              <a:moveTo>
                <a:pt x="0" y="45720"/>
              </a:moveTo>
              <a:lnTo>
                <a:pt x="332589"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738696" y="2344546"/>
        <a:ext cx="18159" cy="3631"/>
      </dsp:txXfrm>
    </dsp:sp>
    <dsp:sp modelId="{D1BBA4CC-F03B-4D3F-8E3A-A31370879880}">
      <dsp:nvSpPr>
        <dsp:cNvPr id="0" name=""/>
        <dsp:cNvSpPr/>
      </dsp:nvSpPr>
      <dsp:spPr>
        <a:xfrm>
          <a:off x="4194" y="1872635"/>
          <a:ext cx="1579086" cy="94745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7377" tIns="81220" rIns="77377" bIns="81220" numCol="1" spcCol="1270" anchor="ctr" anchorCtr="0">
          <a:noAutofit/>
        </a:bodyPr>
        <a:lstStyle/>
        <a:p>
          <a:pPr marL="0" lvl="0" indent="0" algn="ctr" defTabSz="622300">
            <a:lnSpc>
              <a:spcPct val="90000"/>
            </a:lnSpc>
            <a:spcBef>
              <a:spcPct val="0"/>
            </a:spcBef>
            <a:spcAft>
              <a:spcPct val="35000"/>
            </a:spcAft>
            <a:buNone/>
          </a:pPr>
          <a:r>
            <a:rPr lang="en-US" sz="1400" kern="1200"/>
            <a:t>Selects a Candidate</a:t>
          </a:r>
        </a:p>
      </dsp:txBody>
      <dsp:txXfrm>
        <a:off x="4194" y="1872635"/>
        <a:ext cx="1579086" cy="947452"/>
      </dsp:txXfrm>
    </dsp:sp>
    <dsp:sp modelId="{DCAE1C68-8BD0-4650-8C45-BF603D8040BC}">
      <dsp:nvSpPr>
        <dsp:cNvPr id="0" name=""/>
        <dsp:cNvSpPr/>
      </dsp:nvSpPr>
      <dsp:spPr>
        <a:xfrm>
          <a:off x="3523758" y="2300641"/>
          <a:ext cx="332589" cy="91440"/>
        </a:xfrm>
        <a:custGeom>
          <a:avLst/>
          <a:gdLst/>
          <a:ahLst/>
          <a:cxnLst/>
          <a:rect l="0" t="0" r="0" b="0"/>
          <a:pathLst>
            <a:path>
              <a:moveTo>
                <a:pt x="0" y="45720"/>
              </a:moveTo>
              <a:lnTo>
                <a:pt x="332589"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680973" y="2344546"/>
        <a:ext cx="18159" cy="3631"/>
      </dsp:txXfrm>
    </dsp:sp>
    <dsp:sp modelId="{4B28A766-638B-46EF-ABD1-73BDD134A87E}">
      <dsp:nvSpPr>
        <dsp:cNvPr id="0" name=""/>
        <dsp:cNvSpPr/>
      </dsp:nvSpPr>
      <dsp:spPr>
        <a:xfrm>
          <a:off x="1946471" y="1872635"/>
          <a:ext cx="1579086" cy="94745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7377" tIns="81220" rIns="77377" bIns="81220" numCol="1" spcCol="1270" anchor="ctr" anchorCtr="0">
          <a:noAutofit/>
        </a:bodyPr>
        <a:lstStyle/>
        <a:p>
          <a:pPr marL="0" lvl="0" indent="0" algn="ctr" defTabSz="622300">
            <a:lnSpc>
              <a:spcPct val="90000"/>
            </a:lnSpc>
            <a:spcBef>
              <a:spcPct val="0"/>
            </a:spcBef>
            <a:spcAft>
              <a:spcPct val="35000"/>
            </a:spcAft>
            <a:buNone/>
          </a:pPr>
          <a:r>
            <a:rPr lang="en-US" sz="1400" kern="1200"/>
            <a:t>Submits </a:t>
          </a:r>
          <a:r>
            <a:rPr lang="en-US" sz="1400" b="1" kern="120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GA Onboarding Request form</a:t>
          </a:r>
          <a:endParaRPr lang="en-US" sz="1400" b="1" kern="1200">
            <a:solidFill>
              <a:schemeClr val="bg1"/>
            </a:solidFill>
          </a:endParaRPr>
        </a:p>
      </dsp:txBody>
      <dsp:txXfrm>
        <a:off x="1946471" y="1872635"/>
        <a:ext cx="1579086" cy="947452"/>
      </dsp:txXfrm>
    </dsp:sp>
    <dsp:sp modelId="{DB8F8243-9BE1-4755-BD6C-AB66A651D0B1}">
      <dsp:nvSpPr>
        <dsp:cNvPr id="0" name=""/>
        <dsp:cNvSpPr/>
      </dsp:nvSpPr>
      <dsp:spPr>
        <a:xfrm>
          <a:off x="793738" y="2818288"/>
          <a:ext cx="3884553" cy="332589"/>
        </a:xfrm>
        <a:custGeom>
          <a:avLst/>
          <a:gdLst/>
          <a:ahLst/>
          <a:cxnLst/>
          <a:rect l="0" t="0" r="0" b="0"/>
          <a:pathLst>
            <a:path>
              <a:moveTo>
                <a:pt x="3884553" y="0"/>
              </a:moveTo>
              <a:lnTo>
                <a:pt x="3884553" y="183394"/>
              </a:lnTo>
              <a:lnTo>
                <a:pt x="0" y="183394"/>
              </a:lnTo>
              <a:lnTo>
                <a:pt x="0" y="332589"/>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638477" y="2982767"/>
        <a:ext cx="195074" cy="3631"/>
      </dsp:txXfrm>
    </dsp:sp>
    <dsp:sp modelId="{3666E0C9-1989-4986-9C2C-72FFD7E5AE83}">
      <dsp:nvSpPr>
        <dsp:cNvPr id="0" name=""/>
        <dsp:cNvSpPr/>
      </dsp:nvSpPr>
      <dsp:spPr>
        <a:xfrm>
          <a:off x="3888748" y="1872635"/>
          <a:ext cx="1579086" cy="947452"/>
        </a:xfrm>
        <a:prstGeom prst="rect">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7377" tIns="81220" rIns="77377" bIns="81220" numCol="1" spcCol="1270" anchor="ctr" anchorCtr="0">
          <a:noAutofit/>
        </a:bodyPr>
        <a:lstStyle/>
        <a:p>
          <a:pPr marL="0" lvl="0" indent="0" algn="ctr" defTabSz="622300">
            <a:lnSpc>
              <a:spcPct val="90000"/>
            </a:lnSpc>
            <a:spcBef>
              <a:spcPct val="0"/>
            </a:spcBef>
            <a:spcAft>
              <a:spcPct val="35000"/>
            </a:spcAft>
            <a:buNone/>
          </a:pPr>
          <a:r>
            <a:rPr lang="en-US" sz="1400" u="sng" kern="1200"/>
            <a:t>Graduate Assistant </a:t>
          </a:r>
          <a:endParaRPr lang="en-US" sz="1400" kern="1200"/>
        </a:p>
      </dsp:txBody>
      <dsp:txXfrm>
        <a:off x="3888748" y="1872635"/>
        <a:ext cx="1579086" cy="947452"/>
      </dsp:txXfrm>
    </dsp:sp>
    <dsp:sp modelId="{D933A55A-6D2C-435B-8014-42C264DD348A}">
      <dsp:nvSpPr>
        <dsp:cNvPr id="0" name=""/>
        <dsp:cNvSpPr/>
      </dsp:nvSpPr>
      <dsp:spPr>
        <a:xfrm>
          <a:off x="1581481" y="3611284"/>
          <a:ext cx="332589" cy="91440"/>
        </a:xfrm>
        <a:custGeom>
          <a:avLst/>
          <a:gdLst/>
          <a:ahLst/>
          <a:cxnLst/>
          <a:rect l="0" t="0" r="0" b="0"/>
          <a:pathLst>
            <a:path>
              <a:moveTo>
                <a:pt x="0" y="45720"/>
              </a:moveTo>
              <a:lnTo>
                <a:pt x="332589"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738696" y="3655188"/>
        <a:ext cx="18159" cy="3631"/>
      </dsp:txXfrm>
    </dsp:sp>
    <dsp:sp modelId="{807665ED-EAE6-43DB-A1C8-22B4312E9A28}">
      <dsp:nvSpPr>
        <dsp:cNvPr id="0" name=""/>
        <dsp:cNvSpPr/>
      </dsp:nvSpPr>
      <dsp:spPr>
        <a:xfrm>
          <a:off x="4194" y="3183277"/>
          <a:ext cx="1579086" cy="947452"/>
        </a:xfrm>
        <a:prstGeom prst="rect">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7377" tIns="81220" rIns="77377" bIns="81220" numCol="1" spcCol="1270" anchor="ctr" anchorCtr="0">
          <a:noAutofit/>
        </a:bodyPr>
        <a:lstStyle/>
        <a:p>
          <a:pPr marL="0" lvl="0" indent="0" algn="ctr" defTabSz="622300">
            <a:lnSpc>
              <a:spcPct val="90000"/>
            </a:lnSpc>
            <a:spcBef>
              <a:spcPct val="0"/>
            </a:spcBef>
            <a:spcAft>
              <a:spcPct val="35000"/>
            </a:spcAft>
            <a:buNone/>
          </a:pPr>
          <a:r>
            <a:rPr lang="en-US" sz="1400" kern="1200"/>
            <a:t>Receives the next steps email (supervisor is copied). </a:t>
          </a:r>
        </a:p>
      </dsp:txBody>
      <dsp:txXfrm>
        <a:off x="4194" y="3183277"/>
        <a:ext cx="1579086" cy="947452"/>
      </dsp:txXfrm>
    </dsp:sp>
    <dsp:sp modelId="{50315A2A-F30F-4DAA-9E49-469EC4D0DA74}">
      <dsp:nvSpPr>
        <dsp:cNvPr id="0" name=""/>
        <dsp:cNvSpPr/>
      </dsp:nvSpPr>
      <dsp:spPr>
        <a:xfrm>
          <a:off x="3523758" y="3611284"/>
          <a:ext cx="332589" cy="91440"/>
        </a:xfrm>
        <a:custGeom>
          <a:avLst/>
          <a:gdLst/>
          <a:ahLst/>
          <a:cxnLst/>
          <a:rect l="0" t="0" r="0" b="0"/>
          <a:pathLst>
            <a:path>
              <a:moveTo>
                <a:pt x="0" y="45720"/>
              </a:moveTo>
              <a:lnTo>
                <a:pt x="332589"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680973" y="3655188"/>
        <a:ext cx="18159" cy="3631"/>
      </dsp:txXfrm>
    </dsp:sp>
    <dsp:sp modelId="{900ADB02-B6CA-4CBF-8F47-6EBC6A116BA5}">
      <dsp:nvSpPr>
        <dsp:cNvPr id="0" name=""/>
        <dsp:cNvSpPr/>
      </dsp:nvSpPr>
      <dsp:spPr>
        <a:xfrm>
          <a:off x="1946471" y="3183277"/>
          <a:ext cx="1579086" cy="947452"/>
        </a:xfrm>
        <a:prstGeom prst="rect">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7377" tIns="81220" rIns="77377" bIns="81220" numCol="1" spcCol="1270" anchor="ctr" anchorCtr="0">
          <a:noAutofit/>
        </a:bodyPr>
        <a:lstStyle/>
        <a:p>
          <a:pPr marL="0" lvl="0" indent="0" algn="ctr" defTabSz="622300">
            <a:lnSpc>
              <a:spcPct val="90000"/>
            </a:lnSpc>
            <a:spcBef>
              <a:spcPct val="0"/>
            </a:spcBef>
            <a:spcAft>
              <a:spcPct val="35000"/>
            </a:spcAft>
            <a:buNone/>
          </a:pPr>
          <a:r>
            <a:rPr lang="en-US" sz="1400" kern="1200"/>
            <a:t>Provides I-9 docs &amp; completes Security Questionnaire (in person)</a:t>
          </a:r>
        </a:p>
      </dsp:txBody>
      <dsp:txXfrm>
        <a:off x="1946471" y="3183277"/>
        <a:ext cx="1579086" cy="947452"/>
      </dsp:txXfrm>
    </dsp:sp>
    <dsp:sp modelId="{1FF7902B-92C9-4DB4-8559-1BB7CCAD9438}">
      <dsp:nvSpPr>
        <dsp:cNvPr id="0" name=""/>
        <dsp:cNvSpPr/>
      </dsp:nvSpPr>
      <dsp:spPr>
        <a:xfrm>
          <a:off x="793738" y="4128930"/>
          <a:ext cx="3884553" cy="332589"/>
        </a:xfrm>
        <a:custGeom>
          <a:avLst/>
          <a:gdLst/>
          <a:ahLst/>
          <a:cxnLst/>
          <a:rect l="0" t="0" r="0" b="0"/>
          <a:pathLst>
            <a:path>
              <a:moveTo>
                <a:pt x="3884553" y="0"/>
              </a:moveTo>
              <a:lnTo>
                <a:pt x="3884553" y="183394"/>
              </a:lnTo>
              <a:lnTo>
                <a:pt x="0" y="183394"/>
              </a:lnTo>
              <a:lnTo>
                <a:pt x="0" y="332589"/>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638477" y="4293409"/>
        <a:ext cx="195074" cy="3631"/>
      </dsp:txXfrm>
    </dsp:sp>
    <dsp:sp modelId="{F1AE2D4F-BB11-4174-8A16-78EAC3CC64E2}">
      <dsp:nvSpPr>
        <dsp:cNvPr id="0" name=""/>
        <dsp:cNvSpPr/>
      </dsp:nvSpPr>
      <dsp:spPr>
        <a:xfrm>
          <a:off x="3888748" y="3183277"/>
          <a:ext cx="1579086" cy="947452"/>
        </a:xfrm>
        <a:prstGeom prst="rect">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7377" tIns="81220" rIns="77377" bIns="81220" numCol="1" spcCol="1270" anchor="ctr" anchorCtr="0">
          <a:noAutofit/>
        </a:bodyPr>
        <a:lstStyle/>
        <a:p>
          <a:pPr marL="0" lvl="0" indent="0" algn="ctr" defTabSz="622300">
            <a:lnSpc>
              <a:spcPct val="90000"/>
            </a:lnSpc>
            <a:spcBef>
              <a:spcPct val="0"/>
            </a:spcBef>
            <a:spcAft>
              <a:spcPct val="35000"/>
            </a:spcAft>
            <a:buNone/>
          </a:pPr>
          <a:r>
            <a:rPr lang="en-US" sz="1400" kern="1200"/>
            <a:t>Signs Appointment Form in DocuSign (Supervisor is copied) </a:t>
          </a:r>
        </a:p>
      </dsp:txBody>
      <dsp:txXfrm>
        <a:off x="3888748" y="3183277"/>
        <a:ext cx="1579086" cy="947452"/>
      </dsp:txXfrm>
    </dsp:sp>
    <dsp:sp modelId="{36D4F59E-4257-47E1-837B-1D6BAF63A0E2}">
      <dsp:nvSpPr>
        <dsp:cNvPr id="0" name=""/>
        <dsp:cNvSpPr/>
      </dsp:nvSpPr>
      <dsp:spPr>
        <a:xfrm>
          <a:off x="1581481" y="4921926"/>
          <a:ext cx="332589" cy="91440"/>
        </a:xfrm>
        <a:custGeom>
          <a:avLst/>
          <a:gdLst/>
          <a:ahLst/>
          <a:cxnLst/>
          <a:rect l="0" t="0" r="0" b="0"/>
          <a:pathLst>
            <a:path>
              <a:moveTo>
                <a:pt x="0" y="45720"/>
              </a:moveTo>
              <a:lnTo>
                <a:pt x="332589"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738696" y="4965830"/>
        <a:ext cx="18159" cy="3631"/>
      </dsp:txXfrm>
    </dsp:sp>
    <dsp:sp modelId="{5A4E0149-0738-46DB-A4FB-A0F0FE0B8D95}">
      <dsp:nvSpPr>
        <dsp:cNvPr id="0" name=""/>
        <dsp:cNvSpPr/>
      </dsp:nvSpPr>
      <dsp:spPr>
        <a:xfrm>
          <a:off x="4194" y="4493920"/>
          <a:ext cx="1579086" cy="947452"/>
        </a:xfrm>
        <a:prstGeom prst="rect">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7377" tIns="81220" rIns="77377" bIns="81220" numCol="1" spcCol="1270" anchor="ctr" anchorCtr="0">
          <a:noAutofit/>
        </a:bodyPr>
        <a:lstStyle/>
        <a:p>
          <a:pPr marL="0" lvl="0" indent="0" algn="ctr" defTabSz="622300">
            <a:lnSpc>
              <a:spcPct val="90000"/>
            </a:lnSpc>
            <a:spcBef>
              <a:spcPct val="0"/>
            </a:spcBef>
            <a:spcAft>
              <a:spcPct val="35000"/>
            </a:spcAft>
            <a:buNone/>
          </a:pPr>
          <a:r>
            <a:rPr lang="en-US" sz="1400" kern="1200"/>
            <a:t>Completes Equifax for HR purposes</a:t>
          </a:r>
        </a:p>
      </dsp:txBody>
      <dsp:txXfrm>
        <a:off x="4194" y="4493920"/>
        <a:ext cx="1579086" cy="947452"/>
      </dsp:txXfrm>
    </dsp:sp>
    <dsp:sp modelId="{CD9E9AC1-53AA-4D38-89F0-AB90D424E35A}">
      <dsp:nvSpPr>
        <dsp:cNvPr id="0" name=""/>
        <dsp:cNvSpPr/>
      </dsp:nvSpPr>
      <dsp:spPr>
        <a:xfrm>
          <a:off x="3523758" y="4832259"/>
          <a:ext cx="267168" cy="91440"/>
        </a:xfrm>
        <a:custGeom>
          <a:avLst/>
          <a:gdLst/>
          <a:ahLst/>
          <a:cxnLst/>
          <a:rect l="0" t="0" r="0" b="0"/>
          <a:pathLst>
            <a:path>
              <a:moveTo>
                <a:pt x="0" y="135386"/>
              </a:moveTo>
              <a:lnTo>
                <a:pt x="150684" y="135386"/>
              </a:lnTo>
              <a:lnTo>
                <a:pt x="150684" y="45720"/>
              </a:lnTo>
              <a:lnTo>
                <a:pt x="267168"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649568" y="4876163"/>
        <a:ext cx="15548" cy="3631"/>
      </dsp:txXfrm>
    </dsp:sp>
    <dsp:sp modelId="{B812334D-9A71-4732-8AB4-40FD6577FC20}">
      <dsp:nvSpPr>
        <dsp:cNvPr id="0" name=""/>
        <dsp:cNvSpPr/>
      </dsp:nvSpPr>
      <dsp:spPr>
        <a:xfrm>
          <a:off x="1946471" y="4493920"/>
          <a:ext cx="1579086" cy="947452"/>
        </a:xfrm>
        <a:prstGeom prst="rect">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7377" tIns="81220" rIns="77377" bIns="81220" numCol="1" spcCol="1270" anchor="ctr" anchorCtr="0">
          <a:noAutofit/>
        </a:bodyPr>
        <a:lstStyle/>
        <a:p>
          <a:pPr marL="0" lvl="0" indent="0" algn="ctr" defTabSz="622300">
            <a:lnSpc>
              <a:spcPct val="90000"/>
            </a:lnSpc>
            <a:spcBef>
              <a:spcPct val="0"/>
            </a:spcBef>
            <a:spcAft>
              <a:spcPct val="35000"/>
            </a:spcAft>
            <a:buNone/>
          </a:pPr>
          <a:r>
            <a:rPr lang="en-US" sz="1400" kern="1200"/>
            <a:t>Receives HR Confirmation email (supervisor is copied) </a:t>
          </a:r>
        </a:p>
      </dsp:txBody>
      <dsp:txXfrm>
        <a:off x="1946471" y="4493920"/>
        <a:ext cx="1579086" cy="947452"/>
      </dsp:txXfrm>
    </dsp:sp>
    <dsp:sp modelId="{E9E3F56C-B670-4993-9A93-3C74D725807E}">
      <dsp:nvSpPr>
        <dsp:cNvPr id="0" name=""/>
        <dsp:cNvSpPr/>
      </dsp:nvSpPr>
      <dsp:spPr>
        <a:xfrm>
          <a:off x="3823326" y="4404253"/>
          <a:ext cx="1579086" cy="947452"/>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7377" tIns="81220" rIns="77377" bIns="81220" numCol="1" spcCol="1270" anchor="ctr" anchorCtr="0">
          <a:noAutofit/>
        </a:bodyPr>
        <a:lstStyle/>
        <a:p>
          <a:pPr marL="0" lvl="0" indent="0" algn="ctr" defTabSz="622300">
            <a:lnSpc>
              <a:spcPct val="90000"/>
            </a:lnSpc>
            <a:spcBef>
              <a:spcPct val="0"/>
            </a:spcBef>
            <a:spcAft>
              <a:spcPct val="35000"/>
            </a:spcAft>
            <a:buNone/>
          </a:pPr>
          <a:r>
            <a:rPr lang="en-US" sz="1400" b="1" kern="1200"/>
            <a:t>* GA only begins work once receives email from HR.</a:t>
          </a:r>
          <a:endParaRPr lang="en-US" sz="1400" kern="1200"/>
        </a:p>
      </dsp:txBody>
      <dsp:txXfrm>
        <a:off x="3823326" y="4404253"/>
        <a:ext cx="1579086" cy="9474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A94C88-8C89-4627-AAB8-415A4D5E72D4}">
      <dsp:nvSpPr>
        <dsp:cNvPr id="0" name=""/>
        <dsp:cNvSpPr/>
      </dsp:nvSpPr>
      <dsp:spPr>
        <a:xfrm>
          <a:off x="139442" y="31046"/>
          <a:ext cx="3897450" cy="120321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US" sz="2300" kern="1200"/>
            <a:t>Supplemental Pay for GAs is the exception – not the norm.</a:t>
          </a:r>
        </a:p>
      </dsp:txBody>
      <dsp:txXfrm>
        <a:off x="198178" y="89782"/>
        <a:ext cx="3779978" cy="1085746"/>
      </dsp:txXfrm>
    </dsp:sp>
    <dsp:sp modelId="{432C8D8B-4A08-498F-BAE7-9EE26C9BA74E}">
      <dsp:nvSpPr>
        <dsp:cNvPr id="0" name=""/>
        <dsp:cNvSpPr/>
      </dsp:nvSpPr>
      <dsp:spPr>
        <a:xfrm>
          <a:off x="156318" y="1298637"/>
          <a:ext cx="3897450" cy="120321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US" sz="2300" kern="1200"/>
            <a:t>Must meet following criteria for Graduate School approval:</a:t>
          </a:r>
        </a:p>
      </dsp:txBody>
      <dsp:txXfrm>
        <a:off x="215054" y="1357373"/>
        <a:ext cx="3779978" cy="1085746"/>
      </dsp:txXfrm>
    </dsp:sp>
    <dsp:sp modelId="{3126A804-0A1F-46AF-B9CD-703E14765E7A}">
      <dsp:nvSpPr>
        <dsp:cNvPr id="0" name=""/>
        <dsp:cNvSpPr/>
      </dsp:nvSpPr>
      <dsp:spPr>
        <a:xfrm>
          <a:off x="111575" y="2572111"/>
          <a:ext cx="3939815" cy="120321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US" sz="2300" kern="1200"/>
            <a:t>1.  Make request prior to GA beginning the work.</a:t>
          </a:r>
        </a:p>
      </dsp:txBody>
      <dsp:txXfrm>
        <a:off x="170311" y="2630847"/>
        <a:ext cx="3822343" cy="1085746"/>
      </dsp:txXfrm>
    </dsp:sp>
    <dsp:sp modelId="{A22D9266-EB40-47C2-BD2A-D163DD3D5EA7}">
      <dsp:nvSpPr>
        <dsp:cNvPr id="0" name=""/>
        <dsp:cNvSpPr/>
      </dsp:nvSpPr>
      <dsp:spPr>
        <a:xfrm rot="5400000">
          <a:off x="6068216" y="1879698"/>
          <a:ext cx="2462680" cy="6039405"/>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a:t>How is hourly load accommodating GA hours?</a:t>
          </a:r>
        </a:p>
        <a:p>
          <a:pPr marL="171450" lvl="1" indent="-171450" algn="l" defTabSz="844550">
            <a:lnSpc>
              <a:spcPct val="90000"/>
            </a:lnSpc>
            <a:spcBef>
              <a:spcPct val="0"/>
            </a:spcBef>
            <a:spcAft>
              <a:spcPct val="15000"/>
            </a:spcAft>
            <a:buChar char="•"/>
          </a:pPr>
          <a:r>
            <a:rPr lang="en-US" sz="1900" kern="1200"/>
            <a:t>Provide a brief description of GA duties &amp; how these duties are different from the proposed additional work.</a:t>
          </a:r>
        </a:p>
        <a:p>
          <a:pPr marL="171450" lvl="1" indent="-171450" algn="l" defTabSz="844550">
            <a:lnSpc>
              <a:spcPct val="90000"/>
            </a:lnSpc>
            <a:spcBef>
              <a:spcPct val="0"/>
            </a:spcBef>
            <a:spcAft>
              <a:spcPct val="15000"/>
            </a:spcAft>
            <a:buChar char="•"/>
          </a:pPr>
          <a:r>
            <a:rPr lang="en-US" sz="1900" kern="1200"/>
            <a:t>Provide the pay amount and hours to be worked for the supplemental pay.</a:t>
          </a:r>
        </a:p>
        <a:p>
          <a:pPr marL="171450" lvl="1" indent="-171450" algn="l" defTabSz="844550">
            <a:lnSpc>
              <a:spcPct val="90000"/>
            </a:lnSpc>
            <a:spcBef>
              <a:spcPct val="0"/>
            </a:spcBef>
            <a:spcAft>
              <a:spcPct val="15000"/>
            </a:spcAft>
            <a:buChar char="•"/>
          </a:pPr>
          <a:r>
            <a:rPr lang="en-US" sz="1900" kern="1200"/>
            <a:t>Provide support that the additional work cannot be accomplished within the GA contractual hours/terms.</a:t>
          </a:r>
        </a:p>
      </dsp:txBody>
      <dsp:txXfrm rot="-5400000">
        <a:off x="4279854" y="3788278"/>
        <a:ext cx="5919187" cy="2222244"/>
      </dsp:txXfrm>
    </dsp:sp>
    <dsp:sp modelId="{A2F0794B-7311-420A-838B-997AC952122E}">
      <dsp:nvSpPr>
        <dsp:cNvPr id="0" name=""/>
        <dsp:cNvSpPr/>
      </dsp:nvSpPr>
      <dsp:spPr>
        <a:xfrm>
          <a:off x="142307" y="3834964"/>
          <a:ext cx="3893644" cy="120321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US" sz="2300" kern="1200"/>
            <a:t>2.  Explain how the work outside of or in addition to the GAs regular GA duties.</a:t>
          </a:r>
        </a:p>
      </dsp:txBody>
      <dsp:txXfrm>
        <a:off x="201043" y="3893700"/>
        <a:ext cx="3776172" cy="108574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FB155C-B960-4307-9ED8-B95B8A0FD675}">
      <dsp:nvSpPr>
        <dsp:cNvPr id="0" name=""/>
        <dsp:cNvSpPr/>
      </dsp:nvSpPr>
      <dsp:spPr>
        <a:xfrm>
          <a:off x="3201" y="998291"/>
          <a:ext cx="2285879" cy="14515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221C4F-0A54-4CD9-B36B-A92235703C29}">
      <dsp:nvSpPr>
        <dsp:cNvPr id="0" name=""/>
        <dsp:cNvSpPr/>
      </dsp:nvSpPr>
      <dsp:spPr>
        <a:xfrm>
          <a:off x="257188" y="1239579"/>
          <a:ext cx="2285879" cy="145153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Yearly evaluation of GA allocations </a:t>
          </a:r>
        </a:p>
      </dsp:txBody>
      <dsp:txXfrm>
        <a:off x="299702" y="1282093"/>
        <a:ext cx="2200851" cy="1366505"/>
      </dsp:txXfrm>
    </dsp:sp>
    <dsp:sp modelId="{8DBB8025-241E-47C5-891C-8DC0287463E1}">
      <dsp:nvSpPr>
        <dsp:cNvPr id="0" name=""/>
        <dsp:cNvSpPr/>
      </dsp:nvSpPr>
      <dsp:spPr>
        <a:xfrm>
          <a:off x="2797054" y="998291"/>
          <a:ext cx="2285879" cy="14515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C7F85C-66F2-43EA-A304-BA1DE01ED6DE}">
      <dsp:nvSpPr>
        <dsp:cNvPr id="0" name=""/>
        <dsp:cNvSpPr/>
      </dsp:nvSpPr>
      <dsp:spPr>
        <a:xfrm>
          <a:off x="3051041" y="1239579"/>
          <a:ext cx="2285879" cy="145153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In January, start looking at expended and projected expending of funds </a:t>
          </a:r>
        </a:p>
      </dsp:txBody>
      <dsp:txXfrm>
        <a:off x="3093555" y="1282093"/>
        <a:ext cx="2200851" cy="1366505"/>
      </dsp:txXfrm>
    </dsp:sp>
    <dsp:sp modelId="{008DEE9B-4F1E-404D-8452-0F36CBE51D3F}">
      <dsp:nvSpPr>
        <dsp:cNvPr id="0" name=""/>
        <dsp:cNvSpPr/>
      </dsp:nvSpPr>
      <dsp:spPr>
        <a:xfrm>
          <a:off x="5590907" y="998291"/>
          <a:ext cx="2285879" cy="14515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4E9BBF-65B7-4B83-85BB-84278CB5DD65}">
      <dsp:nvSpPr>
        <dsp:cNvPr id="0" name=""/>
        <dsp:cNvSpPr/>
      </dsp:nvSpPr>
      <dsp:spPr>
        <a:xfrm>
          <a:off x="5844894" y="1239579"/>
          <a:ext cx="2285879" cy="145153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Evaluate strategic use of unused allocated funds </a:t>
          </a:r>
        </a:p>
      </dsp:txBody>
      <dsp:txXfrm>
        <a:off x="5887408" y="1282093"/>
        <a:ext cx="2200851" cy="1366505"/>
      </dsp:txXfrm>
    </dsp:sp>
    <dsp:sp modelId="{51AB9502-7468-4D83-A40C-83806D751E01}">
      <dsp:nvSpPr>
        <dsp:cNvPr id="0" name=""/>
        <dsp:cNvSpPr/>
      </dsp:nvSpPr>
      <dsp:spPr>
        <a:xfrm>
          <a:off x="8384760" y="998291"/>
          <a:ext cx="2285879" cy="14515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43F7FA-7A75-4AC7-BD33-E435D2400B93}">
      <dsp:nvSpPr>
        <dsp:cNvPr id="0" name=""/>
        <dsp:cNvSpPr/>
      </dsp:nvSpPr>
      <dsp:spPr>
        <a:xfrm>
          <a:off x="8638747" y="1239579"/>
          <a:ext cx="2285879" cy="145153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Allocation letters are emailed to V.P.s and college deans by March for the next fiscal year</a:t>
          </a:r>
        </a:p>
      </dsp:txBody>
      <dsp:txXfrm>
        <a:off x="8681261" y="1282093"/>
        <a:ext cx="2200851" cy="1366505"/>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8D7599-F24D-49EF-9B3D-74FA56D1ACD1}" type="datetimeFigureOut">
              <a:rPr lang="en-US"/>
              <a:t>8/26/2026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3B2704-2B80-456E-AA1F-3C9BA383B8B2}" type="slidenum">
              <a:rPr lang="en-US"/>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3B2704-2B80-456E-AA1F-3C9BA383B8B2}" type="slidenum">
              <a:rPr lang="en-US"/>
              <a:t>1</a:t>
            </a:fld>
            <a:endParaRPr lang="en-US"/>
          </a:p>
        </p:txBody>
      </p:sp>
    </p:spTree>
    <p:extLst>
      <p:ext uri="{BB962C8B-B14F-4D97-AF65-F5344CB8AC3E}">
        <p14:creationId xmlns:p14="http://schemas.microsoft.com/office/powerpoint/2010/main" val="7163226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Any courses taken for credit outside of the US – the student must have the transcript evaluated by an Educational credentials service – NO EXCEPTIONS</a:t>
            </a:r>
          </a:p>
          <a:p>
            <a:endParaRPr lang="en-US"/>
          </a:p>
          <a:p>
            <a:r>
              <a:rPr lang="en-US"/>
              <a:t>Students can receive a letter outlining their funds for a GA, but only after they are accepted to the program – they must be able to show that they can fund their education</a:t>
            </a:r>
          </a:p>
          <a:p>
            <a:endParaRPr lang="en-US"/>
          </a:p>
          <a:p>
            <a:r>
              <a:rPr lang="en-US"/>
              <a:t>TOEFL/IELTS - ELS Language Centers Level 109, or completion of level 6 at VSU's English Language Institute – Applicants whose first language is not English (based on country of citizenship) must submit one of the above. International applicants whose first language is not English but who have earned a bachelor’s degree or higher from a U.S. institution may be exempt from the language proficiency requirement.</a:t>
            </a:r>
          </a:p>
          <a:p>
            <a:endParaRPr lang="en-US"/>
          </a:p>
          <a:p>
            <a:r>
              <a:rPr lang="en-US"/>
              <a:t>Know which tests – some programs will NOT accept the IELTS</a:t>
            </a:r>
          </a:p>
          <a:p>
            <a:endParaRPr lang="en-US"/>
          </a:p>
          <a:p>
            <a:r>
              <a:rPr lang="en-US"/>
              <a:t>Timeline – Athletics Cheat Sheet</a:t>
            </a:r>
          </a:p>
          <a:p>
            <a:endParaRPr lang="en-US"/>
          </a:p>
          <a:p>
            <a:r>
              <a:rPr lang="en-US"/>
              <a:t>Financial Preparation – Financial Waivers may NOT be in place prior to student’s fee deadline</a:t>
            </a:r>
          </a:p>
        </p:txBody>
      </p:sp>
      <p:sp>
        <p:nvSpPr>
          <p:cNvPr id="4" name="Slide Number Placeholder 3"/>
          <p:cNvSpPr>
            <a:spLocks noGrp="1"/>
          </p:cNvSpPr>
          <p:nvPr>
            <p:ph type="sldNum" sz="quarter" idx="10"/>
          </p:nvPr>
        </p:nvSpPr>
        <p:spPr/>
        <p:txBody>
          <a:bodyPr/>
          <a:lstStyle/>
          <a:p>
            <a:fld id="{00F6FD89-E6BE-4668-BA56-646121E64375}" type="slidenum">
              <a:rPr lang="en-US"/>
              <a:t>16</a:t>
            </a:fld>
            <a:endParaRPr lang="en-US"/>
          </a:p>
        </p:txBody>
      </p:sp>
    </p:spTree>
    <p:extLst>
      <p:ext uri="{BB962C8B-B14F-4D97-AF65-F5344CB8AC3E}">
        <p14:creationId xmlns:p14="http://schemas.microsoft.com/office/powerpoint/2010/main" val="10836523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0F6FD89-E6BE-4668-BA56-646121E64375}" type="slidenum">
              <a:rPr lang="en-US"/>
              <a:t>17</a:t>
            </a:fld>
            <a:endParaRPr lang="en-US"/>
          </a:p>
        </p:txBody>
      </p:sp>
    </p:spTree>
    <p:extLst>
      <p:ext uri="{BB962C8B-B14F-4D97-AF65-F5344CB8AC3E}">
        <p14:creationId xmlns:p14="http://schemas.microsoft.com/office/powerpoint/2010/main" val="11422589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93230F-8081-465C-B0F9-CE484C863074}" type="slidenum">
              <a:rPr lang="en-US"/>
              <a:t>18</a:t>
            </a:fld>
            <a:endParaRPr lang="en-US"/>
          </a:p>
        </p:txBody>
      </p:sp>
    </p:spTree>
    <p:extLst>
      <p:ext uri="{BB962C8B-B14F-4D97-AF65-F5344CB8AC3E}">
        <p14:creationId xmlns:p14="http://schemas.microsoft.com/office/powerpoint/2010/main" val="24829014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3B2704-2B80-456E-AA1F-3C9BA383B8B2}" type="slidenum">
              <a:rPr lang="en-US"/>
              <a:t>19</a:t>
            </a:fld>
            <a:endParaRPr lang="en-US"/>
          </a:p>
        </p:txBody>
      </p:sp>
    </p:spTree>
    <p:extLst>
      <p:ext uri="{BB962C8B-B14F-4D97-AF65-F5344CB8AC3E}">
        <p14:creationId xmlns:p14="http://schemas.microsoft.com/office/powerpoint/2010/main" val="12510855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3B2704-2B80-456E-AA1F-3C9BA383B8B2}" type="slidenum">
              <a:rPr lang="en-US"/>
              <a:t>22</a:t>
            </a:fld>
            <a:endParaRPr lang="en-US"/>
          </a:p>
        </p:txBody>
      </p:sp>
    </p:spTree>
    <p:extLst>
      <p:ext uri="{BB962C8B-B14F-4D97-AF65-F5344CB8AC3E}">
        <p14:creationId xmlns:p14="http://schemas.microsoft.com/office/powerpoint/2010/main" val="8597480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93230F-8081-465C-B0F9-CE484C863074}" type="slidenum">
              <a:rPr lang="en-US"/>
              <a:t>2</a:t>
            </a:fld>
            <a:endParaRPr lang="en-US"/>
          </a:p>
        </p:txBody>
      </p:sp>
    </p:spTree>
    <p:extLst>
      <p:ext uri="{BB962C8B-B14F-4D97-AF65-F5344CB8AC3E}">
        <p14:creationId xmlns:p14="http://schemas.microsoft.com/office/powerpoint/2010/main" val="20623458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3B2704-2B80-456E-AA1F-3C9BA383B8B2}" type="slidenum">
              <a:rPr lang="en-US"/>
              <a:t>3</a:t>
            </a:fld>
            <a:endParaRPr lang="en-US"/>
          </a:p>
        </p:txBody>
      </p:sp>
    </p:spTree>
    <p:extLst>
      <p:ext uri="{BB962C8B-B14F-4D97-AF65-F5344CB8AC3E}">
        <p14:creationId xmlns:p14="http://schemas.microsoft.com/office/powerpoint/2010/main" val="15675043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93230F-8081-465C-B0F9-CE484C863074}" type="slidenum">
              <a:rPr lang="en-US"/>
              <a:t>4</a:t>
            </a:fld>
            <a:endParaRPr lang="en-US"/>
          </a:p>
        </p:txBody>
      </p:sp>
    </p:spTree>
    <p:extLst>
      <p:ext uri="{BB962C8B-B14F-4D97-AF65-F5344CB8AC3E}">
        <p14:creationId xmlns:p14="http://schemas.microsoft.com/office/powerpoint/2010/main" val="14674846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93230F-8081-465C-B0F9-CE484C863074}" type="slidenum">
              <a:rPr lang="en-US"/>
              <a:t>5</a:t>
            </a:fld>
            <a:endParaRPr lang="en-US"/>
          </a:p>
        </p:txBody>
      </p:sp>
    </p:spTree>
    <p:extLst>
      <p:ext uri="{BB962C8B-B14F-4D97-AF65-F5344CB8AC3E}">
        <p14:creationId xmlns:p14="http://schemas.microsoft.com/office/powerpoint/2010/main" val="20468334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3B2704-2B80-456E-AA1F-3C9BA383B8B2}" type="slidenum">
              <a:rPr lang="en-US"/>
              <a:t>6</a:t>
            </a:fld>
            <a:endParaRPr lang="en-US"/>
          </a:p>
        </p:txBody>
      </p:sp>
    </p:spTree>
    <p:extLst>
      <p:ext uri="{BB962C8B-B14F-4D97-AF65-F5344CB8AC3E}">
        <p14:creationId xmlns:p14="http://schemas.microsoft.com/office/powerpoint/2010/main" val="30533574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Note importance of scheduling hours with the GA to meet hours but not go significantly under or over the amount listed on the GA Appt Form. Let us know when student has been dropped or dropped from 6 hours of courses as soon as possible. </a:t>
            </a:r>
          </a:p>
          <a:p>
            <a:endParaRPr lang="en-US"/>
          </a:p>
        </p:txBody>
      </p:sp>
      <p:sp>
        <p:nvSpPr>
          <p:cNvPr id="4" name="Slide Number Placeholder 3"/>
          <p:cNvSpPr>
            <a:spLocks noGrp="1"/>
          </p:cNvSpPr>
          <p:nvPr>
            <p:ph type="sldNum" sz="quarter" idx="5"/>
          </p:nvPr>
        </p:nvSpPr>
        <p:spPr/>
        <p:txBody>
          <a:bodyPr/>
          <a:lstStyle/>
          <a:p>
            <a:fld id="{B93B2704-2B80-456E-AA1F-3C9BA383B8B2}" type="slidenum">
              <a:rPr lang="en-US" smtClean="0"/>
              <a:t>7</a:t>
            </a:fld>
            <a:endParaRPr lang="en-US"/>
          </a:p>
        </p:txBody>
      </p:sp>
    </p:spTree>
    <p:extLst>
      <p:ext uri="{BB962C8B-B14F-4D97-AF65-F5344CB8AC3E}">
        <p14:creationId xmlns:p14="http://schemas.microsoft.com/office/powerpoint/2010/main" val="42850300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3B2704-2B80-456E-AA1F-3C9BA383B8B2}" type="slidenum">
              <a:rPr lang="en-US"/>
              <a:t>9</a:t>
            </a:fld>
            <a:endParaRPr lang="en-US"/>
          </a:p>
        </p:txBody>
      </p:sp>
    </p:spTree>
    <p:extLst>
      <p:ext uri="{BB962C8B-B14F-4D97-AF65-F5344CB8AC3E}">
        <p14:creationId xmlns:p14="http://schemas.microsoft.com/office/powerpoint/2010/main" val="22903899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No longer have background check or the remote hire packet option for I9/Security Questionnaire </a:t>
            </a:r>
          </a:p>
          <a:p>
            <a:endParaRPr lang="en-US"/>
          </a:p>
        </p:txBody>
      </p:sp>
      <p:sp>
        <p:nvSpPr>
          <p:cNvPr id="4" name="Slide Number Placeholder 3"/>
          <p:cNvSpPr>
            <a:spLocks noGrp="1"/>
          </p:cNvSpPr>
          <p:nvPr>
            <p:ph type="sldNum" sz="quarter" idx="10"/>
          </p:nvPr>
        </p:nvSpPr>
        <p:spPr/>
        <p:txBody>
          <a:bodyPr/>
          <a:lstStyle/>
          <a:p>
            <a:fld id="{00F6FD89-E6BE-4668-BA56-646121E64375}" type="slidenum">
              <a:rPr lang="en-US"/>
              <a:t>10</a:t>
            </a:fld>
            <a:endParaRPr lang="en-US"/>
          </a:p>
        </p:txBody>
      </p:sp>
    </p:spTree>
    <p:extLst>
      <p:ext uri="{BB962C8B-B14F-4D97-AF65-F5344CB8AC3E}">
        <p14:creationId xmlns:p14="http://schemas.microsoft.com/office/powerpoint/2010/main" val="26360326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3722998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3567577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2067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395182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00996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5804299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8/26/2026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2636149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8/26/2026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891891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8/26/2026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337335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9370048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934759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8/26/2026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15690821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0.png"/><Relationship Id="rId7" Type="http://schemas.openxmlformats.org/officeDocument/2006/relationships/diagramColors" Target="../diagrams/colors1.xml"/><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hyperlink" Target="https://www.valdosta.edu/academics/graduate-school/forms/graduate-assistant-new-hire-web-form.php" TargetMode="External"/><Relationship Id="rId2" Type="http://schemas.openxmlformats.org/officeDocument/2006/relationships/hyperlink" Target="https://banapexsso.valdosta.edu/apex/grad_employment/r/graduate-assistantship-jobs/graduate-assistantship-search?session=4407716562101"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valdosta.edu/academics/graduate-school/forms/graduate-assistant-new-hire-web-form.php" TargetMode="External"/><Relationship Id="rId2" Type="http://schemas.openxmlformats.org/officeDocument/2006/relationships/hyperlink" Target="https://banapexsso.valdosta.edu/apex/grad_employment/r/graduate-assistantship-jobs/graduate-assistantship-search?session=4407716562101"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valdosta.edu/academics/graduate-school/forms/graduate-assistant-new-hire-web-form.php" TargetMode="External"/><Relationship Id="rId2" Type="http://schemas.openxmlformats.org/officeDocument/2006/relationships/hyperlink" Target="https://banapexsso.valdosta.edu/apex/grad_employment/r/graduate-assistantship-jobs/graduate-assistantship-search?session=4407716562101"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valdosta.edu/academics/graduate-school/forms/graduate-assistant-new-hire-web-form.php"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www.valdosta.edu/administration/finance-admin/financial-services/students/services/fee-schedule-for-graduates-effective-fall-2026.pdf"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hyperlink" Target="https://www.valdosta.edu/academics/graduate-school/graduate-assistant-supervisors-information.php"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s://www.valdosta.edu/academics/graduate-school/forms/graduate-assistant-exit-form.php" TargetMode="Externa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Student Union.JPG"/>
          <p:cNvPicPr>
            <a:picLocks noChangeAspect="1"/>
          </p:cNvPicPr>
          <p:nvPr/>
        </p:nvPicPr>
        <p:blipFill rotWithShape="1">
          <a:blip r:embed="rId3"/>
          <a:srcRect l="5668" t="6484" r="26069" b="1"/>
          <a:stretch>
            <a:fillRect/>
          </a:stretch>
        </p:blipFill>
        <p:spPr>
          <a:xfrm>
            <a:off x="3523488" y="10"/>
            <a:ext cx="8668512" cy="6857990"/>
          </a:xfrm>
          <a:prstGeom prst="rect">
            <a:avLst/>
          </a:prstGeom>
        </p:spPr>
      </p:pic>
      <p:sp>
        <p:nvSpPr>
          <p:cNvPr id="19" name="Rectangle 18">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7981" y="1122363"/>
            <a:ext cx="4023360" cy="3204134"/>
          </a:xfrm>
        </p:spPr>
        <p:txBody>
          <a:bodyPr vert="horz" lIns="91440" tIns="45720" rIns="91440" bIns="45720" rtlCol="0" anchor="b">
            <a:normAutofit/>
          </a:bodyPr>
          <a:lstStyle/>
          <a:p>
            <a:pPr algn="l"/>
            <a:r>
              <a:rPr lang="en-US" sz="4800">
                <a:solidFill>
                  <a:schemeClr val="bg1"/>
                </a:solidFill>
                <a:latin typeface="Bookman Old Style"/>
              </a:rPr>
              <a:t>Graduate Assistant Supervisors</a:t>
            </a:r>
          </a:p>
        </p:txBody>
      </p:sp>
      <p:sp>
        <p:nvSpPr>
          <p:cNvPr id="3" name="Subtitle 2"/>
          <p:cNvSpPr>
            <a:spLocks noGrp="1"/>
          </p:cNvSpPr>
          <p:nvPr>
            <p:ph type="subTitle" idx="1"/>
          </p:nvPr>
        </p:nvSpPr>
        <p:spPr>
          <a:xfrm>
            <a:off x="477980" y="4872922"/>
            <a:ext cx="4023359" cy="1208141"/>
          </a:xfrm>
        </p:spPr>
        <p:txBody>
          <a:bodyPr>
            <a:normAutofit/>
          </a:bodyPr>
          <a:lstStyle/>
          <a:p>
            <a:pPr algn="l"/>
            <a:r>
              <a:rPr lang="en-US" sz="2000">
                <a:solidFill>
                  <a:schemeClr val="bg1"/>
                </a:solidFill>
              </a:rPr>
              <a:t>Policies and Procedures</a:t>
            </a:r>
            <a:endParaRPr lang="en-US" sz="2000">
              <a:solidFill>
                <a:schemeClr val="bg1"/>
              </a:solidFill>
              <a:latin typeface="Calibri"/>
            </a:endParaRPr>
          </a:p>
        </p:txBody>
      </p:sp>
      <p:sp>
        <p:nvSpPr>
          <p:cNvPr id="21" name="Rectangle 20">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3" name="Rectangle 22">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85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 y="136320"/>
            <a:ext cx="3545729" cy="478397"/>
          </a:xfrm>
        </p:spPr>
        <p:txBody>
          <a:bodyPr vert="horz" lIns="91440" tIns="45720" rIns="91440" bIns="45720" rtlCol="0" anchor="ctr">
            <a:normAutofit fontScale="90000"/>
          </a:bodyPr>
          <a:lstStyle/>
          <a:p>
            <a:pPr algn="ctr"/>
            <a:r>
              <a:rPr lang="en-US" sz="4000" b="1"/>
              <a:t>Hiring Process</a:t>
            </a:r>
          </a:p>
        </p:txBody>
      </p:sp>
      <p:pic>
        <p:nvPicPr>
          <p:cNvPr id="4" name="Picture 4"/>
          <p:cNvPicPr>
            <a:picLocks noGrp="1" noChangeAspect="1"/>
          </p:cNvPicPr>
          <p:nvPr>
            <p:ph idx="1"/>
          </p:nvPr>
        </p:nvPicPr>
        <p:blipFill rotWithShape="1">
          <a:blip r:embed="rId3"/>
          <a:srcRect l="20335" r="21391"/>
          <a:stretch/>
        </p:blipFill>
        <p:spPr>
          <a:xfrm>
            <a:off x="7404246" y="3691864"/>
            <a:ext cx="3604768" cy="2768185"/>
          </a:xfrm>
          <a:prstGeom prst="rect">
            <a:avLst/>
          </a:prstGeom>
        </p:spPr>
      </p:pic>
      <p:sp>
        <p:nvSpPr>
          <p:cNvPr id="3" name="TextBox 2">
            <a:extLst>
              <a:ext uri="{FF2B5EF4-FFF2-40B4-BE49-F238E27FC236}">
                <a16:creationId xmlns:a16="http://schemas.microsoft.com/office/drawing/2014/main" id="{2E729BC3-CBA3-1F1F-460D-2B4798591331}"/>
              </a:ext>
            </a:extLst>
          </p:cNvPr>
          <p:cNvSpPr txBox="1"/>
          <p:nvPr/>
        </p:nvSpPr>
        <p:spPr>
          <a:xfrm>
            <a:off x="6266740" y="543891"/>
            <a:ext cx="5619307" cy="523220"/>
          </a:xfrm>
          <a:prstGeom prst="rect">
            <a:avLst/>
          </a:prstGeom>
          <a:noFill/>
        </p:spPr>
        <p:txBody>
          <a:bodyPr wrap="square" rtlCol="0">
            <a:spAutoFit/>
          </a:bodyPr>
          <a:lstStyle/>
          <a:p>
            <a:r>
              <a:rPr lang="en-US" sz="2800">
                <a:effectLst>
                  <a:outerShdw blurRad="38100" dist="38100" dir="2700000" algn="tl">
                    <a:srgbClr val="000000">
                      <a:alpha val="43137"/>
                    </a:srgbClr>
                  </a:outerShdw>
                </a:effectLst>
              </a:rPr>
              <a:t>Remote process is not available. </a:t>
            </a:r>
          </a:p>
        </p:txBody>
      </p:sp>
      <p:sp>
        <p:nvSpPr>
          <p:cNvPr id="5" name="TextBox 4">
            <a:extLst>
              <a:ext uri="{FF2B5EF4-FFF2-40B4-BE49-F238E27FC236}">
                <a16:creationId xmlns:a16="http://schemas.microsoft.com/office/drawing/2014/main" id="{0F5AC78C-1E3E-0F1C-85CB-965F8C5E0CFE}"/>
              </a:ext>
            </a:extLst>
          </p:cNvPr>
          <p:cNvSpPr txBox="1"/>
          <p:nvPr/>
        </p:nvSpPr>
        <p:spPr>
          <a:xfrm>
            <a:off x="6266740" y="2882688"/>
            <a:ext cx="5619307" cy="523220"/>
          </a:xfrm>
          <a:prstGeom prst="rect">
            <a:avLst/>
          </a:prstGeom>
          <a:noFill/>
        </p:spPr>
        <p:txBody>
          <a:bodyPr wrap="square" rtlCol="0">
            <a:spAutoFit/>
          </a:bodyPr>
          <a:lstStyle/>
          <a:p>
            <a:r>
              <a:rPr lang="en-US" sz="2800" b="1"/>
              <a:t>New Hire vs. Renewal vs. Re-Hire</a:t>
            </a:r>
          </a:p>
        </p:txBody>
      </p:sp>
      <p:graphicFrame>
        <p:nvGraphicFramePr>
          <p:cNvPr id="9" name="Text Placeholder 6">
            <a:extLst>
              <a:ext uri="{FF2B5EF4-FFF2-40B4-BE49-F238E27FC236}">
                <a16:creationId xmlns:a16="http://schemas.microsoft.com/office/drawing/2014/main" id="{FE43848A-0255-FECE-F4A9-D21386C33201}"/>
              </a:ext>
            </a:extLst>
          </p:cNvPr>
          <p:cNvGraphicFramePr/>
          <p:nvPr>
            <p:extLst>
              <p:ext uri="{D42A27DB-BD31-4B8C-83A1-F6EECF244321}">
                <p14:modId xmlns:p14="http://schemas.microsoft.com/office/powerpoint/2010/main" val="328594630"/>
              </p:ext>
            </p:extLst>
          </p:nvPr>
        </p:nvGraphicFramePr>
        <p:xfrm>
          <a:off x="395831" y="614718"/>
          <a:ext cx="5472030" cy="600336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TextBox 7">
            <a:extLst>
              <a:ext uri="{FF2B5EF4-FFF2-40B4-BE49-F238E27FC236}">
                <a16:creationId xmlns:a16="http://schemas.microsoft.com/office/drawing/2014/main" id="{A46AE511-54ED-486D-E325-C6AAD1ACC1E1}"/>
              </a:ext>
            </a:extLst>
          </p:cNvPr>
          <p:cNvSpPr txBox="1"/>
          <p:nvPr/>
        </p:nvSpPr>
        <p:spPr>
          <a:xfrm>
            <a:off x="6821228" y="1353067"/>
            <a:ext cx="4040018" cy="1169551"/>
          </a:xfrm>
          <a:prstGeom prst="rect">
            <a:avLst/>
          </a:prstGeom>
          <a:solidFill>
            <a:schemeClr val="accent1"/>
          </a:solidFill>
        </p:spPr>
        <p:txBody>
          <a:bodyPr wrap="square" rtlCol="0">
            <a:spAutoFit/>
          </a:bodyPr>
          <a:lstStyle/>
          <a:p>
            <a:r>
              <a:rPr lang="en-US" sz="1400" u="sng">
                <a:solidFill>
                  <a:schemeClr val="bg1"/>
                </a:solidFill>
              </a:rPr>
              <a:t>Graduate School</a:t>
            </a:r>
          </a:p>
          <a:p>
            <a:pPr marL="285750" indent="-285750">
              <a:buFontTx/>
              <a:buChar char="-"/>
            </a:pPr>
            <a:r>
              <a:rPr lang="en-US" sz="1400">
                <a:solidFill>
                  <a:schemeClr val="bg1"/>
                </a:solidFill>
              </a:rPr>
              <a:t>Verifies the GA has been admitted into a Grad Program </a:t>
            </a:r>
          </a:p>
          <a:p>
            <a:pPr marL="285750" indent="-285750">
              <a:buFontTx/>
              <a:buChar char="-"/>
            </a:pPr>
            <a:r>
              <a:rPr lang="en-US" sz="1400">
                <a:solidFill>
                  <a:schemeClr val="bg1"/>
                </a:solidFill>
              </a:rPr>
              <a:t>Verifies that they are enrolled in a minimum of six credit hours </a:t>
            </a:r>
          </a:p>
        </p:txBody>
      </p:sp>
    </p:spTree>
    <p:extLst>
      <p:ext uri="{BB962C8B-B14F-4D97-AF65-F5344CB8AC3E}">
        <p14:creationId xmlns:p14="http://schemas.microsoft.com/office/powerpoint/2010/main" val="16955369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13907327-B558-F217-4F4F-780D87757343}"/>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a:solidFill>
                  <a:srgbClr val="FFFFFF"/>
                </a:solidFill>
                <a:latin typeface="+mj-lt"/>
                <a:ea typeface="+mj-ea"/>
                <a:cs typeface="+mj-cs"/>
              </a:rPr>
              <a:t>GA Appointment Form Example </a:t>
            </a:r>
          </a:p>
        </p:txBody>
      </p:sp>
      <p:sp>
        <p:nvSpPr>
          <p:cNvPr id="5" name="TextBox 4">
            <a:extLst>
              <a:ext uri="{FF2B5EF4-FFF2-40B4-BE49-F238E27FC236}">
                <a16:creationId xmlns:a16="http://schemas.microsoft.com/office/drawing/2014/main" id="{A24190CA-E329-D2EB-063E-EBC14CA74904}"/>
              </a:ext>
            </a:extLst>
          </p:cNvPr>
          <p:cNvSpPr txBox="1"/>
          <p:nvPr/>
        </p:nvSpPr>
        <p:spPr>
          <a:xfrm>
            <a:off x="354105" y="182880"/>
            <a:ext cx="3225675" cy="2118062"/>
          </a:xfrm>
          <a:prstGeom prst="rect">
            <a:avLst/>
          </a:prstGeom>
        </p:spPr>
        <p:txBody>
          <a:bodyPr vert="horz" lIns="91440" tIns="45720" rIns="91440" bIns="45720" rtlCol="0" anchor="b">
            <a:normAutofit fontScale="70000" lnSpcReduction="20000"/>
          </a:bodyPr>
          <a:lstStyle/>
          <a:p>
            <a:pPr marL="342900" indent="-342900" defTabSz="914400">
              <a:lnSpc>
                <a:spcPct val="90000"/>
              </a:lnSpc>
              <a:spcBef>
                <a:spcPts val="1000"/>
              </a:spcBef>
              <a:buFont typeface="Arial" panose="020B0604020202020204" pitchFamily="34" charset="0"/>
              <a:buChar char="•"/>
            </a:pPr>
            <a:endParaRPr lang="en-US" sz="2000" kern="1200">
              <a:solidFill>
                <a:srgbClr val="FFFFFF"/>
              </a:solidFill>
              <a:latin typeface="+mn-lt"/>
              <a:ea typeface="+mn-ea"/>
              <a:cs typeface="+mn-cs"/>
            </a:endParaRPr>
          </a:p>
          <a:p>
            <a:pPr marL="342900" indent="-342900" defTabSz="914400">
              <a:lnSpc>
                <a:spcPct val="90000"/>
              </a:lnSpc>
              <a:spcBef>
                <a:spcPts val="1000"/>
              </a:spcBef>
              <a:buFont typeface="Arial" panose="020B0604020202020204" pitchFamily="34" charset="0"/>
              <a:buChar char="•"/>
            </a:pPr>
            <a:r>
              <a:rPr lang="en-US" sz="2000" kern="1200">
                <a:solidFill>
                  <a:srgbClr val="FFFFFF"/>
                </a:solidFill>
                <a:latin typeface="+mn-lt"/>
                <a:ea typeface="+mn-ea"/>
                <a:cs typeface="+mn-cs"/>
              </a:rPr>
              <a:t>Here is an example of a GA Appointment Form </a:t>
            </a:r>
            <a:endParaRPr lang="en-US" sz="2000">
              <a:solidFill>
                <a:srgbClr val="FFFFFF"/>
              </a:solidFill>
            </a:endParaRPr>
          </a:p>
          <a:p>
            <a:pPr marL="342900" indent="-342900" defTabSz="914400">
              <a:lnSpc>
                <a:spcPct val="90000"/>
              </a:lnSpc>
              <a:spcBef>
                <a:spcPts val="1000"/>
              </a:spcBef>
              <a:buFont typeface="Arial" panose="020B0604020202020204" pitchFamily="34" charset="0"/>
              <a:buChar char="•"/>
            </a:pPr>
            <a:r>
              <a:rPr lang="en-US" sz="2000" kern="1200">
                <a:solidFill>
                  <a:srgbClr val="FFFFFF"/>
                </a:solidFill>
                <a:latin typeface="+mn-lt"/>
                <a:ea typeface="+mn-ea"/>
                <a:cs typeface="+mn-cs"/>
              </a:rPr>
              <a:t>Signed by the GA in DocuSign (Supervisors receive signed copy via email)</a:t>
            </a:r>
          </a:p>
          <a:p>
            <a:pPr marL="342900" indent="-342900" defTabSz="914400">
              <a:lnSpc>
                <a:spcPct val="90000"/>
              </a:lnSpc>
              <a:spcBef>
                <a:spcPts val="1000"/>
              </a:spcBef>
              <a:buFont typeface="Arial" panose="020B0604020202020204" pitchFamily="34" charset="0"/>
              <a:buChar char="•"/>
            </a:pPr>
            <a:r>
              <a:rPr lang="en-US" sz="2000">
                <a:solidFill>
                  <a:srgbClr val="FFFFFF"/>
                </a:solidFill>
              </a:rPr>
              <a:t>Driving requirements listed on bottom lefthand corner</a:t>
            </a:r>
          </a:p>
          <a:p>
            <a:pPr marL="342900" indent="-342900" defTabSz="914400">
              <a:lnSpc>
                <a:spcPct val="90000"/>
              </a:lnSpc>
              <a:spcBef>
                <a:spcPts val="1000"/>
              </a:spcBef>
              <a:buFont typeface="Arial" panose="020B0604020202020204" pitchFamily="34" charset="0"/>
              <a:buChar char="•"/>
            </a:pPr>
            <a:r>
              <a:rPr lang="en-US" sz="2000" kern="1200">
                <a:solidFill>
                  <a:srgbClr val="FFFFFF"/>
                </a:solidFill>
                <a:latin typeface="+mn-lt"/>
                <a:ea typeface="+mn-ea"/>
                <a:cs typeface="+mn-cs"/>
              </a:rPr>
              <a:t>Official form for position – not offer letters issued within departments </a:t>
            </a:r>
          </a:p>
        </p:txBody>
      </p:sp>
      <p:pic>
        <p:nvPicPr>
          <p:cNvPr id="4" name="Picture 3">
            <a:extLst>
              <a:ext uri="{FF2B5EF4-FFF2-40B4-BE49-F238E27FC236}">
                <a16:creationId xmlns:a16="http://schemas.microsoft.com/office/drawing/2014/main" id="{0238B5AC-EE70-C405-5FF8-2861FC238B3E}"/>
              </a:ext>
            </a:extLst>
          </p:cNvPr>
          <p:cNvPicPr>
            <a:picLocks noChangeAspect="1"/>
          </p:cNvPicPr>
          <p:nvPr/>
        </p:nvPicPr>
        <p:blipFill>
          <a:blip r:embed="rId2">
            <a:extLst>
              <a:ext uri="{28A0092B-C50C-407E-A947-70E740481C1C}">
                <a14:useLocalDpi xmlns:a14="http://schemas.microsoft.com/office/drawing/2010/main" val="0"/>
              </a:ext>
            </a:extLst>
          </a:blip>
          <a:srcRect b="1826"/>
          <a:stretch>
            <a:fillRect/>
          </a:stretch>
        </p:blipFill>
        <p:spPr>
          <a:xfrm>
            <a:off x="5624586" y="301517"/>
            <a:ext cx="4872726" cy="6190723"/>
          </a:xfrm>
          <a:prstGeom prst="rect">
            <a:avLst/>
          </a:prstGeom>
          <a:ln>
            <a:solidFill>
              <a:schemeClr val="tx1"/>
            </a:solidFill>
          </a:ln>
        </p:spPr>
      </p:pic>
    </p:spTree>
    <p:extLst>
      <p:ext uri="{BB962C8B-B14F-4D97-AF65-F5344CB8AC3E}">
        <p14:creationId xmlns:p14="http://schemas.microsoft.com/office/powerpoint/2010/main" val="24043508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6112EEA8-2BB1-5F67-7253-72141104433D}"/>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3700" kern="1200">
                <a:solidFill>
                  <a:srgbClr val="FFFFFF"/>
                </a:solidFill>
                <a:latin typeface="+mj-lt"/>
                <a:ea typeface="+mj-ea"/>
                <a:cs typeface="+mj-cs"/>
              </a:rPr>
              <a:t>GA Recruitment &amp; Hiring Timelines </a:t>
            </a:r>
          </a:p>
        </p:txBody>
      </p:sp>
      <p:sp>
        <p:nvSpPr>
          <p:cNvPr id="8" name="Rectangle 1">
            <a:extLst>
              <a:ext uri="{FF2B5EF4-FFF2-40B4-BE49-F238E27FC236}">
                <a16:creationId xmlns:a16="http://schemas.microsoft.com/office/drawing/2014/main" id="{F7A8A8D5-5C0F-D630-9022-8F9DCE1BDDA2}"/>
              </a:ext>
            </a:extLst>
          </p:cNvPr>
          <p:cNvSpPr>
            <a:spLocks noChangeArrowheads="1"/>
          </p:cNvSpPr>
          <p:nvPr/>
        </p:nvSpPr>
        <p:spPr bwMode="auto">
          <a:xfrm>
            <a:off x="8572499" y="390832"/>
            <a:ext cx="3233585" cy="8736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p>
            <a:pPr marR="0" lvl="0" defTabSz="914400" fontAlgn="base">
              <a:lnSpc>
                <a:spcPct val="90000"/>
              </a:lnSpc>
              <a:spcBef>
                <a:spcPts val="1000"/>
              </a:spcBef>
              <a:spcAft>
                <a:spcPct val="0"/>
              </a:spcAft>
              <a:buClrTx/>
              <a:buSzTx/>
              <a:tabLst/>
            </a:pPr>
            <a:r>
              <a:rPr kumimoji="0" lang="en-US" altLang="en-US" sz="1900" b="1" i="0" u="sng" strike="noStrike" kern="1200" cap="none" normalizeH="0" baseline="0">
                <a:ln>
                  <a:noFill/>
                </a:ln>
                <a:solidFill>
                  <a:srgbClr val="FFFFFF"/>
                </a:solidFill>
                <a:effectLst/>
                <a:latin typeface="+mn-lt"/>
                <a:ea typeface="+mn-ea"/>
                <a:cs typeface="+mn-cs"/>
              </a:rPr>
              <a:t>Fall Semester Deadlines – For August 1</a:t>
            </a:r>
            <a:r>
              <a:rPr kumimoji="0" lang="en-US" altLang="en-US" sz="1900" b="1" i="0" u="sng" strike="noStrike" kern="1200" cap="none" normalizeH="0" baseline="30000">
                <a:ln>
                  <a:noFill/>
                </a:ln>
                <a:solidFill>
                  <a:srgbClr val="FFFFFF"/>
                </a:solidFill>
                <a:effectLst/>
                <a:latin typeface="+mn-lt"/>
                <a:ea typeface="+mn-ea"/>
                <a:cs typeface="+mn-cs"/>
              </a:rPr>
              <a:t>st</a:t>
            </a:r>
            <a:r>
              <a:rPr kumimoji="0" lang="en-US" altLang="en-US" sz="1900" b="1" i="0" u="sng" strike="noStrike" kern="1200" cap="none" normalizeH="0" baseline="0">
                <a:ln>
                  <a:noFill/>
                </a:ln>
                <a:solidFill>
                  <a:srgbClr val="FFFFFF"/>
                </a:solidFill>
                <a:effectLst/>
                <a:latin typeface="+mn-lt"/>
                <a:ea typeface="+mn-ea"/>
                <a:cs typeface="+mn-cs"/>
              </a:rPr>
              <a:t> Start - Announce May 1st</a:t>
            </a:r>
            <a:endParaRPr kumimoji="0" lang="en-US" altLang="en-US" sz="1900" b="0" i="0" u="none" strike="noStrike" kern="1200" cap="none" normalizeH="0" baseline="0">
              <a:ln>
                <a:noFill/>
              </a:ln>
              <a:solidFill>
                <a:srgbClr val="FFFFFF"/>
              </a:solidFill>
              <a:effectLst/>
              <a:latin typeface="+mn-lt"/>
              <a:ea typeface="+mn-ea"/>
              <a:cs typeface="+mn-cs"/>
            </a:endParaRPr>
          </a:p>
        </p:txBody>
      </p:sp>
      <p:graphicFrame>
        <p:nvGraphicFramePr>
          <p:cNvPr id="7" name="Content Placeholder 6">
            <a:extLst>
              <a:ext uri="{FF2B5EF4-FFF2-40B4-BE49-F238E27FC236}">
                <a16:creationId xmlns:a16="http://schemas.microsoft.com/office/drawing/2014/main" id="{AC472B66-B28C-4113-9690-99535AF5996E}"/>
              </a:ext>
            </a:extLst>
          </p:cNvPr>
          <p:cNvGraphicFramePr>
            <a:graphicFrameLocks noGrp="1"/>
          </p:cNvGraphicFramePr>
          <p:nvPr>
            <p:ph idx="1"/>
            <p:extLst>
              <p:ext uri="{D42A27DB-BD31-4B8C-83A1-F6EECF244321}">
                <p14:modId xmlns:p14="http://schemas.microsoft.com/office/powerpoint/2010/main" val="3477246575"/>
              </p:ext>
            </p:extLst>
          </p:nvPr>
        </p:nvGraphicFramePr>
        <p:xfrm>
          <a:off x="432225" y="2522008"/>
          <a:ext cx="11327550" cy="3340733"/>
        </p:xfrm>
        <a:graphic>
          <a:graphicData uri="http://schemas.openxmlformats.org/drawingml/2006/table">
            <a:tbl>
              <a:tblPr firstRow="1" firstCol="1" bandRow="1">
                <a:tableStyleId>{5C22544A-7EE6-4342-B048-85BDC9FD1C3A}</a:tableStyleId>
              </a:tblPr>
              <a:tblGrid>
                <a:gridCol w="4668651">
                  <a:extLst>
                    <a:ext uri="{9D8B030D-6E8A-4147-A177-3AD203B41FA5}">
                      <a16:colId xmlns:a16="http://schemas.microsoft.com/office/drawing/2014/main" val="2440658547"/>
                    </a:ext>
                  </a:extLst>
                </a:gridCol>
                <a:gridCol w="6658899">
                  <a:extLst>
                    <a:ext uri="{9D8B030D-6E8A-4147-A177-3AD203B41FA5}">
                      <a16:colId xmlns:a16="http://schemas.microsoft.com/office/drawing/2014/main" val="2420071164"/>
                    </a:ext>
                  </a:extLst>
                </a:gridCol>
              </a:tblGrid>
              <a:tr h="312130">
                <a:tc>
                  <a:txBody>
                    <a:bodyPr/>
                    <a:lstStyle/>
                    <a:p>
                      <a:pPr marL="0" marR="0">
                        <a:lnSpc>
                          <a:spcPct val="107000"/>
                        </a:lnSpc>
                        <a:buNone/>
                      </a:pPr>
                      <a:r>
                        <a:rPr lang="en-US" sz="1700">
                          <a:effectLst/>
                        </a:rPr>
                        <a:t>November – June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97758" marR="97758" marT="0" marB="0"/>
                </a:tc>
                <a:tc>
                  <a:txBody>
                    <a:bodyPr/>
                    <a:lstStyle/>
                    <a:p>
                      <a:pPr marL="105410" marR="0">
                        <a:lnSpc>
                          <a:spcPct val="107000"/>
                        </a:lnSpc>
                        <a:spcAft>
                          <a:spcPts val="800"/>
                        </a:spcAft>
                        <a:buNone/>
                      </a:pPr>
                      <a:r>
                        <a:rPr lang="en-US" sz="1700">
                          <a:effectLst/>
                        </a:rPr>
                        <a:t>Recruit &amp; Hire GAs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97758" marR="97758" marT="0" marB="0"/>
                </a:tc>
                <a:extLst>
                  <a:ext uri="{0D108BD9-81ED-4DB2-BD59-A6C34878D82A}">
                    <a16:rowId xmlns:a16="http://schemas.microsoft.com/office/drawing/2014/main" val="2167232637"/>
                  </a:ext>
                </a:extLst>
              </a:tr>
              <a:tr h="312130">
                <a:tc>
                  <a:txBody>
                    <a:bodyPr/>
                    <a:lstStyle/>
                    <a:p>
                      <a:pPr marL="0" marR="0">
                        <a:lnSpc>
                          <a:spcPct val="107000"/>
                        </a:lnSpc>
                        <a:buNone/>
                      </a:pPr>
                      <a:r>
                        <a:rPr lang="en-US" sz="1700">
                          <a:effectLst/>
                        </a:rPr>
                        <a:t>May 15</a:t>
                      </a:r>
                      <a:r>
                        <a:rPr lang="en-US" sz="1700" baseline="30000">
                          <a:effectLst/>
                        </a:rPr>
                        <a:t>th</a:t>
                      </a:r>
                      <a:r>
                        <a:rPr lang="en-US" sz="17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97758" marR="97758" marT="0" marB="0"/>
                </a:tc>
                <a:tc>
                  <a:txBody>
                    <a:bodyPr/>
                    <a:lstStyle/>
                    <a:p>
                      <a:pPr marL="105410" marR="0">
                        <a:lnSpc>
                          <a:spcPct val="107000"/>
                        </a:lnSpc>
                        <a:spcAft>
                          <a:spcPts val="800"/>
                        </a:spcAft>
                        <a:buNone/>
                      </a:pPr>
                      <a:r>
                        <a:rPr lang="en-US" sz="1700">
                          <a:effectLst/>
                        </a:rPr>
                        <a:t>Deadline for postings to the </a:t>
                      </a:r>
                      <a:r>
                        <a:rPr lang="en-US" sz="1700" u="sng">
                          <a:effectLst/>
                          <a:hlinkClick r:id="rId2"/>
                        </a:rPr>
                        <a:t>GA Jobs Board</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97758" marR="97758" marT="0" marB="0"/>
                </a:tc>
                <a:extLst>
                  <a:ext uri="{0D108BD9-81ED-4DB2-BD59-A6C34878D82A}">
                    <a16:rowId xmlns:a16="http://schemas.microsoft.com/office/drawing/2014/main" val="2485514911"/>
                  </a:ext>
                </a:extLst>
              </a:tr>
              <a:tr h="312130">
                <a:tc>
                  <a:txBody>
                    <a:bodyPr/>
                    <a:lstStyle/>
                    <a:p>
                      <a:pPr marL="0" marR="0" algn="just">
                        <a:lnSpc>
                          <a:spcPct val="107000"/>
                        </a:lnSpc>
                        <a:buNone/>
                      </a:pPr>
                      <a:r>
                        <a:rPr lang="en-US" sz="1700">
                          <a:effectLst/>
                        </a:rPr>
                        <a:t>June 1</a:t>
                      </a:r>
                      <a:r>
                        <a:rPr lang="en-US" sz="1700" baseline="30000">
                          <a:effectLst/>
                        </a:rPr>
                        <a:t>st</a:t>
                      </a:r>
                      <a:r>
                        <a:rPr lang="en-US" sz="17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97758" marR="97758" marT="0" marB="0"/>
                </a:tc>
                <a:tc>
                  <a:txBody>
                    <a:bodyPr/>
                    <a:lstStyle/>
                    <a:p>
                      <a:pPr marL="105410" marR="0">
                        <a:lnSpc>
                          <a:spcPct val="107000"/>
                        </a:lnSpc>
                        <a:spcAft>
                          <a:spcPts val="800"/>
                        </a:spcAft>
                        <a:buNone/>
                      </a:pPr>
                      <a:r>
                        <a:rPr lang="en-US" sz="1700">
                          <a:effectLst/>
                        </a:rPr>
                        <a:t>Deadline to submit </a:t>
                      </a:r>
                      <a:r>
                        <a:rPr lang="en-US" sz="1700" u="sng">
                          <a:effectLst/>
                          <a:hlinkClick r:id="rId3"/>
                        </a:rPr>
                        <a:t>GA Onboarding Request Form</a:t>
                      </a:r>
                      <a:r>
                        <a:rPr lang="en-US" sz="1700">
                          <a:effectLst/>
                        </a:rPr>
                        <a:t> for new GAs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97758" marR="97758" marT="0" marB="0"/>
                </a:tc>
                <a:extLst>
                  <a:ext uri="{0D108BD9-81ED-4DB2-BD59-A6C34878D82A}">
                    <a16:rowId xmlns:a16="http://schemas.microsoft.com/office/drawing/2014/main" val="2217361295"/>
                  </a:ext>
                </a:extLst>
              </a:tr>
              <a:tr h="593361">
                <a:tc>
                  <a:txBody>
                    <a:bodyPr/>
                    <a:lstStyle/>
                    <a:p>
                      <a:pPr marL="0" marR="0" algn="just">
                        <a:lnSpc>
                          <a:spcPct val="107000"/>
                        </a:lnSpc>
                        <a:buNone/>
                      </a:pPr>
                      <a:r>
                        <a:rPr lang="en-US" sz="1700">
                          <a:effectLst/>
                        </a:rPr>
                        <a:t>June 15</a:t>
                      </a:r>
                      <a:r>
                        <a:rPr lang="en-US" sz="1700" baseline="30000">
                          <a:effectLst/>
                        </a:rPr>
                        <a:t>th</a:t>
                      </a:r>
                      <a:r>
                        <a:rPr lang="en-US" sz="17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97758" marR="97758" marT="0" marB="0"/>
                </a:tc>
                <a:tc>
                  <a:txBody>
                    <a:bodyPr/>
                    <a:lstStyle/>
                    <a:p>
                      <a:pPr marL="105410" marR="0">
                        <a:lnSpc>
                          <a:spcPct val="107000"/>
                        </a:lnSpc>
                        <a:spcAft>
                          <a:spcPts val="800"/>
                        </a:spcAft>
                        <a:buNone/>
                      </a:pPr>
                      <a:r>
                        <a:rPr lang="en-US" sz="1700">
                          <a:effectLst/>
                        </a:rPr>
                        <a:t>Deadline to submit </a:t>
                      </a:r>
                      <a:r>
                        <a:rPr lang="en-US" sz="1700" u="sng">
                          <a:effectLst/>
                          <a:hlinkClick r:id="rId3"/>
                        </a:rPr>
                        <a:t>GA Onboarding Request Form</a:t>
                      </a:r>
                      <a:r>
                        <a:rPr lang="en-US" sz="1700">
                          <a:effectLst/>
                        </a:rPr>
                        <a:t> for returning GAs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97758" marR="97758" marT="0" marB="0"/>
                </a:tc>
                <a:extLst>
                  <a:ext uri="{0D108BD9-81ED-4DB2-BD59-A6C34878D82A}">
                    <a16:rowId xmlns:a16="http://schemas.microsoft.com/office/drawing/2014/main" val="1998513057"/>
                  </a:ext>
                </a:extLst>
              </a:tr>
              <a:tr h="593361">
                <a:tc>
                  <a:txBody>
                    <a:bodyPr/>
                    <a:lstStyle/>
                    <a:p>
                      <a:pPr marL="0" marR="0" algn="just">
                        <a:lnSpc>
                          <a:spcPct val="107000"/>
                        </a:lnSpc>
                        <a:buNone/>
                      </a:pPr>
                      <a:r>
                        <a:rPr lang="en-US" sz="1700">
                          <a:effectLst/>
                        </a:rPr>
                        <a:t>July 1</a:t>
                      </a:r>
                      <a:r>
                        <a:rPr lang="en-US" sz="1700" baseline="30000">
                          <a:effectLst/>
                        </a:rPr>
                        <a:t>st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97758" marR="97758" marT="0" marB="0"/>
                </a:tc>
                <a:tc>
                  <a:txBody>
                    <a:bodyPr/>
                    <a:lstStyle/>
                    <a:p>
                      <a:pPr marL="105410" marR="0">
                        <a:lnSpc>
                          <a:spcPct val="107000"/>
                        </a:lnSpc>
                        <a:spcAft>
                          <a:spcPts val="800"/>
                        </a:spcAft>
                        <a:buNone/>
                      </a:pPr>
                      <a:r>
                        <a:rPr lang="en-US" sz="1700">
                          <a:effectLst/>
                        </a:rPr>
                        <a:t>All documents must be submitted to Grad School i.e. I-9 &amp; Security Questionnaire.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97758" marR="97758" marT="0" marB="0"/>
                </a:tc>
                <a:extLst>
                  <a:ext uri="{0D108BD9-81ED-4DB2-BD59-A6C34878D82A}">
                    <a16:rowId xmlns:a16="http://schemas.microsoft.com/office/drawing/2014/main" val="1096828953"/>
                  </a:ext>
                </a:extLst>
              </a:tr>
              <a:tr h="312130">
                <a:tc>
                  <a:txBody>
                    <a:bodyPr/>
                    <a:lstStyle/>
                    <a:p>
                      <a:pPr marL="0" marR="0" algn="just">
                        <a:lnSpc>
                          <a:spcPct val="107000"/>
                        </a:lnSpc>
                        <a:buNone/>
                      </a:pPr>
                      <a:r>
                        <a:rPr lang="en-US" sz="1700">
                          <a:effectLst/>
                        </a:rPr>
                        <a:t>July 1</a:t>
                      </a:r>
                      <a:r>
                        <a:rPr lang="en-US" sz="1700" baseline="30000">
                          <a:effectLst/>
                        </a:rPr>
                        <a:t>st</a:t>
                      </a:r>
                      <a:r>
                        <a:rPr lang="en-US" sz="1700">
                          <a:effectLst/>
                        </a:rPr>
                        <a:t> thru July 31</a:t>
                      </a:r>
                      <a:r>
                        <a:rPr lang="en-US" sz="1700" baseline="30000">
                          <a:effectLst/>
                        </a:rPr>
                        <a:t>st</a:t>
                      </a:r>
                      <a:r>
                        <a:rPr lang="en-US" sz="17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97758" marR="97758" marT="0" marB="0"/>
                </a:tc>
                <a:tc>
                  <a:txBody>
                    <a:bodyPr/>
                    <a:lstStyle/>
                    <a:p>
                      <a:pPr marL="105410" marR="0">
                        <a:lnSpc>
                          <a:spcPct val="107000"/>
                        </a:lnSpc>
                        <a:spcAft>
                          <a:spcPts val="800"/>
                        </a:spcAft>
                        <a:buNone/>
                      </a:pPr>
                      <a:r>
                        <a:rPr lang="en-US" sz="1700">
                          <a:effectLst/>
                        </a:rPr>
                        <a:t>HR processes i.e. Equifax, input to OneUSG, etc.</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97758" marR="97758" marT="0" marB="0"/>
                </a:tc>
                <a:extLst>
                  <a:ext uri="{0D108BD9-81ED-4DB2-BD59-A6C34878D82A}">
                    <a16:rowId xmlns:a16="http://schemas.microsoft.com/office/drawing/2014/main" val="3500502996"/>
                  </a:ext>
                </a:extLst>
              </a:tr>
              <a:tr h="312130">
                <a:tc>
                  <a:txBody>
                    <a:bodyPr/>
                    <a:lstStyle/>
                    <a:p>
                      <a:pPr marL="0" marR="0">
                        <a:lnSpc>
                          <a:spcPct val="107000"/>
                        </a:lnSpc>
                        <a:buNone/>
                      </a:pPr>
                      <a:r>
                        <a:rPr lang="en-US" sz="1700">
                          <a:effectLst/>
                        </a:rPr>
                        <a:t>Wednesday before start of classes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97758" marR="97758" marT="0" marB="0"/>
                </a:tc>
                <a:tc>
                  <a:txBody>
                    <a:bodyPr/>
                    <a:lstStyle/>
                    <a:p>
                      <a:pPr marL="105410" marR="0">
                        <a:lnSpc>
                          <a:spcPct val="107000"/>
                        </a:lnSpc>
                        <a:spcAft>
                          <a:spcPts val="800"/>
                        </a:spcAft>
                        <a:buNone/>
                      </a:pPr>
                      <a:r>
                        <a:rPr lang="en-US" sz="1700">
                          <a:effectLst/>
                        </a:rPr>
                        <a:t>New GA Orientation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97758" marR="97758" marT="0" marB="0"/>
                </a:tc>
                <a:extLst>
                  <a:ext uri="{0D108BD9-81ED-4DB2-BD59-A6C34878D82A}">
                    <a16:rowId xmlns:a16="http://schemas.microsoft.com/office/drawing/2014/main" val="1855635841"/>
                  </a:ext>
                </a:extLst>
              </a:tr>
              <a:tr h="593361">
                <a:tc>
                  <a:txBody>
                    <a:bodyPr/>
                    <a:lstStyle/>
                    <a:p>
                      <a:pPr marL="0" marR="0">
                        <a:lnSpc>
                          <a:spcPct val="107000"/>
                        </a:lnSpc>
                        <a:buNone/>
                      </a:pPr>
                      <a:r>
                        <a:rPr lang="en-US" sz="1700">
                          <a:effectLst/>
                        </a:rPr>
                        <a:t>1</a:t>
                      </a:r>
                      <a:r>
                        <a:rPr lang="en-US" sz="1700" baseline="30000">
                          <a:effectLst/>
                        </a:rPr>
                        <a:t>st</a:t>
                      </a:r>
                      <a:r>
                        <a:rPr lang="en-US" sz="1700">
                          <a:effectLst/>
                        </a:rPr>
                        <a:t> day GA may begin work </a:t>
                      </a:r>
                      <a:endParaRPr lang="en-US" sz="1600">
                        <a:effectLst/>
                      </a:endParaRPr>
                    </a:p>
                    <a:p>
                      <a:pPr marL="0" marR="0">
                        <a:lnSpc>
                          <a:spcPct val="107000"/>
                        </a:lnSpc>
                        <a:buNone/>
                      </a:pPr>
                      <a:r>
                        <a:rPr lang="en-US" sz="17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97758" marR="97758" marT="0" marB="0"/>
                </a:tc>
                <a:tc>
                  <a:txBody>
                    <a:bodyPr/>
                    <a:lstStyle/>
                    <a:p>
                      <a:pPr marL="105410" marR="0">
                        <a:lnSpc>
                          <a:spcPct val="107000"/>
                        </a:lnSpc>
                        <a:spcAft>
                          <a:spcPts val="800"/>
                        </a:spcAft>
                        <a:buNone/>
                      </a:pPr>
                      <a:r>
                        <a:rPr lang="en-US" sz="1700">
                          <a:effectLst/>
                        </a:rPr>
                        <a:t>GA will receive an email from HR when they are fully onboarded &amp; permitted to begin work. Noted on GA’s Appointment Form</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97758" marR="97758" marT="0" marB="0"/>
                </a:tc>
                <a:extLst>
                  <a:ext uri="{0D108BD9-81ED-4DB2-BD59-A6C34878D82A}">
                    <a16:rowId xmlns:a16="http://schemas.microsoft.com/office/drawing/2014/main" val="4283690638"/>
                  </a:ext>
                </a:extLst>
              </a:tr>
            </a:tbl>
          </a:graphicData>
        </a:graphic>
      </p:graphicFrame>
    </p:spTree>
    <p:extLst>
      <p:ext uri="{BB962C8B-B14F-4D97-AF65-F5344CB8AC3E}">
        <p14:creationId xmlns:p14="http://schemas.microsoft.com/office/powerpoint/2010/main" val="30853454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4EB9E3-E055-5228-5B0E-CE0672511B60}"/>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3700" kern="1200">
                <a:solidFill>
                  <a:srgbClr val="FFFFFF"/>
                </a:solidFill>
                <a:latin typeface="+mj-lt"/>
                <a:ea typeface="+mj-ea"/>
                <a:cs typeface="+mj-cs"/>
              </a:rPr>
              <a:t>GA Recruitment &amp; Hiring Timelines (Cont.) </a:t>
            </a:r>
          </a:p>
        </p:txBody>
      </p:sp>
      <p:sp>
        <p:nvSpPr>
          <p:cNvPr id="5" name="Rectangle 1">
            <a:extLst>
              <a:ext uri="{FF2B5EF4-FFF2-40B4-BE49-F238E27FC236}">
                <a16:creationId xmlns:a16="http://schemas.microsoft.com/office/drawing/2014/main" id="{16FB35E7-5099-B6CF-F8B3-151984002A34}"/>
              </a:ext>
            </a:extLst>
          </p:cNvPr>
          <p:cNvSpPr>
            <a:spLocks noChangeArrowheads="1"/>
          </p:cNvSpPr>
          <p:nvPr/>
        </p:nvSpPr>
        <p:spPr bwMode="auto">
          <a:xfrm>
            <a:off x="8572499" y="390832"/>
            <a:ext cx="3233585" cy="8736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p>
            <a:pPr marR="0" lvl="0" defTabSz="914400" fontAlgn="base">
              <a:lnSpc>
                <a:spcPct val="90000"/>
              </a:lnSpc>
              <a:spcBef>
                <a:spcPts val="1000"/>
              </a:spcBef>
              <a:spcAft>
                <a:spcPct val="0"/>
              </a:spcAft>
              <a:buClrTx/>
              <a:buSzTx/>
              <a:tabLst/>
            </a:pPr>
            <a:r>
              <a:rPr kumimoji="0" lang="en-US" altLang="en-US" sz="1900" b="1" i="0" u="sng" strike="noStrike" kern="1200" cap="none" normalizeH="0" baseline="0">
                <a:ln>
                  <a:noFill/>
                </a:ln>
                <a:solidFill>
                  <a:srgbClr val="FFFFFF"/>
                </a:solidFill>
                <a:effectLst/>
                <a:latin typeface="+mn-lt"/>
                <a:ea typeface="+mn-ea"/>
                <a:cs typeface="+mn-cs"/>
              </a:rPr>
              <a:t>Spring Semester Deadlines – For January 1</a:t>
            </a:r>
            <a:r>
              <a:rPr kumimoji="0" lang="en-US" altLang="en-US" sz="1900" b="1" i="0" u="sng" strike="noStrike" kern="1200" cap="none" normalizeH="0" baseline="30000">
                <a:ln>
                  <a:noFill/>
                </a:ln>
                <a:solidFill>
                  <a:srgbClr val="FFFFFF"/>
                </a:solidFill>
                <a:effectLst/>
                <a:latin typeface="+mn-lt"/>
                <a:ea typeface="+mn-ea"/>
                <a:cs typeface="+mn-cs"/>
              </a:rPr>
              <a:t>st</a:t>
            </a:r>
            <a:r>
              <a:rPr kumimoji="0" lang="en-US" altLang="en-US" sz="1900" b="1" i="0" u="sng" strike="noStrike" kern="1200" cap="none" normalizeH="0" baseline="0">
                <a:ln>
                  <a:noFill/>
                </a:ln>
                <a:solidFill>
                  <a:srgbClr val="FFFFFF"/>
                </a:solidFill>
                <a:effectLst/>
                <a:latin typeface="+mn-lt"/>
                <a:ea typeface="+mn-ea"/>
                <a:cs typeface="+mn-cs"/>
              </a:rPr>
              <a:t> Start - Announce October 1st</a:t>
            </a:r>
            <a:endParaRPr kumimoji="0" lang="en-US" altLang="en-US" sz="1900" b="0" i="0" u="none" strike="noStrike" kern="1200" cap="none" normalizeH="0" baseline="0">
              <a:ln>
                <a:noFill/>
              </a:ln>
              <a:solidFill>
                <a:srgbClr val="FFFFFF"/>
              </a:solidFill>
              <a:effectLst/>
              <a:latin typeface="+mn-lt"/>
              <a:ea typeface="+mn-ea"/>
              <a:cs typeface="+mn-cs"/>
            </a:endParaRPr>
          </a:p>
        </p:txBody>
      </p:sp>
      <p:graphicFrame>
        <p:nvGraphicFramePr>
          <p:cNvPr id="4" name="Content Placeholder 3">
            <a:extLst>
              <a:ext uri="{FF2B5EF4-FFF2-40B4-BE49-F238E27FC236}">
                <a16:creationId xmlns:a16="http://schemas.microsoft.com/office/drawing/2014/main" id="{CE9FF33E-7D87-5149-F8C8-BB05BAF53BAC}"/>
              </a:ext>
            </a:extLst>
          </p:cNvPr>
          <p:cNvGraphicFramePr>
            <a:graphicFrameLocks noGrp="1"/>
          </p:cNvGraphicFramePr>
          <p:nvPr>
            <p:ph idx="1"/>
            <p:extLst>
              <p:ext uri="{D42A27DB-BD31-4B8C-83A1-F6EECF244321}">
                <p14:modId xmlns:p14="http://schemas.microsoft.com/office/powerpoint/2010/main" val="2294106284"/>
              </p:ext>
            </p:extLst>
          </p:nvPr>
        </p:nvGraphicFramePr>
        <p:xfrm>
          <a:off x="432225" y="2337528"/>
          <a:ext cx="11327550" cy="3728598"/>
        </p:xfrm>
        <a:graphic>
          <a:graphicData uri="http://schemas.openxmlformats.org/drawingml/2006/table">
            <a:tbl>
              <a:tblPr firstRow="1" firstCol="1" bandRow="1">
                <a:tableStyleId>{5C22544A-7EE6-4342-B048-85BDC9FD1C3A}</a:tableStyleId>
              </a:tblPr>
              <a:tblGrid>
                <a:gridCol w="4732798">
                  <a:extLst>
                    <a:ext uri="{9D8B030D-6E8A-4147-A177-3AD203B41FA5}">
                      <a16:colId xmlns:a16="http://schemas.microsoft.com/office/drawing/2014/main" val="3829036932"/>
                    </a:ext>
                  </a:extLst>
                </a:gridCol>
                <a:gridCol w="6594752">
                  <a:extLst>
                    <a:ext uri="{9D8B030D-6E8A-4147-A177-3AD203B41FA5}">
                      <a16:colId xmlns:a16="http://schemas.microsoft.com/office/drawing/2014/main" val="1105078446"/>
                    </a:ext>
                  </a:extLst>
                </a:gridCol>
              </a:tblGrid>
              <a:tr h="309012">
                <a:tc>
                  <a:txBody>
                    <a:bodyPr/>
                    <a:lstStyle/>
                    <a:p>
                      <a:pPr marL="38100" marR="0">
                        <a:lnSpc>
                          <a:spcPct val="107000"/>
                        </a:lnSpc>
                        <a:spcAft>
                          <a:spcPts val="800"/>
                        </a:spcAft>
                        <a:buNone/>
                      </a:pPr>
                      <a:r>
                        <a:rPr lang="en-US" sz="1700">
                          <a:effectLst/>
                        </a:rPr>
                        <a:t>September - November</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4951" marR="94951" marT="0" marB="0"/>
                </a:tc>
                <a:tc>
                  <a:txBody>
                    <a:bodyPr/>
                    <a:lstStyle/>
                    <a:p>
                      <a:pPr marL="48260" marR="0">
                        <a:lnSpc>
                          <a:spcPct val="107000"/>
                        </a:lnSpc>
                        <a:spcAft>
                          <a:spcPts val="800"/>
                        </a:spcAft>
                        <a:buNone/>
                      </a:pPr>
                      <a:r>
                        <a:rPr lang="en-US" sz="1700">
                          <a:effectLst/>
                        </a:rPr>
                        <a:t>Recruit &amp; Hire GAs</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4951" marR="94951" marT="0" marB="0"/>
                </a:tc>
                <a:extLst>
                  <a:ext uri="{0D108BD9-81ED-4DB2-BD59-A6C34878D82A}">
                    <a16:rowId xmlns:a16="http://schemas.microsoft.com/office/drawing/2014/main" val="3050406597"/>
                  </a:ext>
                </a:extLst>
              </a:tr>
              <a:tr h="309012">
                <a:tc>
                  <a:txBody>
                    <a:bodyPr/>
                    <a:lstStyle/>
                    <a:p>
                      <a:pPr marL="38100" marR="0">
                        <a:lnSpc>
                          <a:spcPct val="107000"/>
                        </a:lnSpc>
                        <a:spcAft>
                          <a:spcPts val="800"/>
                        </a:spcAft>
                        <a:buNone/>
                      </a:pPr>
                      <a:r>
                        <a:rPr lang="en-US" sz="1700">
                          <a:effectLst/>
                        </a:rPr>
                        <a:t>October 15</a:t>
                      </a:r>
                      <a:r>
                        <a:rPr lang="en-US" sz="1700" baseline="30000">
                          <a:effectLst/>
                        </a:rPr>
                        <a:t>th</a:t>
                      </a:r>
                      <a:r>
                        <a:rPr lang="en-US" sz="1700">
                          <a:effectLst/>
                        </a:rPr>
                        <a:t> </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4951" marR="94951" marT="0" marB="0"/>
                </a:tc>
                <a:tc>
                  <a:txBody>
                    <a:bodyPr/>
                    <a:lstStyle/>
                    <a:p>
                      <a:pPr marL="48260" marR="0">
                        <a:lnSpc>
                          <a:spcPct val="107000"/>
                        </a:lnSpc>
                        <a:spcAft>
                          <a:spcPts val="800"/>
                        </a:spcAft>
                        <a:buNone/>
                      </a:pPr>
                      <a:r>
                        <a:rPr lang="en-US" sz="1700">
                          <a:effectLst/>
                        </a:rPr>
                        <a:t>Deadline for postings to the </a:t>
                      </a:r>
                      <a:r>
                        <a:rPr lang="en-US" sz="1700" u="sng">
                          <a:effectLst/>
                          <a:hlinkClick r:id="rId2"/>
                        </a:rPr>
                        <a:t>GA Jobs Board</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4951" marR="94951" marT="0" marB="0"/>
                </a:tc>
                <a:extLst>
                  <a:ext uri="{0D108BD9-81ED-4DB2-BD59-A6C34878D82A}">
                    <a16:rowId xmlns:a16="http://schemas.microsoft.com/office/drawing/2014/main" val="1672413156"/>
                  </a:ext>
                </a:extLst>
              </a:tr>
              <a:tr h="711347">
                <a:tc>
                  <a:txBody>
                    <a:bodyPr/>
                    <a:lstStyle/>
                    <a:p>
                      <a:pPr marL="38100" marR="0">
                        <a:lnSpc>
                          <a:spcPct val="107000"/>
                        </a:lnSpc>
                        <a:spcAft>
                          <a:spcPts val="800"/>
                        </a:spcAft>
                        <a:buNone/>
                      </a:pPr>
                      <a:r>
                        <a:rPr lang="en-US" sz="1700">
                          <a:effectLst/>
                        </a:rPr>
                        <a:t>November 1</a:t>
                      </a:r>
                      <a:r>
                        <a:rPr lang="en-US" sz="1700" baseline="30000">
                          <a:effectLst/>
                        </a:rPr>
                        <a:t>st</a:t>
                      </a:r>
                      <a:endParaRPr lang="en-US" sz="1500">
                        <a:effectLst/>
                      </a:endParaRPr>
                    </a:p>
                    <a:p>
                      <a:pPr marL="38100" marR="0">
                        <a:lnSpc>
                          <a:spcPct val="107000"/>
                        </a:lnSpc>
                        <a:spcAft>
                          <a:spcPts val="800"/>
                        </a:spcAft>
                        <a:buNone/>
                      </a:pPr>
                      <a:r>
                        <a:rPr lang="en-US" sz="1700">
                          <a:effectLst/>
                        </a:rPr>
                        <a:t> </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4951" marR="94951" marT="0" marB="0"/>
                </a:tc>
                <a:tc>
                  <a:txBody>
                    <a:bodyPr/>
                    <a:lstStyle/>
                    <a:p>
                      <a:pPr marL="48260" marR="0">
                        <a:lnSpc>
                          <a:spcPct val="107000"/>
                        </a:lnSpc>
                        <a:spcAft>
                          <a:spcPts val="800"/>
                        </a:spcAft>
                        <a:buNone/>
                      </a:pPr>
                      <a:r>
                        <a:rPr lang="en-US" sz="1700">
                          <a:effectLst/>
                        </a:rPr>
                        <a:t>Deadline to submit </a:t>
                      </a:r>
                      <a:r>
                        <a:rPr lang="en-US" sz="1700" u="sng">
                          <a:effectLst/>
                          <a:hlinkClick r:id="rId3"/>
                        </a:rPr>
                        <a:t>GA Onboarding Request Form</a:t>
                      </a:r>
                      <a:r>
                        <a:rPr lang="en-US" sz="1700">
                          <a:effectLst/>
                        </a:rPr>
                        <a:t> for new GAs</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4951" marR="94951" marT="0" marB="0"/>
                </a:tc>
                <a:extLst>
                  <a:ext uri="{0D108BD9-81ED-4DB2-BD59-A6C34878D82A}">
                    <a16:rowId xmlns:a16="http://schemas.microsoft.com/office/drawing/2014/main" val="2818509554"/>
                  </a:ext>
                </a:extLst>
              </a:tr>
              <a:tr h="606337">
                <a:tc>
                  <a:txBody>
                    <a:bodyPr/>
                    <a:lstStyle/>
                    <a:p>
                      <a:pPr marL="38100" marR="0">
                        <a:lnSpc>
                          <a:spcPct val="107000"/>
                        </a:lnSpc>
                        <a:spcAft>
                          <a:spcPts val="800"/>
                        </a:spcAft>
                        <a:buNone/>
                      </a:pPr>
                      <a:r>
                        <a:rPr lang="en-US" sz="1700">
                          <a:effectLst/>
                        </a:rPr>
                        <a:t>November 15</a:t>
                      </a:r>
                      <a:r>
                        <a:rPr lang="en-US" sz="1700" baseline="30000">
                          <a:effectLst/>
                        </a:rPr>
                        <a:t>th</a:t>
                      </a:r>
                      <a:r>
                        <a:rPr lang="en-US" sz="1700">
                          <a:effectLst/>
                        </a:rPr>
                        <a:t> </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4951" marR="94951" marT="0" marB="0"/>
                </a:tc>
                <a:tc>
                  <a:txBody>
                    <a:bodyPr/>
                    <a:lstStyle/>
                    <a:p>
                      <a:pPr marL="48260" marR="0">
                        <a:lnSpc>
                          <a:spcPct val="107000"/>
                        </a:lnSpc>
                        <a:spcAft>
                          <a:spcPts val="800"/>
                        </a:spcAft>
                        <a:buNone/>
                      </a:pPr>
                      <a:r>
                        <a:rPr lang="en-US" sz="1700">
                          <a:effectLst/>
                        </a:rPr>
                        <a:t>Deadline to submit </a:t>
                      </a:r>
                      <a:r>
                        <a:rPr lang="en-US" sz="1700" u="sng">
                          <a:effectLst/>
                          <a:hlinkClick r:id="rId3"/>
                        </a:rPr>
                        <a:t>GA Onboarding Request Form</a:t>
                      </a:r>
                      <a:r>
                        <a:rPr lang="en-US" sz="1700">
                          <a:effectLst/>
                        </a:rPr>
                        <a:t> for returning GAs</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4951" marR="94951" marT="0" marB="0"/>
                </a:tc>
                <a:extLst>
                  <a:ext uri="{0D108BD9-81ED-4DB2-BD59-A6C34878D82A}">
                    <a16:rowId xmlns:a16="http://schemas.microsoft.com/office/drawing/2014/main" val="3291761651"/>
                  </a:ext>
                </a:extLst>
              </a:tr>
              <a:tr h="587433">
                <a:tc>
                  <a:txBody>
                    <a:bodyPr/>
                    <a:lstStyle/>
                    <a:p>
                      <a:pPr marL="38100" marR="0">
                        <a:lnSpc>
                          <a:spcPct val="107000"/>
                        </a:lnSpc>
                        <a:spcAft>
                          <a:spcPts val="800"/>
                        </a:spcAft>
                        <a:buNone/>
                      </a:pPr>
                      <a:r>
                        <a:rPr lang="en-US" sz="1700">
                          <a:effectLst/>
                        </a:rPr>
                        <a:t>December 1</a:t>
                      </a:r>
                      <a:r>
                        <a:rPr lang="en-US" sz="1700" baseline="30000">
                          <a:effectLst/>
                        </a:rPr>
                        <a:t>st</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4951" marR="94951" marT="0" marB="0"/>
                </a:tc>
                <a:tc>
                  <a:txBody>
                    <a:bodyPr/>
                    <a:lstStyle/>
                    <a:p>
                      <a:pPr marL="48260" marR="0">
                        <a:lnSpc>
                          <a:spcPct val="107000"/>
                        </a:lnSpc>
                        <a:spcAft>
                          <a:spcPts val="800"/>
                        </a:spcAft>
                        <a:buNone/>
                      </a:pPr>
                      <a:r>
                        <a:rPr lang="en-US" sz="1700">
                          <a:effectLst/>
                        </a:rPr>
                        <a:t>All documents must be submitted to Grad School i.e. I-9 &amp; Security Questionnaire.</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4951" marR="94951" marT="0" marB="0"/>
                </a:tc>
                <a:extLst>
                  <a:ext uri="{0D108BD9-81ED-4DB2-BD59-A6C34878D82A}">
                    <a16:rowId xmlns:a16="http://schemas.microsoft.com/office/drawing/2014/main" val="2675458747"/>
                  </a:ext>
                </a:extLst>
              </a:tr>
              <a:tr h="309012">
                <a:tc>
                  <a:txBody>
                    <a:bodyPr/>
                    <a:lstStyle/>
                    <a:p>
                      <a:pPr marL="38100" marR="0">
                        <a:lnSpc>
                          <a:spcPct val="107000"/>
                        </a:lnSpc>
                        <a:spcAft>
                          <a:spcPts val="800"/>
                        </a:spcAft>
                        <a:buNone/>
                      </a:pPr>
                      <a:r>
                        <a:rPr lang="en-US" sz="1700">
                          <a:effectLst/>
                        </a:rPr>
                        <a:t>December 1</a:t>
                      </a:r>
                      <a:r>
                        <a:rPr lang="en-US" sz="1700" baseline="30000">
                          <a:effectLst/>
                        </a:rPr>
                        <a:t>st</a:t>
                      </a:r>
                      <a:r>
                        <a:rPr lang="en-US" sz="1700">
                          <a:effectLst/>
                        </a:rPr>
                        <a:t> until campus closure</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4951" marR="94951" marT="0" marB="0"/>
                </a:tc>
                <a:tc>
                  <a:txBody>
                    <a:bodyPr/>
                    <a:lstStyle/>
                    <a:p>
                      <a:pPr marL="48260" marR="0">
                        <a:lnSpc>
                          <a:spcPct val="107000"/>
                        </a:lnSpc>
                        <a:spcAft>
                          <a:spcPts val="800"/>
                        </a:spcAft>
                        <a:buNone/>
                      </a:pPr>
                      <a:r>
                        <a:rPr lang="en-US" sz="1700">
                          <a:effectLst/>
                        </a:rPr>
                        <a:t>HR processes i.e. Equifax, input to OneUSG, etc.</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4951" marR="94951" marT="0" marB="0"/>
                </a:tc>
                <a:extLst>
                  <a:ext uri="{0D108BD9-81ED-4DB2-BD59-A6C34878D82A}">
                    <a16:rowId xmlns:a16="http://schemas.microsoft.com/office/drawing/2014/main" val="1748661020"/>
                  </a:ext>
                </a:extLst>
              </a:tr>
              <a:tr h="309012">
                <a:tc>
                  <a:txBody>
                    <a:bodyPr/>
                    <a:lstStyle/>
                    <a:p>
                      <a:pPr marL="38100" marR="0">
                        <a:lnSpc>
                          <a:spcPct val="107000"/>
                        </a:lnSpc>
                        <a:spcAft>
                          <a:spcPts val="800"/>
                        </a:spcAft>
                        <a:buNone/>
                      </a:pPr>
                      <a:r>
                        <a:rPr lang="en-US" sz="1700">
                          <a:effectLst/>
                        </a:rPr>
                        <a:t>Wednesday before start of classes</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4951" marR="94951" marT="0" marB="0"/>
                </a:tc>
                <a:tc>
                  <a:txBody>
                    <a:bodyPr/>
                    <a:lstStyle/>
                    <a:p>
                      <a:pPr marL="48260" marR="0">
                        <a:lnSpc>
                          <a:spcPct val="107000"/>
                        </a:lnSpc>
                        <a:spcAft>
                          <a:spcPts val="800"/>
                        </a:spcAft>
                        <a:buNone/>
                      </a:pPr>
                      <a:r>
                        <a:rPr lang="en-US" sz="1700">
                          <a:effectLst/>
                        </a:rPr>
                        <a:t>New GA Orientation</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4951" marR="94951" marT="0" marB="0"/>
                </a:tc>
                <a:extLst>
                  <a:ext uri="{0D108BD9-81ED-4DB2-BD59-A6C34878D82A}">
                    <a16:rowId xmlns:a16="http://schemas.microsoft.com/office/drawing/2014/main" val="3536283011"/>
                  </a:ext>
                </a:extLst>
              </a:tr>
              <a:tr h="587433">
                <a:tc>
                  <a:txBody>
                    <a:bodyPr/>
                    <a:lstStyle/>
                    <a:p>
                      <a:pPr marL="38100" marR="0">
                        <a:lnSpc>
                          <a:spcPct val="107000"/>
                        </a:lnSpc>
                        <a:spcAft>
                          <a:spcPts val="800"/>
                        </a:spcAft>
                        <a:buNone/>
                      </a:pPr>
                      <a:r>
                        <a:rPr lang="en-US" sz="1700">
                          <a:effectLst/>
                        </a:rPr>
                        <a:t>1</a:t>
                      </a:r>
                      <a:r>
                        <a:rPr lang="en-US" sz="1700" baseline="30000">
                          <a:effectLst/>
                        </a:rPr>
                        <a:t>st</a:t>
                      </a:r>
                      <a:r>
                        <a:rPr lang="en-US" sz="1700">
                          <a:effectLst/>
                        </a:rPr>
                        <a:t> day GA may begin work</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4951" marR="94951" marT="0" marB="0"/>
                </a:tc>
                <a:tc>
                  <a:txBody>
                    <a:bodyPr/>
                    <a:lstStyle/>
                    <a:p>
                      <a:pPr marL="48260" marR="0">
                        <a:lnSpc>
                          <a:spcPct val="107000"/>
                        </a:lnSpc>
                        <a:spcAft>
                          <a:spcPts val="800"/>
                        </a:spcAft>
                        <a:buNone/>
                      </a:pPr>
                      <a:r>
                        <a:rPr lang="en-US" sz="1700">
                          <a:effectLst/>
                        </a:rPr>
                        <a:t>GA will receive an email from HR when they are fully onboarded &amp; permitted to begin work. Noted on GA’s Appointment Form</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94951" marR="94951" marT="0" marB="0"/>
                </a:tc>
                <a:extLst>
                  <a:ext uri="{0D108BD9-81ED-4DB2-BD59-A6C34878D82A}">
                    <a16:rowId xmlns:a16="http://schemas.microsoft.com/office/drawing/2014/main" val="2756381026"/>
                  </a:ext>
                </a:extLst>
              </a:tr>
            </a:tbl>
          </a:graphicData>
        </a:graphic>
      </p:graphicFrame>
    </p:spTree>
    <p:extLst>
      <p:ext uri="{BB962C8B-B14F-4D97-AF65-F5344CB8AC3E}">
        <p14:creationId xmlns:p14="http://schemas.microsoft.com/office/powerpoint/2010/main" val="29181140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7781CA-E607-583A-4F9A-1A369768248A}"/>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3700" kern="1200">
                <a:solidFill>
                  <a:srgbClr val="FFFFFF"/>
                </a:solidFill>
                <a:latin typeface="+mj-lt"/>
                <a:ea typeface="+mj-ea"/>
                <a:cs typeface="+mj-cs"/>
              </a:rPr>
              <a:t>GA Recruitment &amp; Hiring Timelines (Cont.) </a:t>
            </a:r>
          </a:p>
        </p:txBody>
      </p:sp>
      <p:sp>
        <p:nvSpPr>
          <p:cNvPr id="5" name="Rectangle 1">
            <a:extLst>
              <a:ext uri="{FF2B5EF4-FFF2-40B4-BE49-F238E27FC236}">
                <a16:creationId xmlns:a16="http://schemas.microsoft.com/office/drawing/2014/main" id="{4DE49D04-7857-2626-45BC-D1CA7D0EDC40}"/>
              </a:ext>
            </a:extLst>
          </p:cNvPr>
          <p:cNvSpPr>
            <a:spLocks noChangeArrowheads="1"/>
          </p:cNvSpPr>
          <p:nvPr/>
        </p:nvSpPr>
        <p:spPr bwMode="auto">
          <a:xfrm>
            <a:off x="8572499" y="390832"/>
            <a:ext cx="3233585" cy="8736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p>
            <a:pPr marR="0" lvl="0" defTabSz="914400" fontAlgn="base">
              <a:lnSpc>
                <a:spcPct val="90000"/>
              </a:lnSpc>
              <a:spcBef>
                <a:spcPts val="1000"/>
              </a:spcBef>
              <a:spcAft>
                <a:spcPct val="0"/>
              </a:spcAft>
              <a:buClrTx/>
              <a:buSzTx/>
              <a:tabLst/>
            </a:pPr>
            <a:r>
              <a:rPr kumimoji="0" lang="en-US" altLang="en-US" sz="1900" b="1" i="0" u="sng" strike="noStrike" kern="1200" cap="none" normalizeH="0" baseline="0">
                <a:ln>
                  <a:noFill/>
                </a:ln>
                <a:solidFill>
                  <a:srgbClr val="FFFFFF"/>
                </a:solidFill>
                <a:effectLst/>
                <a:latin typeface="+mn-lt"/>
                <a:ea typeface="+mn-ea"/>
                <a:cs typeface="+mn-cs"/>
              </a:rPr>
              <a:t>Summer Semester Deadlines – For May 1</a:t>
            </a:r>
            <a:r>
              <a:rPr kumimoji="0" lang="en-US" altLang="en-US" sz="1900" b="1" i="0" u="sng" strike="noStrike" kern="1200" cap="none" normalizeH="0" baseline="30000">
                <a:ln>
                  <a:noFill/>
                </a:ln>
                <a:solidFill>
                  <a:srgbClr val="FFFFFF"/>
                </a:solidFill>
                <a:effectLst/>
                <a:latin typeface="+mn-lt"/>
                <a:ea typeface="+mn-ea"/>
                <a:cs typeface="+mn-cs"/>
              </a:rPr>
              <a:t>st</a:t>
            </a:r>
            <a:r>
              <a:rPr kumimoji="0" lang="en-US" altLang="en-US" sz="1900" b="1" i="0" u="sng" strike="noStrike" kern="1200" cap="none" normalizeH="0" baseline="0">
                <a:ln>
                  <a:noFill/>
                </a:ln>
                <a:solidFill>
                  <a:srgbClr val="FFFFFF"/>
                </a:solidFill>
                <a:effectLst/>
                <a:latin typeface="+mn-lt"/>
                <a:ea typeface="+mn-ea"/>
                <a:cs typeface="+mn-cs"/>
              </a:rPr>
              <a:t> Start – Announce February 1st</a:t>
            </a:r>
            <a:endParaRPr kumimoji="0" lang="en-US" altLang="en-US" sz="1900" b="0" i="0" u="none" strike="noStrike" kern="1200" cap="none" normalizeH="0" baseline="0">
              <a:ln>
                <a:noFill/>
              </a:ln>
              <a:solidFill>
                <a:srgbClr val="FFFFFF"/>
              </a:solidFill>
              <a:effectLst/>
              <a:latin typeface="+mn-lt"/>
              <a:ea typeface="+mn-ea"/>
              <a:cs typeface="+mn-cs"/>
            </a:endParaRPr>
          </a:p>
        </p:txBody>
      </p:sp>
      <p:graphicFrame>
        <p:nvGraphicFramePr>
          <p:cNvPr id="4" name="Content Placeholder 3">
            <a:extLst>
              <a:ext uri="{FF2B5EF4-FFF2-40B4-BE49-F238E27FC236}">
                <a16:creationId xmlns:a16="http://schemas.microsoft.com/office/drawing/2014/main" id="{125702A8-C631-9C9C-DC6A-06FA1ABB9F32}"/>
              </a:ext>
            </a:extLst>
          </p:cNvPr>
          <p:cNvGraphicFramePr>
            <a:graphicFrameLocks noGrp="1"/>
          </p:cNvGraphicFramePr>
          <p:nvPr>
            <p:ph idx="1"/>
            <p:extLst>
              <p:ext uri="{D42A27DB-BD31-4B8C-83A1-F6EECF244321}">
                <p14:modId xmlns:p14="http://schemas.microsoft.com/office/powerpoint/2010/main" val="2789270900"/>
              </p:ext>
            </p:extLst>
          </p:nvPr>
        </p:nvGraphicFramePr>
        <p:xfrm>
          <a:off x="432225" y="2313458"/>
          <a:ext cx="11327550" cy="3757831"/>
        </p:xfrm>
        <a:graphic>
          <a:graphicData uri="http://schemas.openxmlformats.org/drawingml/2006/table">
            <a:tbl>
              <a:tblPr firstRow="1" firstCol="1" bandRow="1">
                <a:tableStyleId>{5C22544A-7EE6-4342-B048-85BDC9FD1C3A}</a:tableStyleId>
              </a:tblPr>
              <a:tblGrid>
                <a:gridCol w="4605275">
                  <a:extLst>
                    <a:ext uri="{9D8B030D-6E8A-4147-A177-3AD203B41FA5}">
                      <a16:colId xmlns:a16="http://schemas.microsoft.com/office/drawing/2014/main" val="1177733297"/>
                    </a:ext>
                  </a:extLst>
                </a:gridCol>
                <a:gridCol w="6722275">
                  <a:extLst>
                    <a:ext uri="{9D8B030D-6E8A-4147-A177-3AD203B41FA5}">
                      <a16:colId xmlns:a16="http://schemas.microsoft.com/office/drawing/2014/main" val="387091990"/>
                    </a:ext>
                  </a:extLst>
                </a:gridCol>
              </a:tblGrid>
              <a:tr h="323839">
                <a:tc>
                  <a:txBody>
                    <a:bodyPr/>
                    <a:lstStyle/>
                    <a:p>
                      <a:pPr marL="0" marR="0">
                        <a:lnSpc>
                          <a:spcPct val="107000"/>
                        </a:lnSpc>
                        <a:buNone/>
                      </a:pPr>
                      <a:r>
                        <a:rPr lang="en-US" sz="1800">
                          <a:effectLst/>
                        </a:rPr>
                        <a:t>November-March</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101377" marR="101377" marT="0" marB="0"/>
                </a:tc>
                <a:tc>
                  <a:txBody>
                    <a:bodyPr/>
                    <a:lstStyle/>
                    <a:p>
                      <a:pPr marL="105410" marR="0">
                        <a:lnSpc>
                          <a:spcPct val="107000"/>
                        </a:lnSpc>
                        <a:spcAft>
                          <a:spcPts val="800"/>
                        </a:spcAft>
                        <a:buNone/>
                      </a:pPr>
                      <a:r>
                        <a:rPr lang="en-US" sz="1800">
                          <a:effectLst/>
                        </a:rPr>
                        <a:t>Recruit &amp; Hire GAs</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101377" marR="101377" marT="0" marB="0"/>
                </a:tc>
                <a:extLst>
                  <a:ext uri="{0D108BD9-81ED-4DB2-BD59-A6C34878D82A}">
                    <a16:rowId xmlns:a16="http://schemas.microsoft.com/office/drawing/2014/main" val="3333391698"/>
                  </a:ext>
                </a:extLst>
              </a:tr>
              <a:tr h="323839">
                <a:tc>
                  <a:txBody>
                    <a:bodyPr/>
                    <a:lstStyle/>
                    <a:p>
                      <a:pPr marL="0" marR="0">
                        <a:lnSpc>
                          <a:spcPct val="107000"/>
                        </a:lnSpc>
                        <a:buNone/>
                      </a:pPr>
                      <a:r>
                        <a:rPr lang="en-US" sz="1800">
                          <a:effectLst/>
                        </a:rPr>
                        <a:t>February 15</a:t>
                      </a:r>
                      <a:r>
                        <a:rPr lang="en-US" sz="1800" baseline="30000">
                          <a:effectLst/>
                        </a:rPr>
                        <a:t>th</a:t>
                      </a:r>
                      <a:r>
                        <a:rPr lang="en-US" sz="1800">
                          <a:effectLst/>
                        </a:rPr>
                        <a:t> </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101377" marR="101377" marT="0" marB="0"/>
                </a:tc>
                <a:tc>
                  <a:txBody>
                    <a:bodyPr/>
                    <a:lstStyle/>
                    <a:p>
                      <a:pPr marL="105410" marR="0">
                        <a:lnSpc>
                          <a:spcPct val="107000"/>
                        </a:lnSpc>
                        <a:spcAft>
                          <a:spcPts val="800"/>
                        </a:spcAft>
                        <a:buNone/>
                      </a:pPr>
                      <a:r>
                        <a:rPr lang="en-US" sz="1800">
                          <a:effectLst/>
                        </a:rPr>
                        <a:t>Deadline for postings to the </a:t>
                      </a:r>
                      <a:r>
                        <a:rPr lang="en-US" sz="1800" u="sng">
                          <a:effectLst/>
                          <a:hlinkClick r:id="rId2"/>
                        </a:rPr>
                        <a:t>GA Jobs Board</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101377" marR="101377" marT="0" marB="0"/>
                </a:tc>
                <a:extLst>
                  <a:ext uri="{0D108BD9-81ED-4DB2-BD59-A6C34878D82A}">
                    <a16:rowId xmlns:a16="http://schemas.microsoft.com/office/drawing/2014/main" val="90652532"/>
                  </a:ext>
                </a:extLst>
              </a:tr>
              <a:tr h="323839">
                <a:tc>
                  <a:txBody>
                    <a:bodyPr/>
                    <a:lstStyle/>
                    <a:p>
                      <a:pPr marL="0" marR="0">
                        <a:lnSpc>
                          <a:spcPct val="107000"/>
                        </a:lnSpc>
                        <a:buNone/>
                      </a:pPr>
                      <a:r>
                        <a:rPr lang="en-US" sz="1800">
                          <a:effectLst/>
                        </a:rPr>
                        <a:t>March 1</a:t>
                      </a:r>
                      <a:r>
                        <a:rPr lang="en-US" sz="1800" baseline="30000">
                          <a:effectLst/>
                        </a:rPr>
                        <a:t>st</a:t>
                      </a:r>
                      <a:r>
                        <a:rPr lang="en-US" sz="1800">
                          <a:effectLst/>
                        </a:rPr>
                        <a:t> </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101377" marR="101377" marT="0" marB="0"/>
                </a:tc>
                <a:tc>
                  <a:txBody>
                    <a:bodyPr/>
                    <a:lstStyle/>
                    <a:p>
                      <a:pPr marL="105410" marR="0">
                        <a:lnSpc>
                          <a:spcPct val="107000"/>
                        </a:lnSpc>
                        <a:spcAft>
                          <a:spcPts val="800"/>
                        </a:spcAft>
                        <a:buNone/>
                      </a:pPr>
                      <a:r>
                        <a:rPr lang="en-US" sz="1800">
                          <a:effectLst/>
                        </a:rPr>
                        <a:t>Deadline to submit </a:t>
                      </a:r>
                      <a:r>
                        <a:rPr lang="en-US" sz="1800" u="sng">
                          <a:effectLst/>
                          <a:hlinkClick r:id="rId3"/>
                        </a:rPr>
                        <a:t>GA Onboarding Request Form</a:t>
                      </a:r>
                      <a:r>
                        <a:rPr lang="en-US" sz="1800">
                          <a:effectLst/>
                        </a:rPr>
                        <a:t> for new GAs</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101377" marR="101377" marT="0" marB="0"/>
                </a:tc>
                <a:extLst>
                  <a:ext uri="{0D108BD9-81ED-4DB2-BD59-A6C34878D82A}">
                    <a16:rowId xmlns:a16="http://schemas.microsoft.com/office/drawing/2014/main" val="2912409446"/>
                  </a:ext>
                </a:extLst>
              </a:tr>
              <a:tr h="615619">
                <a:tc>
                  <a:txBody>
                    <a:bodyPr/>
                    <a:lstStyle/>
                    <a:p>
                      <a:pPr marL="0" marR="0">
                        <a:lnSpc>
                          <a:spcPct val="107000"/>
                        </a:lnSpc>
                        <a:buNone/>
                      </a:pPr>
                      <a:r>
                        <a:rPr lang="en-US" sz="1800">
                          <a:effectLst/>
                        </a:rPr>
                        <a:t>March 15</a:t>
                      </a:r>
                      <a:r>
                        <a:rPr lang="en-US" sz="1800" baseline="30000">
                          <a:effectLst/>
                        </a:rPr>
                        <a:t>th</a:t>
                      </a:r>
                      <a:r>
                        <a:rPr lang="en-US" sz="1800">
                          <a:effectLst/>
                        </a:rPr>
                        <a:t> </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101377" marR="101377" marT="0" marB="0"/>
                </a:tc>
                <a:tc>
                  <a:txBody>
                    <a:bodyPr/>
                    <a:lstStyle/>
                    <a:p>
                      <a:pPr marL="105410" marR="0">
                        <a:lnSpc>
                          <a:spcPct val="107000"/>
                        </a:lnSpc>
                        <a:spcAft>
                          <a:spcPts val="800"/>
                        </a:spcAft>
                        <a:buNone/>
                      </a:pPr>
                      <a:r>
                        <a:rPr lang="en-US" sz="1800">
                          <a:effectLst/>
                        </a:rPr>
                        <a:t>Deadline to submit </a:t>
                      </a:r>
                      <a:r>
                        <a:rPr lang="en-US" sz="1800" u="sng">
                          <a:effectLst/>
                          <a:hlinkClick r:id="rId3"/>
                        </a:rPr>
                        <a:t>GA Onboarding Request Form</a:t>
                      </a:r>
                      <a:r>
                        <a:rPr lang="en-US" sz="1800">
                          <a:effectLst/>
                        </a:rPr>
                        <a:t> for returning GAs</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101377" marR="101377" marT="0" marB="0"/>
                </a:tc>
                <a:extLst>
                  <a:ext uri="{0D108BD9-81ED-4DB2-BD59-A6C34878D82A}">
                    <a16:rowId xmlns:a16="http://schemas.microsoft.com/office/drawing/2014/main" val="1106739741"/>
                  </a:ext>
                </a:extLst>
              </a:tr>
              <a:tr h="615619">
                <a:tc>
                  <a:txBody>
                    <a:bodyPr/>
                    <a:lstStyle/>
                    <a:p>
                      <a:pPr marL="0" marR="0">
                        <a:lnSpc>
                          <a:spcPct val="107000"/>
                        </a:lnSpc>
                        <a:buNone/>
                      </a:pPr>
                      <a:r>
                        <a:rPr lang="en-US" sz="1800">
                          <a:effectLst/>
                        </a:rPr>
                        <a:t>April 1</a:t>
                      </a:r>
                      <a:r>
                        <a:rPr lang="en-US" sz="1800" baseline="30000">
                          <a:effectLst/>
                        </a:rPr>
                        <a:t>st</a:t>
                      </a:r>
                      <a:r>
                        <a:rPr lang="en-US" sz="1800">
                          <a:effectLst/>
                        </a:rPr>
                        <a:t> </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101377" marR="101377" marT="0" marB="0"/>
                </a:tc>
                <a:tc>
                  <a:txBody>
                    <a:bodyPr/>
                    <a:lstStyle/>
                    <a:p>
                      <a:pPr marL="105410" marR="0">
                        <a:lnSpc>
                          <a:spcPct val="107000"/>
                        </a:lnSpc>
                        <a:spcAft>
                          <a:spcPts val="800"/>
                        </a:spcAft>
                        <a:buNone/>
                      </a:pPr>
                      <a:r>
                        <a:rPr lang="en-US" sz="1800">
                          <a:effectLst/>
                        </a:rPr>
                        <a:t>All documents must be submitted to Grad School i.e. I-9 &amp; Security Questionnaire.</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101377" marR="101377" marT="0" marB="0"/>
                </a:tc>
                <a:extLst>
                  <a:ext uri="{0D108BD9-81ED-4DB2-BD59-A6C34878D82A}">
                    <a16:rowId xmlns:a16="http://schemas.microsoft.com/office/drawing/2014/main" val="1838272854"/>
                  </a:ext>
                </a:extLst>
              </a:tr>
              <a:tr h="323839">
                <a:tc>
                  <a:txBody>
                    <a:bodyPr/>
                    <a:lstStyle/>
                    <a:p>
                      <a:pPr marL="0" marR="0">
                        <a:lnSpc>
                          <a:spcPct val="107000"/>
                        </a:lnSpc>
                        <a:buNone/>
                      </a:pPr>
                      <a:r>
                        <a:rPr lang="en-US" sz="1800">
                          <a:effectLst/>
                        </a:rPr>
                        <a:t>April 1</a:t>
                      </a:r>
                      <a:r>
                        <a:rPr lang="en-US" sz="1800" baseline="30000">
                          <a:effectLst/>
                        </a:rPr>
                        <a:t>st</a:t>
                      </a:r>
                      <a:r>
                        <a:rPr lang="en-US" sz="1800">
                          <a:effectLst/>
                        </a:rPr>
                        <a:t> thru April 30</a:t>
                      </a:r>
                      <a:r>
                        <a:rPr lang="en-US" sz="1800" baseline="30000">
                          <a:effectLst/>
                        </a:rPr>
                        <a:t>th</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101377" marR="101377" marT="0" marB="0"/>
                </a:tc>
                <a:tc>
                  <a:txBody>
                    <a:bodyPr/>
                    <a:lstStyle/>
                    <a:p>
                      <a:pPr marL="105410" marR="0">
                        <a:lnSpc>
                          <a:spcPct val="107000"/>
                        </a:lnSpc>
                        <a:spcAft>
                          <a:spcPts val="800"/>
                        </a:spcAft>
                        <a:buNone/>
                      </a:pPr>
                      <a:r>
                        <a:rPr lang="en-US" sz="1800">
                          <a:effectLst/>
                        </a:rPr>
                        <a:t>HR processes i.e. Equifax, input to OneUSG, etc.</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101377" marR="101377" marT="0" marB="0"/>
                </a:tc>
                <a:extLst>
                  <a:ext uri="{0D108BD9-81ED-4DB2-BD59-A6C34878D82A}">
                    <a16:rowId xmlns:a16="http://schemas.microsoft.com/office/drawing/2014/main" val="3549695317"/>
                  </a:ext>
                </a:extLst>
              </a:tr>
              <a:tr h="323839">
                <a:tc>
                  <a:txBody>
                    <a:bodyPr/>
                    <a:lstStyle/>
                    <a:p>
                      <a:pPr marL="0" marR="0">
                        <a:lnSpc>
                          <a:spcPct val="107000"/>
                        </a:lnSpc>
                        <a:buNone/>
                      </a:pPr>
                      <a:r>
                        <a:rPr lang="en-US" sz="1800">
                          <a:effectLst/>
                          <a:latin typeface="Calibri" panose="020F0502020204030204" pitchFamily="34" charset="0"/>
                          <a:ea typeface="Calibri" panose="020F0502020204030204" pitchFamily="34" charset="0"/>
                          <a:cs typeface="Times New Roman" panose="02020603050405020304" pitchFamily="18" charset="0"/>
                        </a:rPr>
                        <a:t>Monday after Graduation (as needed) </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101377" marR="101377" marT="0" marB="0"/>
                </a:tc>
                <a:tc>
                  <a:txBody>
                    <a:bodyPr/>
                    <a:lstStyle/>
                    <a:p>
                      <a:pPr marL="105410" marR="0">
                        <a:lnSpc>
                          <a:spcPct val="107000"/>
                        </a:lnSpc>
                        <a:spcAft>
                          <a:spcPts val="800"/>
                        </a:spcAft>
                        <a:buNone/>
                      </a:pPr>
                      <a:r>
                        <a:rPr lang="en-US" sz="1800">
                          <a:effectLst/>
                        </a:rPr>
                        <a:t>New GA Orientation</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101377" marR="101377" marT="0" marB="0"/>
                </a:tc>
                <a:extLst>
                  <a:ext uri="{0D108BD9-81ED-4DB2-BD59-A6C34878D82A}">
                    <a16:rowId xmlns:a16="http://schemas.microsoft.com/office/drawing/2014/main" val="524449819"/>
                  </a:ext>
                </a:extLst>
              </a:tr>
              <a:tr h="907398">
                <a:tc>
                  <a:txBody>
                    <a:bodyPr/>
                    <a:lstStyle/>
                    <a:p>
                      <a:pPr marL="0" marR="0">
                        <a:lnSpc>
                          <a:spcPct val="107000"/>
                        </a:lnSpc>
                        <a:buNone/>
                      </a:pPr>
                      <a:r>
                        <a:rPr lang="en-US" sz="1800">
                          <a:effectLst/>
                        </a:rPr>
                        <a:t>1</a:t>
                      </a:r>
                      <a:r>
                        <a:rPr lang="en-US" sz="1800" baseline="30000">
                          <a:effectLst/>
                        </a:rPr>
                        <a:t>st</a:t>
                      </a:r>
                      <a:r>
                        <a:rPr lang="en-US" sz="1800">
                          <a:effectLst/>
                        </a:rPr>
                        <a:t> day GA may begin work</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101377" marR="101377" marT="0" marB="0"/>
                </a:tc>
                <a:tc>
                  <a:txBody>
                    <a:bodyPr/>
                    <a:lstStyle/>
                    <a:p>
                      <a:pPr marL="105410" marR="0">
                        <a:lnSpc>
                          <a:spcPct val="107000"/>
                        </a:lnSpc>
                        <a:spcAft>
                          <a:spcPts val="800"/>
                        </a:spcAft>
                        <a:buNone/>
                      </a:pPr>
                      <a:r>
                        <a:rPr lang="en-US" sz="1800">
                          <a:effectLst/>
                        </a:rPr>
                        <a:t>GA will receive an email from HR when they are fully onboarded &amp; permitted to begin work. Noted on GA’s Appointment Form</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101377" marR="101377" marT="0" marB="0"/>
                </a:tc>
                <a:extLst>
                  <a:ext uri="{0D108BD9-81ED-4DB2-BD59-A6C34878D82A}">
                    <a16:rowId xmlns:a16="http://schemas.microsoft.com/office/drawing/2014/main" val="2386678424"/>
                  </a:ext>
                </a:extLst>
              </a:tr>
            </a:tbl>
          </a:graphicData>
        </a:graphic>
      </p:graphicFrame>
    </p:spTree>
    <p:extLst>
      <p:ext uri="{BB962C8B-B14F-4D97-AF65-F5344CB8AC3E}">
        <p14:creationId xmlns:p14="http://schemas.microsoft.com/office/powerpoint/2010/main" val="33609558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D1BEF3-8B1F-47F5-A1B1-546FA93ECA7D}"/>
              </a:ext>
            </a:extLst>
          </p:cNvPr>
          <p:cNvSpPr>
            <a:spLocks noGrp="1"/>
          </p:cNvSpPr>
          <p:nvPr>
            <p:ph type="title"/>
          </p:nvPr>
        </p:nvSpPr>
        <p:spPr>
          <a:xfrm>
            <a:off x="686834" y="1153572"/>
            <a:ext cx="3200400" cy="4461163"/>
          </a:xfrm>
        </p:spPr>
        <p:txBody>
          <a:bodyPr>
            <a:normAutofit/>
          </a:bodyPr>
          <a:lstStyle/>
          <a:p>
            <a:r>
              <a:rPr lang="en-US">
                <a:solidFill>
                  <a:srgbClr val="FFFFFF"/>
                </a:solidFill>
              </a:rPr>
              <a:t>GA Onboarding for New Hires and Renewals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25777EC-8DCF-E85A-4C09-F9A399F1A550}"/>
              </a:ext>
            </a:extLst>
          </p:cNvPr>
          <p:cNvSpPr>
            <a:spLocks noGrp="1"/>
          </p:cNvSpPr>
          <p:nvPr>
            <p:ph idx="1"/>
          </p:nvPr>
        </p:nvSpPr>
        <p:spPr>
          <a:xfrm>
            <a:off x="4447308" y="591344"/>
            <a:ext cx="6906491" cy="5585619"/>
          </a:xfrm>
        </p:spPr>
        <p:txBody>
          <a:bodyPr anchor="ctr">
            <a:normAutofit/>
          </a:bodyPr>
          <a:lstStyle/>
          <a:p>
            <a:r>
              <a:rPr lang="en-US"/>
              <a:t>Please note that all GAs must have an onboarding form submitted for each term they are hired (Academic Year, Summer, Fall Only, Spring Only) </a:t>
            </a:r>
          </a:p>
          <a:p>
            <a:r>
              <a:rPr lang="en-US"/>
              <a:t>All GAs will need to have these three items for each term</a:t>
            </a:r>
          </a:p>
          <a:p>
            <a:pPr lvl="1"/>
            <a:r>
              <a:rPr lang="en-US"/>
              <a:t>Onboarding form </a:t>
            </a:r>
          </a:p>
          <a:p>
            <a:pPr lvl="1"/>
            <a:r>
              <a:rPr lang="en-US"/>
              <a:t>Appointment form </a:t>
            </a:r>
          </a:p>
          <a:p>
            <a:pPr lvl="1"/>
            <a:r>
              <a:rPr lang="en-US"/>
              <a:t>HR Confirmation email </a:t>
            </a:r>
          </a:p>
          <a:p>
            <a:r>
              <a:rPr lang="en-US">
                <a:hlinkClick r:id="rId2"/>
              </a:rPr>
              <a:t>Onboarding form</a:t>
            </a:r>
            <a:r>
              <a:rPr lang="en-US"/>
              <a:t> is located on the Grad School website </a:t>
            </a:r>
          </a:p>
        </p:txBody>
      </p:sp>
    </p:spTree>
    <p:extLst>
      <p:ext uri="{BB962C8B-B14F-4D97-AF65-F5344CB8AC3E}">
        <p14:creationId xmlns:p14="http://schemas.microsoft.com/office/powerpoint/2010/main" val="22514832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0080" y="325369"/>
            <a:ext cx="4368602" cy="1956841"/>
          </a:xfrm>
        </p:spPr>
        <p:txBody>
          <a:bodyPr anchor="b">
            <a:normAutofit/>
          </a:bodyPr>
          <a:lstStyle/>
          <a:p>
            <a:r>
              <a:rPr lang="en-US" sz="5400"/>
              <a:t>International Students</a:t>
            </a:r>
          </a:p>
        </p:txBody>
      </p:sp>
      <p:sp>
        <p:nvSpPr>
          <p:cNvPr id="11" name="Content Placeholder 10"/>
          <p:cNvSpPr>
            <a:spLocks noGrp="1"/>
          </p:cNvSpPr>
          <p:nvPr>
            <p:ph idx="1"/>
          </p:nvPr>
        </p:nvSpPr>
        <p:spPr>
          <a:xfrm>
            <a:off x="640080" y="2872899"/>
            <a:ext cx="4243589" cy="3320668"/>
          </a:xfrm>
        </p:spPr>
        <p:txBody>
          <a:bodyPr vert="horz" lIns="91440" tIns="45720" rIns="91440" bIns="45720" rtlCol="0">
            <a:normAutofit fontScale="92500" lnSpcReduction="10000"/>
          </a:bodyPr>
          <a:lstStyle/>
          <a:p>
            <a:pPr marL="457200" lvl="1" indent="0">
              <a:buNone/>
            </a:pPr>
            <a:r>
              <a:rPr lang="en-US" sz="2200" b="1">
                <a:latin typeface="Bookman Old Style"/>
              </a:rPr>
              <a:t>Additional potential timeline delays </a:t>
            </a:r>
          </a:p>
          <a:p>
            <a:pPr lvl="1"/>
            <a:r>
              <a:rPr lang="en-US" sz="2200">
                <a:latin typeface="Bookman Old Style"/>
              </a:rPr>
              <a:t>VISA appt - set as soon as admission is received (Letter of Intent) </a:t>
            </a:r>
          </a:p>
          <a:p>
            <a:pPr lvl="1"/>
            <a:r>
              <a:rPr lang="en-US" sz="2200">
                <a:latin typeface="Bookman Old Style"/>
              </a:rPr>
              <a:t>SSN – in the US for 10 days before can apply </a:t>
            </a:r>
          </a:p>
          <a:p>
            <a:pPr lvl="1"/>
            <a:r>
              <a:rPr lang="en-US" sz="2200">
                <a:latin typeface="Bookman Old Style"/>
              </a:rPr>
              <a:t>SSN required for GA onboarding </a:t>
            </a:r>
          </a:p>
          <a:p>
            <a:pPr lvl="1"/>
            <a:r>
              <a:rPr lang="en-US" sz="2200">
                <a:latin typeface="Bookman Old Style"/>
              </a:rPr>
              <a:t>Must check in with International Programs regarding I-20 </a:t>
            </a:r>
          </a:p>
        </p:txBody>
      </p:sp>
      <p:pic>
        <p:nvPicPr>
          <p:cNvPr id="4" name="Picture 3"/>
          <p:cNvPicPr>
            <a:picLocks noChangeAspect="1"/>
          </p:cNvPicPr>
          <p:nvPr/>
        </p:nvPicPr>
        <p:blipFill rotWithShape="1">
          <a:blip r:embed="rId3"/>
          <a:srcRect l="11651" r="21396" b="-1"/>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6009173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3375" y="3541378"/>
            <a:ext cx="4981575" cy="687722"/>
          </a:xfrm>
        </p:spPr>
        <p:txBody>
          <a:bodyPr vert="horz" lIns="91440" tIns="45720" rIns="91440" bIns="45720" rtlCol="0" anchor="b">
            <a:normAutofit/>
          </a:bodyPr>
          <a:lstStyle/>
          <a:p>
            <a:pPr algn="ctr"/>
            <a:r>
              <a:rPr lang="en-US" sz="4000"/>
              <a:t>Appointment Forms</a:t>
            </a:r>
          </a:p>
        </p:txBody>
      </p:sp>
      <p:sp>
        <p:nvSpPr>
          <p:cNvPr id="17" name="Content Placeholder 16"/>
          <p:cNvSpPr>
            <a:spLocks noGrp="1"/>
          </p:cNvSpPr>
          <p:nvPr>
            <p:ph sz="half" idx="1"/>
          </p:nvPr>
        </p:nvSpPr>
        <p:spPr>
          <a:xfrm>
            <a:off x="466725" y="1349924"/>
            <a:ext cx="4981575" cy="1500857"/>
          </a:xfrm>
        </p:spPr>
        <p:txBody>
          <a:bodyPr vert="horz" lIns="91440" tIns="45720" rIns="91440" bIns="45720" rtlCol="0" anchor="t">
            <a:normAutofit/>
          </a:bodyPr>
          <a:lstStyle/>
          <a:p>
            <a:pPr>
              <a:buClr>
                <a:srgbClr val="5C4E3E"/>
              </a:buClr>
            </a:pPr>
            <a:r>
              <a:rPr lang="en-US" sz="2400"/>
              <a:t>Working Hours and Minimum Wage</a:t>
            </a:r>
          </a:p>
          <a:p>
            <a:pPr>
              <a:buClr>
                <a:srgbClr val="5C4E3E"/>
              </a:buClr>
            </a:pPr>
            <a:r>
              <a:rPr lang="en-US" sz="2400"/>
              <a:t>ACA and Reporting Hours</a:t>
            </a:r>
          </a:p>
        </p:txBody>
      </p:sp>
      <p:pic>
        <p:nvPicPr>
          <p:cNvPr id="7" name="Picture 8"/>
          <p:cNvPicPr>
            <a:picLocks noGrp="1" noChangeAspect="1"/>
          </p:cNvPicPr>
          <p:nvPr>
            <p:ph sz="half" idx="2"/>
          </p:nvPr>
        </p:nvPicPr>
        <p:blipFill>
          <a:blip r:embed="rId3"/>
          <a:stretch>
            <a:fillRect/>
          </a:stretch>
        </p:blipFill>
        <p:spPr>
          <a:xfrm>
            <a:off x="9173618" y="2603222"/>
            <a:ext cx="2857500" cy="3990975"/>
          </a:xfrm>
          <a:prstGeom prst="rect">
            <a:avLst/>
          </a:prstGeom>
        </p:spPr>
      </p:pic>
      <p:pic>
        <p:nvPicPr>
          <p:cNvPr id="15" name="Picture 5"/>
          <p:cNvPicPr>
            <a:picLocks noChangeAspect="1"/>
          </p:cNvPicPr>
          <p:nvPr/>
        </p:nvPicPr>
        <p:blipFill rotWithShape="1">
          <a:blip r:embed="rId4"/>
          <a:srcRect r="24186"/>
          <a:stretch/>
        </p:blipFill>
        <p:spPr>
          <a:xfrm>
            <a:off x="6372225" y="342900"/>
            <a:ext cx="2474785" cy="2170279"/>
          </a:xfrm>
          <a:prstGeom prst="rect">
            <a:avLst/>
          </a:prstGeom>
        </p:spPr>
      </p:pic>
      <p:sp>
        <p:nvSpPr>
          <p:cNvPr id="5" name="Title 1"/>
          <p:cNvSpPr txBox="1">
            <a:spLocks/>
          </p:cNvSpPr>
          <p:nvPr/>
        </p:nvSpPr>
        <p:spPr>
          <a:xfrm>
            <a:off x="466725" y="485775"/>
            <a:ext cx="4981575" cy="7309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a:t>FLSA &amp; ACA</a:t>
            </a:r>
          </a:p>
        </p:txBody>
      </p:sp>
      <p:sp>
        <p:nvSpPr>
          <p:cNvPr id="13" name="Content Placeholder 16"/>
          <p:cNvSpPr txBox="1">
            <a:spLocks/>
          </p:cNvSpPr>
          <p:nvPr/>
        </p:nvSpPr>
        <p:spPr>
          <a:xfrm>
            <a:off x="514657" y="4381500"/>
            <a:ext cx="4981575" cy="150085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5C4E3E"/>
              </a:buClr>
            </a:pPr>
            <a:r>
              <a:rPr lang="en-US" sz="2400"/>
              <a:t>Number of Hours</a:t>
            </a:r>
          </a:p>
          <a:p>
            <a:pPr>
              <a:buClr>
                <a:srgbClr val="5C4E3E"/>
              </a:buClr>
            </a:pPr>
            <a:r>
              <a:rPr lang="en-US" sz="2400"/>
              <a:t>Contract with Student</a:t>
            </a:r>
          </a:p>
          <a:p>
            <a:pPr>
              <a:buClr>
                <a:srgbClr val="5C4E3E"/>
              </a:buClr>
            </a:pPr>
            <a:r>
              <a:rPr lang="en-US" sz="2400"/>
              <a:t>Internships/GA Positions</a:t>
            </a:r>
          </a:p>
        </p:txBody>
      </p:sp>
      <p:sp>
        <p:nvSpPr>
          <p:cNvPr id="3" name="Rectangle 2"/>
          <p:cNvSpPr/>
          <p:nvPr/>
        </p:nvSpPr>
        <p:spPr>
          <a:xfrm>
            <a:off x="9173618" y="428138"/>
            <a:ext cx="2680790" cy="1999802"/>
          </a:xfrm>
          <a:prstGeom prst="rect">
            <a:avLst/>
          </a:prstGeom>
          <a:solidFill>
            <a:srgbClr val="FF0000"/>
          </a:solidFill>
          <a:ln>
            <a:solidFill>
              <a:srgbClr val="FF0000"/>
            </a:soli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4" name="Rectangle 3"/>
          <p:cNvSpPr/>
          <p:nvPr/>
        </p:nvSpPr>
        <p:spPr>
          <a:xfrm>
            <a:off x="6354062" y="2748077"/>
            <a:ext cx="2511109" cy="3556556"/>
          </a:xfrm>
          <a:prstGeom prst="rect">
            <a:avLst/>
          </a:prstGeom>
          <a:solidFill>
            <a:srgbClr val="FF0000"/>
          </a:solidFill>
          <a:ln>
            <a:solidFill>
              <a:srgbClr val="FF0000"/>
            </a:solidFill>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10" name="Rectangle 9"/>
          <p:cNvSpPr/>
          <p:nvPr/>
        </p:nvSpPr>
        <p:spPr>
          <a:xfrm>
            <a:off x="295451" y="3219450"/>
            <a:ext cx="5167312" cy="89713"/>
          </a:xfrm>
          <a:prstGeom prst="rect">
            <a:avLst/>
          </a:prstGeom>
          <a:solidFill>
            <a:srgbClr val="FF0000"/>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360623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102" y="139866"/>
            <a:ext cx="10515600" cy="1325563"/>
          </a:xfrm>
        </p:spPr>
        <p:txBody>
          <a:bodyPr vert="horz" lIns="91440" tIns="45720" rIns="91440" bIns="45720" rtlCol="0" anchor="ctr">
            <a:normAutofit/>
          </a:bodyPr>
          <a:lstStyle/>
          <a:p>
            <a:r>
              <a:rPr lang="en-US" sz="4000" b="1" kern="1200">
                <a:solidFill>
                  <a:schemeClr val="tx1"/>
                </a:solidFill>
                <a:latin typeface="+mj-lt"/>
                <a:ea typeface="+mj-ea"/>
                <a:cs typeface="+mj-cs"/>
              </a:rPr>
              <a:t>Holidays/School Closing</a:t>
            </a:r>
          </a:p>
        </p:txBody>
      </p:sp>
      <p:pic>
        <p:nvPicPr>
          <p:cNvPr id="21" name="Picture 22"/>
          <p:cNvPicPr>
            <a:picLocks noGrp="1" noChangeAspect="1"/>
          </p:cNvPicPr>
          <p:nvPr>
            <p:ph sz="half" idx="1"/>
          </p:nvPr>
        </p:nvPicPr>
        <p:blipFill rotWithShape="1">
          <a:blip r:embed="rId3"/>
          <a:stretch/>
        </p:blipFill>
        <p:spPr>
          <a:xfrm>
            <a:off x="8162658" y="509588"/>
            <a:ext cx="3192730" cy="1911682"/>
          </a:xfrm>
          <a:prstGeom prst="rect">
            <a:avLst/>
          </a:prstGeom>
        </p:spPr>
      </p:pic>
      <p:pic>
        <p:nvPicPr>
          <p:cNvPr id="11" name="Picture 11"/>
          <p:cNvPicPr>
            <a:picLocks noGrp="1" noChangeAspect="1"/>
          </p:cNvPicPr>
          <p:nvPr>
            <p:ph sz="half" idx="2"/>
          </p:nvPr>
        </p:nvPicPr>
        <p:blipFill rotWithShape="1">
          <a:blip r:embed="rId4"/>
          <a:stretch/>
        </p:blipFill>
        <p:spPr>
          <a:xfrm>
            <a:off x="8162658" y="2505075"/>
            <a:ext cx="3152994" cy="1773684"/>
          </a:xfrm>
          <a:prstGeom prst="rect">
            <a:avLst/>
          </a:prstGeom>
        </p:spPr>
      </p:pic>
      <p:sp>
        <p:nvSpPr>
          <p:cNvPr id="15" name="TextBox 14"/>
          <p:cNvSpPr txBox="1"/>
          <p:nvPr/>
        </p:nvSpPr>
        <p:spPr>
          <a:xfrm>
            <a:off x="704514" y="1371600"/>
            <a:ext cx="6648450" cy="1780644"/>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Autofit/>
          </a:bodyPr>
          <a:lstStyle/>
          <a:p>
            <a:pPr marL="457200" indent="-457200">
              <a:lnSpc>
                <a:spcPct val="90000"/>
              </a:lnSpc>
              <a:buFont typeface="Arial" panose="020B0604020202020204" pitchFamily="34" charset="0"/>
              <a:buChar char="•"/>
            </a:pPr>
            <a:r>
              <a:rPr lang="en-US" sz="2800">
                <a:latin typeface="Calibri"/>
                <a:cs typeface="Arial"/>
              </a:rPr>
              <a:t>Graduate Assistants are required to work the hours listed on their appointment forms. </a:t>
            </a:r>
          </a:p>
          <a:p>
            <a:pPr>
              <a:lnSpc>
                <a:spcPct val="90000"/>
              </a:lnSpc>
            </a:pPr>
            <a:endParaRPr lang="en-US" sz="2800">
              <a:latin typeface="Calibri"/>
              <a:cs typeface="Arial"/>
            </a:endParaRPr>
          </a:p>
          <a:p>
            <a:pPr marL="457200" indent="-457200">
              <a:lnSpc>
                <a:spcPct val="90000"/>
              </a:lnSpc>
              <a:buFont typeface="Arial" panose="020B0604020202020204" pitchFamily="34" charset="0"/>
              <a:buChar char="•"/>
            </a:pPr>
            <a:r>
              <a:rPr lang="en-US" sz="2800">
                <a:latin typeface="Calibri"/>
                <a:cs typeface="Arial"/>
              </a:rPr>
              <a:t>If the University is closed for holidays, inclement weather, fall &amp; spring break, please work with your GA to ensure they work all assigned hours.</a:t>
            </a:r>
          </a:p>
        </p:txBody>
      </p:sp>
      <p:sp>
        <p:nvSpPr>
          <p:cNvPr id="25" name="Title 1"/>
          <p:cNvSpPr txBox="1">
            <a:spLocks/>
          </p:cNvSpPr>
          <p:nvPr/>
        </p:nvSpPr>
        <p:spPr>
          <a:xfrm>
            <a:off x="704514" y="4857750"/>
            <a:ext cx="6205538" cy="469529"/>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t>Missed Work</a:t>
            </a:r>
          </a:p>
        </p:txBody>
      </p:sp>
      <p:sp>
        <p:nvSpPr>
          <p:cNvPr id="30" name="TextBox 29"/>
          <p:cNvSpPr txBox="1"/>
          <p:nvPr/>
        </p:nvSpPr>
        <p:spPr>
          <a:xfrm>
            <a:off x="666432" y="5457825"/>
            <a:ext cx="6544232" cy="850900"/>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lnSpcReduction="10000"/>
          </a:bodyPr>
          <a:lstStyle/>
          <a:p>
            <a:pPr marL="457200" indent="-457200">
              <a:lnSpc>
                <a:spcPct val="90000"/>
              </a:lnSpc>
              <a:buFont typeface="Arial" panose="020B0604020202020204" pitchFamily="34" charset="0"/>
              <a:buChar char="•"/>
            </a:pPr>
            <a:r>
              <a:rPr lang="en-US" sz="2800">
                <a:latin typeface="Calibri"/>
                <a:cs typeface="Arial"/>
              </a:rPr>
              <a:t>Follow the same principle for hours missed due to illness or other absences.</a:t>
            </a:r>
          </a:p>
        </p:txBody>
      </p:sp>
      <p:pic>
        <p:nvPicPr>
          <p:cNvPr id="26" name="Picture 30"/>
          <p:cNvPicPr>
            <a:picLocks noChangeAspect="1"/>
          </p:cNvPicPr>
          <p:nvPr/>
        </p:nvPicPr>
        <p:blipFill>
          <a:blip r:embed="rId5"/>
          <a:stretch>
            <a:fillRect/>
          </a:stretch>
        </p:blipFill>
        <p:spPr>
          <a:xfrm>
            <a:off x="9111892" y="4678733"/>
            <a:ext cx="1634810" cy="1629992"/>
          </a:xfrm>
          <a:prstGeom prst="rect">
            <a:avLst/>
          </a:prstGeom>
        </p:spPr>
      </p:pic>
    </p:spTree>
    <p:extLst>
      <p:ext uri="{BB962C8B-B14F-4D97-AF65-F5344CB8AC3E}">
        <p14:creationId xmlns:p14="http://schemas.microsoft.com/office/powerpoint/2010/main" val="40796761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194882" y="787653"/>
            <a:ext cx="5647049" cy="2061926"/>
          </a:xfrm>
        </p:spPr>
        <p:txBody>
          <a:bodyPr>
            <a:normAutofit/>
          </a:bodyPr>
          <a:lstStyle/>
          <a:p>
            <a:r>
              <a:rPr lang="en-US" sz="2800">
                <a:latin typeface="Bookman Old Style"/>
              </a:rPr>
              <a:t>Supplemental Pay</a:t>
            </a:r>
          </a:p>
        </p:txBody>
      </p:sp>
      <p:graphicFrame>
        <p:nvGraphicFramePr>
          <p:cNvPr id="6" name="Content Placeholder 3">
            <a:extLst>
              <a:ext uri="{FF2B5EF4-FFF2-40B4-BE49-F238E27FC236}">
                <a16:creationId xmlns:a16="http://schemas.microsoft.com/office/drawing/2014/main" id="{FC8EC639-BA60-920F-D855-44AF5C67FF54}"/>
              </a:ext>
            </a:extLst>
          </p:cNvPr>
          <p:cNvGraphicFramePr>
            <a:graphicFrameLocks noGrp="1"/>
          </p:cNvGraphicFramePr>
          <p:nvPr>
            <p:ph sz="half" idx="2"/>
            <p:extLst>
              <p:ext uri="{D42A27DB-BD31-4B8C-83A1-F6EECF244321}">
                <p14:modId xmlns:p14="http://schemas.microsoft.com/office/powerpoint/2010/main" val="2838334806"/>
              </p:ext>
            </p:extLst>
          </p:nvPr>
        </p:nvGraphicFramePr>
        <p:xfrm>
          <a:off x="452815" y="372843"/>
          <a:ext cx="10826251" cy="62542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228696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1" name="Rectangle 100">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596501" y="489508"/>
            <a:ext cx="5754896" cy="1667569"/>
          </a:xfrm>
        </p:spPr>
        <p:txBody>
          <a:bodyPr vert="horz" lIns="91440" tIns="45720" rIns="91440" bIns="45720" rtlCol="0" anchor="b">
            <a:normAutofit/>
          </a:bodyPr>
          <a:lstStyle/>
          <a:p>
            <a:r>
              <a:rPr lang="en-US" sz="4000" kern="1200">
                <a:latin typeface="+mj-lt"/>
                <a:ea typeface="+mj-ea"/>
                <a:cs typeface="+mj-cs"/>
              </a:rPr>
              <a:t>Mission and Purpose</a:t>
            </a:r>
          </a:p>
        </p:txBody>
      </p:sp>
      <p:pic>
        <p:nvPicPr>
          <p:cNvPr id="7" name="Picture 6">
            <a:extLst>
              <a:ext uri="{FF2B5EF4-FFF2-40B4-BE49-F238E27FC236}">
                <a16:creationId xmlns:a16="http://schemas.microsoft.com/office/drawing/2014/main" id="{BDB48933-F442-0CDB-0640-B65CFE44E5F7}"/>
              </a:ext>
            </a:extLst>
          </p:cNvPr>
          <p:cNvPicPr>
            <a:picLocks noChangeAspect="1"/>
          </p:cNvPicPr>
          <p:nvPr/>
        </p:nvPicPr>
        <p:blipFill>
          <a:blip r:embed="rId3"/>
          <a:stretch>
            <a:fillRect/>
          </a:stretch>
        </p:blipFill>
        <p:spPr>
          <a:xfrm>
            <a:off x="1068130" y="2210195"/>
            <a:ext cx="3876165" cy="2005915"/>
          </a:xfrm>
          <a:prstGeom prst="rect">
            <a:avLst/>
          </a:prstGeom>
        </p:spPr>
      </p:pic>
      <p:sp>
        <p:nvSpPr>
          <p:cNvPr id="6" name="Content Placeholder 5">
            <a:extLst>
              <a:ext uri="{FF2B5EF4-FFF2-40B4-BE49-F238E27FC236}">
                <a16:creationId xmlns:a16="http://schemas.microsoft.com/office/drawing/2014/main" id="{4383E292-2201-88A8-5B0B-2891D37D1B5B}"/>
              </a:ext>
            </a:extLst>
          </p:cNvPr>
          <p:cNvSpPr>
            <a:spLocks noGrp="1"/>
          </p:cNvSpPr>
          <p:nvPr>
            <p:ph idx="1"/>
          </p:nvPr>
        </p:nvSpPr>
        <p:spPr>
          <a:xfrm>
            <a:off x="5596502" y="2405894"/>
            <a:ext cx="5754896" cy="3197464"/>
          </a:xfrm>
        </p:spPr>
        <p:txBody>
          <a:bodyPr vert="horz" lIns="91440" tIns="45720" rIns="91440" bIns="45720" rtlCol="0" anchor="t">
            <a:normAutofit/>
          </a:bodyPr>
          <a:lstStyle/>
          <a:p>
            <a:pPr marL="0" indent="0">
              <a:spcAft>
                <a:spcPts val="600"/>
              </a:spcAft>
              <a:buNone/>
            </a:pPr>
            <a:r>
              <a:rPr lang="en-US" sz="2000"/>
              <a:t>VSU’s graduate assistantships are designed to promote the research, teaching, and service responsibilities of the University and to provide students with valuable professional development opportunities while earning a graduate degree. Therefore, the graduate assistantship involves the dual responsibilities of maintaining a satisfactory academic performance and of successfully performing the assigned teaching, research, or other responsibilities.</a:t>
            </a:r>
          </a:p>
        </p:txBody>
      </p:sp>
      <p:sp>
        <p:nvSpPr>
          <p:cNvPr id="102" name="Rectangle 101">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665063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34C016C5-A265-434E-A51C-FE283C8E0248}"/>
              </a:ext>
            </a:extLst>
          </p:cNvPr>
          <p:cNvSpPr>
            <a:spLocks noGrp="1"/>
          </p:cNvSpPr>
          <p:nvPr>
            <p:ph type="title"/>
          </p:nvPr>
        </p:nvSpPr>
        <p:spPr>
          <a:xfrm>
            <a:off x="1383564" y="348865"/>
            <a:ext cx="9718111" cy="1576446"/>
          </a:xfrm>
        </p:spPr>
        <p:txBody>
          <a:bodyPr anchor="ctr">
            <a:normAutofit/>
          </a:bodyPr>
          <a:lstStyle/>
          <a:p>
            <a:r>
              <a:rPr lang="en-US" sz="4000">
                <a:solidFill>
                  <a:srgbClr val="FFFFFF"/>
                </a:solidFill>
              </a:rPr>
              <a:t>Budget – GA Stipends </a:t>
            </a:r>
          </a:p>
        </p:txBody>
      </p:sp>
      <p:graphicFrame>
        <p:nvGraphicFramePr>
          <p:cNvPr id="32" name="Content Placeholder 7">
            <a:extLst>
              <a:ext uri="{FF2B5EF4-FFF2-40B4-BE49-F238E27FC236}">
                <a16:creationId xmlns:a16="http://schemas.microsoft.com/office/drawing/2014/main" id="{06F5725D-28FD-DA8C-C426-BEBF4DE224F1}"/>
              </a:ext>
            </a:extLst>
          </p:cNvPr>
          <p:cNvGraphicFramePr>
            <a:graphicFrameLocks noGrp="1"/>
          </p:cNvGraphicFramePr>
          <p:nvPr>
            <p:ph idx="1"/>
            <p:extLst>
              <p:ext uri="{D42A27DB-BD31-4B8C-83A1-F6EECF244321}">
                <p14:modId xmlns:p14="http://schemas.microsoft.com/office/powerpoint/2010/main" val="3395140941"/>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000133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57156DB-E0E8-6534-E036-35D73F0C2C36}"/>
              </a:ext>
            </a:extLst>
          </p:cNvPr>
          <p:cNvSpPr>
            <a:spLocks noGrp="1"/>
          </p:cNvSpPr>
          <p:nvPr>
            <p:ph type="title"/>
          </p:nvPr>
        </p:nvSpPr>
        <p:spPr>
          <a:xfrm>
            <a:off x="4189727" y="92415"/>
            <a:ext cx="6714699" cy="4305277"/>
          </a:xfrm>
        </p:spPr>
        <p:txBody>
          <a:bodyPr vert="horz" lIns="91440" tIns="45720" rIns="91440" bIns="45720" rtlCol="0" anchor="b">
            <a:normAutofit/>
          </a:bodyPr>
          <a:lstStyle/>
          <a:p>
            <a:r>
              <a:rPr lang="en-US" sz="4800" kern="1200">
                <a:solidFill>
                  <a:srgbClr val="FFFFFF"/>
                </a:solidFill>
                <a:latin typeface="+mj-lt"/>
                <a:ea typeface="+mj-ea"/>
                <a:cs typeface="+mj-cs"/>
              </a:rPr>
              <a:t>Please share this information with your VP or Dean. </a:t>
            </a:r>
          </a:p>
        </p:txBody>
      </p:sp>
      <p:sp>
        <p:nvSpPr>
          <p:cNvPr id="21" name="Rectangle 20">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4748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a:solidFill>
                  <a:srgbClr val="FFFFFF"/>
                </a:solidFill>
                <a:latin typeface="+mj-lt"/>
                <a:ea typeface="+mj-ea"/>
                <a:cs typeface="+mj-cs"/>
              </a:rPr>
              <a:t>Q &amp; A</a:t>
            </a:r>
          </a:p>
        </p:txBody>
      </p:sp>
      <p:pic>
        <p:nvPicPr>
          <p:cNvPr id="4" name="Content Placeholder 3"/>
          <p:cNvPicPr>
            <a:picLocks noGrp="1" noChangeAspect="1"/>
          </p:cNvPicPr>
          <p:nvPr>
            <p:ph idx="1"/>
          </p:nvPr>
        </p:nvPicPr>
        <p:blipFill rotWithShape="1">
          <a:blip r:embed="rId3"/>
          <a:srcRect b="3846"/>
          <a:stretch/>
        </p:blipFill>
        <p:spPr>
          <a:xfrm>
            <a:off x="4038600" y="1405622"/>
            <a:ext cx="7188199" cy="4043367"/>
          </a:xfrm>
          <a:prstGeom prst="rect">
            <a:avLst/>
          </a:prstGeom>
        </p:spPr>
      </p:pic>
    </p:spTree>
    <p:extLst>
      <p:ext uri="{BB962C8B-B14F-4D97-AF65-F5344CB8AC3E}">
        <p14:creationId xmlns:p14="http://schemas.microsoft.com/office/powerpoint/2010/main" val="20926886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1DC5A442-E2D0-4F6D-894C-999AF89A7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90464369-70FA-42AF-948F-80664CA7B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146816"/>
          </a:xfrm>
          <a:prstGeom prst="rect">
            <a:avLst/>
          </a:prstGeom>
          <a:solidFill>
            <a:schemeClr val="bg1">
              <a:lumMod val="8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646" y="349664"/>
            <a:ext cx="5845571" cy="1638377"/>
          </a:xfrm>
        </p:spPr>
        <p:txBody>
          <a:bodyPr vert="horz" lIns="91440" tIns="45720" rIns="91440" bIns="45720" rtlCol="0" anchor="b">
            <a:normAutofit/>
          </a:bodyPr>
          <a:lstStyle/>
          <a:p>
            <a:r>
              <a:rPr lang="en-US" sz="4800"/>
              <a:t>Eligibility &amp; Federal Regulations</a:t>
            </a:r>
          </a:p>
        </p:txBody>
      </p:sp>
      <p:sp>
        <p:nvSpPr>
          <p:cNvPr id="4" name="Content Placeholder 3"/>
          <p:cNvSpPr>
            <a:spLocks noGrp="1"/>
          </p:cNvSpPr>
          <p:nvPr>
            <p:ph sz="half" idx="2"/>
          </p:nvPr>
        </p:nvSpPr>
        <p:spPr>
          <a:xfrm>
            <a:off x="587988" y="2620641"/>
            <a:ext cx="5837750" cy="3023702"/>
          </a:xfrm>
        </p:spPr>
        <p:txBody>
          <a:bodyPr vert="horz" lIns="91440" tIns="45720" rIns="91440" bIns="45720" rtlCol="0" anchor="ctr">
            <a:normAutofit/>
          </a:bodyPr>
          <a:lstStyle/>
          <a:p>
            <a:pPr>
              <a:buClr>
                <a:srgbClr val="86493E"/>
              </a:buClr>
            </a:pPr>
            <a:r>
              <a:rPr lang="en-US" sz="1700"/>
              <a:t>The student must be accepted as a “Regular” admit in a degree granting graduate program at VSU. -- or “Probationary” in limited cases e.g.; international students. Students classified as “Non-Degree” are not eligible for assistantships.  </a:t>
            </a:r>
          </a:p>
          <a:p>
            <a:pPr>
              <a:buClr>
                <a:srgbClr val="86493E"/>
              </a:buClr>
            </a:pPr>
            <a:r>
              <a:rPr lang="en-US" sz="1700"/>
              <a:t>Background Checks </a:t>
            </a:r>
            <a:r>
              <a:rPr lang="en-US" sz="1700" i="1"/>
              <a:t>(for Position of Trust GA positions) </a:t>
            </a:r>
          </a:p>
          <a:p>
            <a:pPr>
              <a:buClr>
                <a:srgbClr val="86493E"/>
              </a:buClr>
            </a:pPr>
            <a:r>
              <a:rPr lang="en-US" sz="1700"/>
              <a:t>A student must verify lawful presence and complete hiring paperwork before any waiver of tuition will be applied to their account.</a:t>
            </a:r>
          </a:p>
          <a:p>
            <a:pPr>
              <a:buClr>
                <a:srgbClr val="86493E"/>
              </a:buClr>
            </a:pPr>
            <a:r>
              <a:rPr lang="en-US" sz="1700"/>
              <a:t>Maximum of 4 years.</a:t>
            </a:r>
          </a:p>
        </p:txBody>
      </p:sp>
      <p:sp>
        <p:nvSpPr>
          <p:cNvPr id="51" name="Rectangle 50">
            <a:extLst>
              <a:ext uri="{FF2B5EF4-FFF2-40B4-BE49-F238E27FC236}">
                <a16:creationId xmlns:a16="http://schemas.microsoft.com/office/drawing/2014/main" id="{CC552A98-EF7D-4D42-AB69-066B786AB5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5447" y="399675"/>
            <a:ext cx="4647368" cy="277977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magnifying glass with a wooden handle&#10;&#10;AI-generated content may be incorrect."/>
          <p:cNvPicPr>
            <a:picLocks noGrp="1" noChangeAspect="1"/>
          </p:cNvPicPr>
          <p:nvPr>
            <p:ph sz="half" idx="1"/>
          </p:nvPr>
        </p:nvPicPr>
        <p:blipFill>
          <a:blip r:embed="rId3"/>
          <a:stretch>
            <a:fillRect/>
          </a:stretch>
        </p:blipFill>
        <p:spPr>
          <a:xfrm>
            <a:off x="7421373" y="931871"/>
            <a:ext cx="4235516" cy="1715383"/>
          </a:xfrm>
          <a:prstGeom prst="rect">
            <a:avLst/>
          </a:prstGeom>
        </p:spPr>
      </p:pic>
      <p:sp>
        <p:nvSpPr>
          <p:cNvPr id="52" name="Rectangle 5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669568" y="277912"/>
            <a:ext cx="524256" cy="118633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0BB19363-8354-4E75-A15C-A08F755171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5447" y="3429000"/>
            <a:ext cx="4647368" cy="277977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red stamp with text&#10;&#10;AI-generated content may be incorrect."/>
          <p:cNvPicPr>
            <a:picLocks noChangeAspect="1"/>
          </p:cNvPicPr>
          <p:nvPr/>
        </p:nvPicPr>
        <p:blipFill>
          <a:blip r:embed="rId4"/>
          <a:stretch>
            <a:fillRect/>
          </a:stretch>
        </p:blipFill>
        <p:spPr>
          <a:xfrm>
            <a:off x="7421374" y="4220622"/>
            <a:ext cx="4235516" cy="1196532"/>
          </a:xfrm>
          <a:prstGeom prst="rect">
            <a:avLst/>
          </a:prstGeom>
        </p:spPr>
      </p:pic>
      <p:sp>
        <p:nvSpPr>
          <p:cNvPr id="54" name="Rectangle 53">
            <a:extLst>
              <a:ext uri="{FF2B5EF4-FFF2-40B4-BE49-F238E27FC236}">
                <a16:creationId xmlns:a16="http://schemas.microsoft.com/office/drawing/2014/main" id="{A648176E-454C-437C-B0FC-9B82FCF32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774185" y="6131892"/>
            <a:ext cx="524256"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448742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1013" y="3752849"/>
            <a:ext cx="3290887" cy="2452687"/>
          </a:xfrm>
        </p:spPr>
        <p:txBody>
          <a:bodyPr vert="horz" lIns="91440" tIns="45720" rIns="91440" bIns="45720" rtlCol="0" anchor="ctr">
            <a:normAutofit/>
          </a:bodyPr>
          <a:lstStyle/>
          <a:p>
            <a:r>
              <a:rPr lang="en-US" sz="3600"/>
              <a:t>Maintaining Eligibility</a:t>
            </a:r>
          </a:p>
        </p:txBody>
      </p:sp>
      <p:pic>
        <p:nvPicPr>
          <p:cNvPr id="5" name="Picture 5"/>
          <p:cNvPicPr>
            <a:picLocks noGrp="1" noChangeAspect="1"/>
          </p:cNvPicPr>
          <p:nvPr>
            <p:ph sz="half" idx="1"/>
          </p:nvPr>
        </p:nvPicPr>
        <p:blipFill>
          <a:blip r:embed="rId3"/>
          <a:srcRect t="25978" b="28427"/>
          <a:stretch>
            <a:fillRect/>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4" name="Content Placeholder 3"/>
          <p:cNvSpPr>
            <a:spLocks noGrp="1"/>
          </p:cNvSpPr>
          <p:nvPr>
            <p:ph sz="half" idx="2"/>
          </p:nvPr>
        </p:nvSpPr>
        <p:spPr>
          <a:xfrm>
            <a:off x="4223982" y="3752850"/>
            <a:ext cx="7485413" cy="2452687"/>
          </a:xfrm>
        </p:spPr>
        <p:txBody>
          <a:bodyPr vert="horz" lIns="91440" tIns="45720" rIns="91440" bIns="45720" rtlCol="0" anchor="ctr">
            <a:normAutofit/>
          </a:bodyPr>
          <a:lstStyle/>
          <a:p>
            <a:r>
              <a:rPr lang="en-US" sz="1800"/>
              <a:t>Maintain a 3.0 GPA</a:t>
            </a:r>
          </a:p>
          <a:p>
            <a:r>
              <a:rPr lang="en-US" sz="1800"/>
              <a:t>Register and Earn 6 semester hour credits every semester that they hold the assistantship </a:t>
            </a:r>
            <a:r>
              <a:rPr lang="en-US" sz="1800" b="1"/>
              <a:t>(NO EXCEPTIONS)</a:t>
            </a:r>
          </a:p>
          <a:p>
            <a:r>
              <a:rPr lang="en-US" sz="1800"/>
              <a:t>Show satisfactory academic progress toward a degree</a:t>
            </a:r>
          </a:p>
          <a:p>
            <a:r>
              <a:rPr lang="en-US" sz="1800"/>
              <a:t>Flexible scheduling: Tier II GAs(19 </a:t>
            </a:r>
            <a:r>
              <a:rPr lang="en-US" sz="1800" err="1"/>
              <a:t>hr</a:t>
            </a:r>
            <a:r>
              <a:rPr lang="en-US" sz="1800"/>
              <a:t>/</a:t>
            </a:r>
            <a:r>
              <a:rPr lang="en-US" sz="1800" err="1"/>
              <a:t>wk</a:t>
            </a:r>
            <a:r>
              <a:rPr lang="en-US" sz="1800"/>
              <a:t>) must work 304 hours per semester (Tier I GAs not used unless they fall under exception.) </a:t>
            </a:r>
          </a:p>
        </p:txBody>
      </p:sp>
    </p:spTree>
    <p:extLst>
      <p:ext uri="{BB962C8B-B14F-4D97-AF65-F5344CB8AC3E}">
        <p14:creationId xmlns:p14="http://schemas.microsoft.com/office/powerpoint/2010/main" val="16422799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90D01200-0224-43C5-AB38-FB4D16B73F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12648" y="1078992"/>
            <a:ext cx="6268770" cy="1536192"/>
          </a:xfrm>
        </p:spPr>
        <p:txBody>
          <a:bodyPr vert="horz" lIns="91440" tIns="45720" rIns="91440" bIns="45720" rtlCol="0" anchor="b">
            <a:normAutofit/>
          </a:bodyPr>
          <a:lstStyle/>
          <a:p>
            <a:r>
              <a:rPr lang="en-US" sz="5200" kern="1200">
                <a:solidFill>
                  <a:schemeClr val="tx1"/>
                </a:solidFill>
                <a:latin typeface="+mj-lt"/>
                <a:ea typeface="+mj-ea"/>
                <a:cs typeface="+mj-cs"/>
              </a:rPr>
              <a:t>Tuition Waiver &amp; Fee Payment</a:t>
            </a:r>
          </a:p>
        </p:txBody>
      </p:sp>
      <p:sp>
        <p:nvSpPr>
          <p:cNvPr id="21" name="Rectangle 20">
            <a:extLst>
              <a:ext uri="{FF2B5EF4-FFF2-40B4-BE49-F238E27FC236}">
                <a16:creationId xmlns:a16="http://schemas.microsoft.com/office/drawing/2014/main" id="{728A44A4-A002-4A88-9FC9-1D0566C97A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3202" y="36338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2" name="Rectangle 21">
            <a:extLst>
              <a:ext uri="{FF2B5EF4-FFF2-40B4-BE49-F238E27FC236}">
                <a16:creationId xmlns:a16="http://schemas.microsoft.com/office/drawing/2014/main" id="{3E7D5C7B-DD16-401B-85CE-4AAA2A4F51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8506" y="2935541"/>
            <a:ext cx="62179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Content Placeholder 3"/>
          <p:cNvSpPr>
            <a:spLocks noGrp="1"/>
          </p:cNvSpPr>
          <p:nvPr>
            <p:ph sz="half" idx="2"/>
          </p:nvPr>
        </p:nvSpPr>
        <p:spPr>
          <a:xfrm>
            <a:off x="612648" y="3355848"/>
            <a:ext cx="6268770" cy="2825496"/>
          </a:xfrm>
        </p:spPr>
        <p:txBody>
          <a:bodyPr vert="horz" lIns="91440" tIns="45720" rIns="91440" bIns="45720" rtlCol="0">
            <a:normAutofit/>
          </a:bodyPr>
          <a:lstStyle/>
          <a:p>
            <a:r>
              <a:rPr lang="en-US" sz="2000"/>
              <a:t>The GA will be responsible for $38 and all student fees (SHIP and Housing) each semester (See </a:t>
            </a:r>
            <a:r>
              <a:rPr lang="en-US" sz="2000">
                <a:hlinkClick r:id="rId3"/>
              </a:rPr>
              <a:t>Graduate Student Fee Schedule</a:t>
            </a:r>
            <a:r>
              <a:rPr lang="en-US" sz="2000"/>
              <a:t>)</a:t>
            </a:r>
          </a:p>
          <a:p>
            <a:r>
              <a:rPr lang="en-US" sz="2000"/>
              <a:t>Tuition waivers cannot be applied until students have verified lawful presence and signed an appointment form each semester</a:t>
            </a:r>
          </a:p>
          <a:p>
            <a:r>
              <a:rPr lang="en-US" sz="2000"/>
              <a:t>The tuition waiver will apply to 15 credit hours in the fall and spring terms and 9 credit hours in the summer term</a:t>
            </a:r>
          </a:p>
        </p:txBody>
      </p:sp>
      <p:pic>
        <p:nvPicPr>
          <p:cNvPr id="5" name="Picture 5" descr="A white button with a black graduation cap and red text&#10;&#10;AI-generated content may be incorrect."/>
          <p:cNvPicPr>
            <a:picLocks noGrp="1" noChangeAspect="1"/>
          </p:cNvPicPr>
          <p:nvPr>
            <p:ph sz="half" idx="1"/>
          </p:nvPr>
        </p:nvPicPr>
        <p:blipFill rotWithShape="1">
          <a:blip r:embed="rId4"/>
          <a:stretch>
            <a:fillRect/>
          </a:stretch>
        </p:blipFill>
        <p:spPr>
          <a:xfrm>
            <a:off x="7494066" y="1503865"/>
            <a:ext cx="4237686" cy="3774746"/>
          </a:xfrm>
          <a:prstGeom prst="rect">
            <a:avLst/>
          </a:prstGeom>
        </p:spPr>
      </p:pic>
    </p:spTree>
    <p:extLst>
      <p:ext uri="{BB962C8B-B14F-4D97-AF65-F5344CB8AC3E}">
        <p14:creationId xmlns:p14="http://schemas.microsoft.com/office/powerpoint/2010/main" val="5333136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297762" y="329184"/>
            <a:ext cx="6251110" cy="1783080"/>
          </a:xfrm>
        </p:spPr>
        <p:txBody>
          <a:bodyPr vert="horz" lIns="91440" tIns="45720" rIns="91440" bIns="45720" rtlCol="0" anchor="b">
            <a:normAutofit/>
          </a:bodyPr>
          <a:lstStyle/>
          <a:p>
            <a:r>
              <a:rPr lang="en-US" sz="5400"/>
              <a:t>Types of GAs</a:t>
            </a:r>
          </a:p>
        </p:txBody>
      </p:sp>
      <p:pic>
        <p:nvPicPr>
          <p:cNvPr id="5" name="Picture Placeholder 4"/>
          <p:cNvPicPr>
            <a:picLocks noGrp="1" noChangeAspect="1"/>
          </p:cNvPicPr>
          <p:nvPr>
            <p:ph type="pic" idx="1"/>
          </p:nvPr>
        </p:nvPicPr>
        <p:blipFill rotWithShape="1">
          <a:blip r:embed="rId3"/>
          <a:srcRect t="8336" r="-1" b="-1"/>
          <a:stretch>
            <a:fillRect/>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4" name="Text Placeholder 3"/>
          <p:cNvSpPr>
            <a:spLocks noGrp="1"/>
          </p:cNvSpPr>
          <p:nvPr>
            <p:ph type="body" sz="half" idx="2"/>
          </p:nvPr>
        </p:nvSpPr>
        <p:spPr>
          <a:xfrm>
            <a:off x="5297762" y="2706624"/>
            <a:ext cx="6570186" cy="3822192"/>
          </a:xfrm>
        </p:spPr>
        <p:txBody>
          <a:bodyPr vert="horz" lIns="91440" tIns="45720" rIns="91440" bIns="45720" rtlCol="0">
            <a:normAutofit/>
          </a:bodyPr>
          <a:lstStyle/>
          <a:p>
            <a:pPr indent="-228600">
              <a:buFont typeface="Arial" panose="020B0604020202020204" pitchFamily="34" charset="0"/>
              <a:buChar char="•"/>
            </a:pPr>
            <a:r>
              <a:rPr lang="en-US" sz="1200" b="1">
                <a:effectLst/>
                <a:highlight>
                  <a:srgbClr val="FFFF00"/>
                </a:highlight>
              </a:rPr>
              <a:t>Special Projects </a:t>
            </a:r>
            <a:endParaRPr lang="en-US" sz="1200" b="1">
              <a:highlight>
                <a:srgbClr val="FFFF00"/>
              </a:highlight>
            </a:endParaRPr>
          </a:p>
          <a:p>
            <a:pPr marL="285750" indent="-228600">
              <a:buFont typeface="Arial" panose="020B0604020202020204" pitchFamily="34" charset="0"/>
              <a:buChar char="•"/>
            </a:pPr>
            <a:r>
              <a:rPr lang="en-US" sz="1200">
                <a:effectLst/>
              </a:rPr>
              <a:t>(Most common) Performs tasks important to daily office functions such as projects and other direct assistance to faculty, staff or students.</a:t>
            </a:r>
          </a:p>
          <a:p>
            <a:pPr marL="57150" indent="-228600">
              <a:buFont typeface="Arial" panose="020B0604020202020204" pitchFamily="34" charset="0"/>
              <a:buChar char="•"/>
            </a:pPr>
            <a:r>
              <a:rPr lang="en-US" sz="1200" b="1"/>
              <a:t>Teaching Assistant</a:t>
            </a:r>
          </a:p>
          <a:p>
            <a:pPr marL="228600" indent="-228600">
              <a:buFont typeface="Arial" panose="020B0604020202020204" pitchFamily="34" charset="0"/>
              <a:buChar char="•"/>
            </a:pPr>
            <a:r>
              <a:rPr lang="en-US" sz="1200">
                <a:effectLst/>
              </a:rPr>
              <a:t>Assigned instructional duties in a course(s) under the supervision of an experienced faculty member e.g., super-section GA</a:t>
            </a:r>
            <a:endParaRPr lang="en-US" sz="1200"/>
          </a:p>
          <a:p>
            <a:pPr indent="-228600">
              <a:buFont typeface="Arial" panose="020B0604020202020204" pitchFamily="34" charset="0"/>
              <a:buChar char="•"/>
            </a:pPr>
            <a:r>
              <a:rPr lang="en-US" sz="1200" b="1"/>
              <a:t>Lab Assistant</a:t>
            </a:r>
          </a:p>
          <a:p>
            <a:pPr marL="285750" indent="-228600">
              <a:buFont typeface="Arial" panose="020B0604020202020204" pitchFamily="34" charset="0"/>
              <a:buChar char="•"/>
            </a:pPr>
            <a:r>
              <a:rPr lang="en-US" sz="1200">
                <a:effectLst/>
              </a:rPr>
              <a:t>Aids with lab setup, proctoring, answering student questions, and helps with general function of Labs.</a:t>
            </a:r>
          </a:p>
          <a:p>
            <a:pPr marL="57150" indent="-228600">
              <a:buFont typeface="Arial" panose="020B0604020202020204" pitchFamily="34" charset="0"/>
              <a:buChar char="•"/>
            </a:pPr>
            <a:r>
              <a:rPr lang="en-US" sz="1200" b="1">
                <a:effectLst/>
              </a:rPr>
              <a:t>Research Assistant </a:t>
            </a:r>
          </a:p>
          <a:p>
            <a:pPr marL="228600" indent="-228600">
              <a:buFont typeface="Arial" panose="020B0604020202020204" pitchFamily="34" charset="0"/>
              <a:buChar char="•"/>
            </a:pPr>
            <a:r>
              <a:rPr lang="en-US" sz="1200">
                <a:effectLst/>
              </a:rPr>
              <a:t>Primarily responsible to work directly with faculty doing research-based tasks.</a:t>
            </a:r>
            <a:r>
              <a:rPr lang="en-US" sz="1200"/>
              <a:t> </a:t>
            </a:r>
          </a:p>
          <a:p>
            <a:pPr marR="0" lvl="0" indent="-228600">
              <a:spcBef>
                <a:spcPts val="0"/>
              </a:spcBef>
              <a:spcAft>
                <a:spcPts val="0"/>
              </a:spcAft>
              <a:buFont typeface="Arial" panose="020B0604020202020204" pitchFamily="34" charset="0"/>
              <a:buChar char="•"/>
            </a:pPr>
            <a:endParaRPr lang="en-US" sz="1200">
              <a:effectLst/>
            </a:endParaRPr>
          </a:p>
          <a:p>
            <a:pPr marR="0" lvl="0" indent="-228600">
              <a:spcBef>
                <a:spcPts val="0"/>
              </a:spcBef>
              <a:spcAft>
                <a:spcPts val="0"/>
              </a:spcAft>
              <a:buFont typeface="Arial" panose="020B0604020202020204" pitchFamily="34" charset="0"/>
              <a:buChar char="•"/>
            </a:pPr>
            <a:r>
              <a:rPr lang="en-US" sz="1200" b="1"/>
              <a:t>Instructor</a:t>
            </a:r>
            <a:r>
              <a:rPr lang="en-US" sz="1200" b="1">
                <a:effectLst/>
              </a:rPr>
              <a:t> of Record </a:t>
            </a:r>
          </a:p>
          <a:p>
            <a:pPr marR="0" lvl="0" indent="-228600">
              <a:spcBef>
                <a:spcPts val="0"/>
              </a:spcBef>
              <a:spcAft>
                <a:spcPts val="0"/>
              </a:spcAft>
              <a:buFont typeface="Arial" panose="020B0604020202020204" pitchFamily="34" charset="0"/>
              <a:buChar char="•"/>
            </a:pPr>
            <a:endParaRPr lang="en-US" sz="1200">
              <a:effectLst/>
            </a:endParaRPr>
          </a:p>
          <a:p>
            <a:pPr marL="171450" marR="0" lvl="0" indent="-228600">
              <a:spcBef>
                <a:spcPts val="0"/>
              </a:spcBef>
              <a:spcAft>
                <a:spcPts val="0"/>
              </a:spcAft>
              <a:buFont typeface="Arial" panose="020B0604020202020204" pitchFamily="34" charset="0"/>
              <a:buChar char="•"/>
            </a:pPr>
            <a:r>
              <a:rPr lang="en-US" sz="1200">
                <a:effectLst/>
              </a:rPr>
              <a:t>Fully responsible for own course(s) (teaching, lesson plans, assigning grades, etc.) Must have 18 hours at the graduate level in the discipline. Can teach up to 7 credit hours.</a:t>
            </a:r>
          </a:p>
        </p:txBody>
      </p:sp>
    </p:spTree>
    <p:extLst>
      <p:ext uri="{BB962C8B-B14F-4D97-AF65-F5344CB8AC3E}">
        <p14:creationId xmlns:p14="http://schemas.microsoft.com/office/powerpoint/2010/main" val="23861059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nt">
            <a:extLst>
              <a:ext uri="{FF2B5EF4-FFF2-40B4-BE49-F238E27FC236}">
                <a16:creationId xmlns:a16="http://schemas.microsoft.com/office/drawing/2014/main" id="{D380959B-464C-9ED8-C9EB-AB6FC997C1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25448" y="8300"/>
            <a:ext cx="10966551" cy="684970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06B83858-ED7D-57B6-6CAA-83168807C4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416415" cy="6858000"/>
          </a:xfrm>
          <a:prstGeom prst="rect">
            <a:avLst/>
          </a:prstGeom>
          <a:ln>
            <a:noFill/>
          </a:ln>
          <a:effectLst>
            <a:outerShdw blurRad="317500" dist="127000" dir="2400000" sx="95000" sy="95000" algn="t"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9407C2-916D-A770-4333-D58F45A07337}"/>
              </a:ext>
            </a:extLst>
          </p:cNvPr>
          <p:cNvSpPr>
            <a:spLocks noGrp="1"/>
          </p:cNvSpPr>
          <p:nvPr>
            <p:ph type="title"/>
          </p:nvPr>
        </p:nvSpPr>
        <p:spPr>
          <a:xfrm>
            <a:off x="6562965" y="161775"/>
            <a:ext cx="4596245" cy="1711119"/>
          </a:xfrm>
        </p:spPr>
        <p:txBody>
          <a:bodyPr vert="horz" lIns="91440" tIns="45720" rIns="91440" bIns="45720" rtlCol="0" anchor="ctr">
            <a:normAutofit/>
          </a:bodyPr>
          <a:lstStyle/>
          <a:p>
            <a:r>
              <a:rPr lang="en-US" sz="4000" b="1" kern="1200">
                <a:solidFill>
                  <a:schemeClr val="tx1"/>
                </a:solidFill>
                <a:effectLst/>
                <a:latin typeface="+mj-lt"/>
                <a:ea typeface="+mj-ea"/>
                <a:cs typeface="+mj-cs"/>
                <a:hlinkClick r:id="rId3"/>
              </a:rPr>
              <a:t>GA Supervisor Responsibilities</a:t>
            </a:r>
            <a:endParaRPr lang="en-US" sz="4000" kern="1200">
              <a:solidFill>
                <a:schemeClr val="tx1"/>
              </a:solidFill>
              <a:latin typeface="+mj-lt"/>
              <a:ea typeface="+mj-ea"/>
              <a:cs typeface="+mj-cs"/>
            </a:endParaRPr>
          </a:p>
        </p:txBody>
      </p:sp>
      <p:sp>
        <p:nvSpPr>
          <p:cNvPr id="15" name="Rectangle 14">
            <a:extLst>
              <a:ext uri="{FF2B5EF4-FFF2-40B4-BE49-F238E27FC236}">
                <a16:creationId xmlns:a16="http://schemas.microsoft.com/office/drawing/2014/main" id="{FF97FFD4-A8B9-3D4D-1623-7BE467E46A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10200" cy="6858000"/>
          </a:xfrm>
          <a:prstGeom prst="rect">
            <a:avLst/>
          </a:prstGeom>
          <a:solidFill>
            <a:srgbClr val="FFFFFF"/>
          </a:solidFill>
          <a:ln>
            <a:noFill/>
          </a:ln>
          <a:effectLst>
            <a:outerShdw blurRad="190500" dist="139700" dir="3000000" sx="94000" sy="94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cartoon of a person holding a clipboard&#10;&#10;Description automatically generated">
            <a:extLst>
              <a:ext uri="{FF2B5EF4-FFF2-40B4-BE49-F238E27FC236}">
                <a16:creationId xmlns:a16="http://schemas.microsoft.com/office/drawing/2014/main" id="{0C2FC336-3973-ED79-FD99-405DD5FD2624}"/>
              </a:ext>
            </a:extLst>
          </p:cNvPr>
          <p:cNvPicPr>
            <a:picLocks noGrp="1" noChangeAspect="1"/>
          </p:cNvPicPr>
          <p:nvPr>
            <p:ph idx="1"/>
          </p:nvPr>
        </p:nvPicPr>
        <p:blipFill>
          <a:blip r:embed="rId4">
            <a:extLst>
              <a:ext uri="{28A0092B-C50C-407E-A947-70E740481C1C}">
                <a14:useLocalDpi xmlns:a14="http://schemas.microsoft.com/office/drawing/2010/main" val="0"/>
              </a:ext>
            </a:extLst>
          </a:blip>
          <a:srcRect l="20851" r="12862" b="-3"/>
          <a:stretch>
            <a:fillRect/>
          </a:stretch>
        </p:blipFill>
        <p:spPr>
          <a:xfrm>
            <a:off x="768873" y="1877044"/>
            <a:ext cx="3872455" cy="3138420"/>
          </a:xfrm>
          <a:prstGeom prst="rect">
            <a:avLst/>
          </a:prstGeom>
        </p:spPr>
      </p:pic>
      <p:sp>
        <p:nvSpPr>
          <p:cNvPr id="6" name="TextBox 5">
            <a:extLst>
              <a:ext uri="{FF2B5EF4-FFF2-40B4-BE49-F238E27FC236}">
                <a16:creationId xmlns:a16="http://schemas.microsoft.com/office/drawing/2014/main" id="{0B592757-E2DB-9AD5-7145-0270511CA06A}"/>
              </a:ext>
            </a:extLst>
          </p:cNvPr>
          <p:cNvSpPr txBox="1"/>
          <p:nvPr/>
        </p:nvSpPr>
        <p:spPr>
          <a:xfrm>
            <a:off x="6106390" y="1588169"/>
            <a:ext cx="4860162" cy="5101390"/>
          </a:xfrm>
          <a:prstGeom prst="rect">
            <a:avLst/>
          </a:prstGeom>
        </p:spPr>
        <p:txBody>
          <a:bodyPr vert="horz" lIns="91440" tIns="45720" rIns="91440" bIns="45720" rtlCol="0" anchor="ctr">
            <a:normAutofit/>
          </a:bodyPr>
          <a:lstStyle/>
          <a:p>
            <a:pPr marL="342900" marR="0" lvl="0" indent="-228600" defTabSz="914400">
              <a:lnSpc>
                <a:spcPct val="90000"/>
              </a:lnSpc>
              <a:spcBef>
                <a:spcPts val="0"/>
              </a:spcBef>
              <a:spcAft>
                <a:spcPts val="600"/>
              </a:spcAft>
              <a:buFont typeface="Arial" panose="020B0604020202020204" pitchFamily="34" charset="0"/>
              <a:buChar char="•"/>
            </a:pPr>
            <a:r>
              <a:rPr lang="en-US" sz="1400">
                <a:effectLst/>
              </a:rPr>
              <a:t>Do not promise, verbal or written, for a Graduate Assistant position to a prospective graduate student until the Supervisor has secured the Graduate Assistant position. Once a Graduate Assistant position is secured from your Dean or Vice President, a </a:t>
            </a:r>
            <a:r>
              <a:rPr lang="en-US" sz="1400" b="1">
                <a:effectLst/>
              </a:rPr>
              <a:t>Letter of Intent </a:t>
            </a:r>
            <a:r>
              <a:rPr lang="en-US" sz="1400">
                <a:effectLst/>
              </a:rPr>
              <a:t>can be issued. The letter must include the contingency of the prospective student’s acceptance into a graduate degree program. </a:t>
            </a:r>
          </a:p>
          <a:p>
            <a:pPr marL="342900" marR="0" lvl="0" indent="-228600" defTabSz="914400">
              <a:lnSpc>
                <a:spcPct val="90000"/>
              </a:lnSpc>
              <a:spcBef>
                <a:spcPts val="0"/>
              </a:spcBef>
              <a:spcAft>
                <a:spcPts val="600"/>
              </a:spcAft>
              <a:buFont typeface="Arial" panose="020B0604020202020204" pitchFamily="34" charset="0"/>
              <a:buChar char="•"/>
            </a:pPr>
            <a:r>
              <a:rPr lang="en-US" sz="1400">
                <a:effectLst/>
              </a:rPr>
              <a:t>Attend the Supervisor’s orientation. </a:t>
            </a:r>
            <a:r>
              <a:rPr lang="en-US" sz="1400" b="1">
                <a:effectLst/>
              </a:rPr>
              <a:t>Mandatory 1X year</a:t>
            </a:r>
            <a:r>
              <a:rPr lang="en-US" sz="1400">
                <a:effectLst/>
              </a:rPr>
              <a:t>.</a:t>
            </a:r>
          </a:p>
          <a:p>
            <a:pPr marL="342900" marR="0" lvl="0" indent="-228600" defTabSz="914400">
              <a:lnSpc>
                <a:spcPct val="90000"/>
              </a:lnSpc>
              <a:spcBef>
                <a:spcPts val="0"/>
              </a:spcBef>
              <a:spcAft>
                <a:spcPts val="600"/>
              </a:spcAft>
              <a:buFont typeface="Arial" panose="020B0604020202020204" pitchFamily="34" charset="0"/>
              <a:buChar char="•"/>
            </a:pPr>
            <a:r>
              <a:rPr lang="en-US" sz="1400">
                <a:effectLst/>
              </a:rPr>
              <a:t>Submit a performance review of the GA at the conclusion of the contractual period.</a:t>
            </a:r>
          </a:p>
          <a:p>
            <a:pPr marL="342900" marR="0" lvl="0" indent="-228600" defTabSz="914400">
              <a:lnSpc>
                <a:spcPct val="90000"/>
              </a:lnSpc>
              <a:spcBef>
                <a:spcPts val="0"/>
              </a:spcBef>
              <a:spcAft>
                <a:spcPts val="600"/>
              </a:spcAft>
              <a:buFont typeface="Arial" panose="020B0604020202020204" pitchFamily="34" charset="0"/>
              <a:buChar char="•"/>
            </a:pPr>
            <a:r>
              <a:rPr lang="en-US" sz="1400">
                <a:effectLst/>
              </a:rPr>
              <a:t>Approve the GA hours worked * The supervisor is the designated time approver. *</a:t>
            </a:r>
            <a:r>
              <a:rPr lang="en-US" sz="1400" b="1">
                <a:effectLst/>
              </a:rPr>
              <a:t>GA must report actual hours worked in OneUSG</a:t>
            </a:r>
            <a:r>
              <a:rPr lang="en-US" sz="1400">
                <a:effectLst/>
              </a:rPr>
              <a:t>. </a:t>
            </a:r>
          </a:p>
          <a:p>
            <a:pPr marL="342900" marR="0" lvl="0" indent="-228600" defTabSz="914400">
              <a:lnSpc>
                <a:spcPct val="90000"/>
              </a:lnSpc>
              <a:spcBef>
                <a:spcPts val="0"/>
              </a:spcBef>
              <a:spcAft>
                <a:spcPts val="600"/>
              </a:spcAft>
              <a:buFont typeface="Arial" panose="020B0604020202020204" pitchFamily="34" charset="0"/>
              <a:buChar char="•"/>
            </a:pPr>
            <a:r>
              <a:rPr lang="en-US" sz="1400">
                <a:effectLst/>
              </a:rPr>
              <a:t>Offer a valuable learning experience for the Graduate Assistant.</a:t>
            </a:r>
          </a:p>
          <a:p>
            <a:pPr marL="342900" marR="0" lvl="0" indent="-228600" defTabSz="914400">
              <a:lnSpc>
                <a:spcPct val="90000"/>
              </a:lnSpc>
              <a:spcBef>
                <a:spcPts val="0"/>
              </a:spcBef>
              <a:spcAft>
                <a:spcPts val="600"/>
              </a:spcAft>
              <a:buFont typeface="Arial" panose="020B0604020202020204" pitchFamily="34" charset="0"/>
              <a:buChar char="•"/>
            </a:pPr>
            <a:r>
              <a:rPr lang="en-US" sz="1400">
                <a:effectLst/>
              </a:rPr>
              <a:t>Complete the </a:t>
            </a:r>
            <a:r>
              <a:rPr lang="en-US" sz="1400" u="sng">
                <a:effectLst/>
                <a:hlinkClick r:id="rId5"/>
              </a:rPr>
              <a:t>GA Exit Form</a:t>
            </a:r>
            <a:r>
              <a:rPr lang="en-US" sz="1400">
                <a:effectLst/>
              </a:rPr>
              <a:t> once it is known the GA is resigning, being terminated, or has completed their contractual period and will not be returning to the GA position at a late date i.</a:t>
            </a:r>
            <a:r>
              <a:rPr lang="en-US" sz="1400"/>
              <a:t>e</a:t>
            </a:r>
            <a:r>
              <a:rPr lang="en-US" sz="1400">
                <a:effectLst/>
              </a:rPr>
              <a:t>. is graduating or leaving VSU.</a:t>
            </a:r>
          </a:p>
          <a:p>
            <a:pPr marL="342900" marR="0" lvl="0" indent="-228600" defTabSz="914400">
              <a:lnSpc>
                <a:spcPct val="90000"/>
              </a:lnSpc>
              <a:spcBef>
                <a:spcPts val="0"/>
              </a:spcBef>
              <a:spcAft>
                <a:spcPts val="600"/>
              </a:spcAft>
              <a:buFont typeface="Arial" panose="020B0604020202020204" pitchFamily="34" charset="0"/>
              <a:buChar char="•"/>
            </a:pPr>
            <a:r>
              <a:rPr lang="en-US" sz="1400"/>
              <a:t>Find this information and additional resources on the </a:t>
            </a:r>
            <a:r>
              <a:rPr lang="en-US" sz="1400">
                <a:hlinkClick r:id="rId3"/>
              </a:rPr>
              <a:t>GA supervisor website</a:t>
            </a:r>
            <a:r>
              <a:rPr lang="en-US" sz="1400"/>
              <a:t>. </a:t>
            </a:r>
            <a:endParaRPr lang="en-US" sz="1400">
              <a:effectLst/>
            </a:endParaRPr>
          </a:p>
        </p:txBody>
      </p:sp>
    </p:spTree>
    <p:extLst>
      <p:ext uri="{BB962C8B-B14F-4D97-AF65-F5344CB8AC3E}">
        <p14:creationId xmlns:p14="http://schemas.microsoft.com/office/powerpoint/2010/main" val="2738157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49187E-D592-94E6-68DA-5D49D7187D85}"/>
              </a:ext>
            </a:extLst>
          </p:cNvPr>
          <p:cNvSpPr>
            <a:spLocks noGrp="1"/>
          </p:cNvSpPr>
          <p:nvPr>
            <p:ph type="title"/>
          </p:nvPr>
        </p:nvSpPr>
        <p:spPr>
          <a:xfrm>
            <a:off x="686834" y="1153572"/>
            <a:ext cx="3200400" cy="4461163"/>
          </a:xfrm>
        </p:spPr>
        <p:txBody>
          <a:bodyPr>
            <a:normAutofit/>
          </a:bodyPr>
          <a:lstStyle/>
          <a:p>
            <a:r>
              <a:rPr lang="en-US">
                <a:solidFill>
                  <a:srgbClr val="FFFFFF"/>
                </a:solidFill>
              </a:rPr>
              <a:t>FYI – GA Supervisor Issues to Avoid </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804B2F0-81D5-4B36-9010-4CA0A24F332C}"/>
              </a:ext>
            </a:extLst>
          </p:cNvPr>
          <p:cNvSpPr>
            <a:spLocks noGrp="1"/>
          </p:cNvSpPr>
          <p:nvPr>
            <p:ph idx="1"/>
          </p:nvPr>
        </p:nvSpPr>
        <p:spPr>
          <a:xfrm>
            <a:off x="4447308" y="591344"/>
            <a:ext cx="6906491" cy="5585619"/>
          </a:xfrm>
        </p:spPr>
        <p:txBody>
          <a:bodyPr anchor="ctr">
            <a:normAutofit/>
          </a:bodyPr>
          <a:lstStyle/>
          <a:p>
            <a:r>
              <a:rPr lang="en-US"/>
              <a:t>Having a GA work without an appointment form and an HR confirmation email </a:t>
            </a:r>
          </a:p>
          <a:p>
            <a:r>
              <a:rPr lang="en-US"/>
              <a:t>Not submitting an onboarding form </a:t>
            </a:r>
          </a:p>
          <a:p>
            <a:r>
              <a:rPr lang="en-US"/>
              <a:t>Getting paid while not working/not taking 6 credit hours </a:t>
            </a:r>
          </a:p>
          <a:p>
            <a:r>
              <a:rPr lang="en-US"/>
              <a:t>Unable to verify hours worked for the GA each semester </a:t>
            </a:r>
          </a:p>
          <a:p>
            <a:r>
              <a:rPr lang="en-US"/>
              <a:t>The GA working considerably more or less hours each semester than GA appt form lists</a:t>
            </a:r>
          </a:p>
          <a:p>
            <a:pPr marL="0" indent="0">
              <a:buNone/>
            </a:pPr>
            <a:endParaRPr lang="en-US"/>
          </a:p>
        </p:txBody>
      </p:sp>
    </p:spTree>
    <p:extLst>
      <p:ext uri="{BB962C8B-B14F-4D97-AF65-F5344CB8AC3E}">
        <p14:creationId xmlns:p14="http://schemas.microsoft.com/office/powerpoint/2010/main" val="35999835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large group of people using laptops&#10;&#10;AI-generated content may be incorrect."/>
          <p:cNvPicPr>
            <a:picLocks noGrp="1" noChangeAspect="1"/>
          </p:cNvPicPr>
          <p:nvPr>
            <p:ph sz="half" idx="1"/>
          </p:nvPr>
        </p:nvPicPr>
        <p:blipFill rotWithShape="1">
          <a:blip r:embed="rId3"/>
          <a:srcRect l="12572" r="25176"/>
          <a:stretch>
            <a:fillRect/>
          </a:stretch>
        </p:blipFill>
        <p:spPr>
          <a:xfrm>
            <a:off x="3523488" y="10"/>
            <a:ext cx="8668512" cy="6857990"/>
          </a:xfrm>
          <a:prstGeom prst="rect">
            <a:avLst/>
          </a:prstGeom>
        </p:spPr>
      </p:pic>
      <p:sp>
        <p:nvSpPr>
          <p:cNvPr id="12" name="Rectangle 11">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71094" y="1161288"/>
            <a:ext cx="3438144" cy="1124712"/>
          </a:xfrm>
        </p:spPr>
        <p:txBody>
          <a:bodyPr vert="horz" lIns="91440" tIns="45720" rIns="91440" bIns="45720" rtlCol="0" anchor="b">
            <a:normAutofit/>
          </a:bodyPr>
          <a:lstStyle/>
          <a:p>
            <a:r>
              <a:rPr lang="en-US" sz="2800" err="1"/>
              <a:t>Supersection</a:t>
            </a:r>
            <a:r>
              <a:rPr lang="en-US" sz="2800"/>
              <a:t> Allocation</a:t>
            </a:r>
          </a:p>
        </p:txBody>
      </p:sp>
      <p:sp>
        <p:nvSpPr>
          <p:cNvPr id="14" name="Rectangle 13">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Content Placeholder 3"/>
          <p:cNvSpPr>
            <a:spLocks noGrp="1"/>
          </p:cNvSpPr>
          <p:nvPr>
            <p:ph sz="half" idx="2"/>
          </p:nvPr>
        </p:nvSpPr>
        <p:spPr>
          <a:xfrm>
            <a:off x="371094" y="2718054"/>
            <a:ext cx="3438906" cy="3207258"/>
          </a:xfrm>
        </p:spPr>
        <p:txBody>
          <a:bodyPr vert="horz" lIns="91440" tIns="45720" rIns="91440" bIns="45720" rtlCol="0" anchor="t">
            <a:normAutofit/>
          </a:bodyPr>
          <a:lstStyle/>
          <a:p>
            <a:r>
              <a:rPr lang="en-US" sz="1700"/>
              <a:t>Based on GA Allocation to the college.  </a:t>
            </a:r>
          </a:p>
          <a:p>
            <a:r>
              <a:rPr lang="en-US" sz="1700"/>
              <a:t>Minimum enrollment number by class may vary by college.</a:t>
            </a:r>
          </a:p>
          <a:p>
            <a:r>
              <a:rPr lang="en-US" sz="1700"/>
              <a:t>The assigned position would be Teaching Assistants. </a:t>
            </a:r>
          </a:p>
          <a:p>
            <a:pPr marL="0"/>
            <a:endParaRPr lang="en-US" sz="1700"/>
          </a:p>
        </p:txBody>
      </p:sp>
    </p:spTree>
    <p:extLst>
      <p:ext uri="{BB962C8B-B14F-4D97-AF65-F5344CB8AC3E}">
        <p14:creationId xmlns:p14="http://schemas.microsoft.com/office/powerpoint/2010/main" val="4275937222"/>
      </p:ext>
    </p:extLst>
  </p:cSld>
  <p:clrMapOvr>
    <a:masterClrMapping/>
  </p:clrMapOvr>
</p:sld>
</file>

<file path=ppt/theme/theme1.xml><?xml version="1.0" encoding="utf-8"?>
<a:theme xmlns:a="http://schemas.openxmlformats.org/drawingml/2006/main" name="Office 2013 - 2022 Them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Application>Microsoft Office PowerPoint</Application>
  <PresentationFormat>Widescreen</PresentationFormat>
  <Slides>22</Slides>
  <Notes>14</Notes>
  <HiddenSlides>0</HiddenSlide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2013 - 2022 Theme</vt:lpstr>
      <vt:lpstr>Graduate Assistant Supervisors</vt:lpstr>
      <vt:lpstr>Mission and Purpose</vt:lpstr>
      <vt:lpstr>Eligibility &amp; Federal Regulations</vt:lpstr>
      <vt:lpstr>Maintaining Eligibility</vt:lpstr>
      <vt:lpstr>Tuition Waiver &amp; Fee Payment</vt:lpstr>
      <vt:lpstr>Types of GAs</vt:lpstr>
      <vt:lpstr>GA Supervisor Responsibilities</vt:lpstr>
      <vt:lpstr>FYI – GA Supervisor Issues to Avoid </vt:lpstr>
      <vt:lpstr>Supersection Allocation</vt:lpstr>
      <vt:lpstr>Hiring Process</vt:lpstr>
      <vt:lpstr>GA Appointment Form Example </vt:lpstr>
      <vt:lpstr>GA Recruitment &amp; Hiring Timelines </vt:lpstr>
      <vt:lpstr>GA Recruitment &amp; Hiring Timelines (Cont.) </vt:lpstr>
      <vt:lpstr>GA Recruitment &amp; Hiring Timelines (Cont.) </vt:lpstr>
      <vt:lpstr>GA Onboarding for New Hires and Renewals</vt:lpstr>
      <vt:lpstr>International Students</vt:lpstr>
      <vt:lpstr>Appointment Forms</vt:lpstr>
      <vt:lpstr>Holidays/School Closing</vt:lpstr>
      <vt:lpstr>PowerPoint Presentation</vt:lpstr>
      <vt:lpstr>Budget – GA Stipends </vt:lpstr>
      <vt:lpstr>Please share this information with your VP or Dean. </vt:lpstr>
      <vt:lpstr>Q &amp; 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Graduate Assistant Supervisors</dc:title>
  <dc:creator>Michelle Jordan</dc:creator>
  <cp:revision>1</cp:revision>
  <dcterms:modified xsi:type="dcterms:W3CDTF">2026-08-26T17:52:10Z</dcterms:modified>
</cp:coreProperties>
</file>