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9"/>
  </p:notesMasterIdLst>
  <p:sldIdLst>
    <p:sldId id="256" r:id="rId2"/>
    <p:sldId id="257" r:id="rId3"/>
    <p:sldId id="258" r:id="rId4"/>
    <p:sldId id="259" r:id="rId5"/>
    <p:sldId id="260" r:id="rId6"/>
    <p:sldId id="261" r:id="rId7"/>
    <p:sldId id="262" r:id="rId8"/>
    <p:sldId id="263" r:id="rId9"/>
    <p:sldId id="280" r:id="rId10"/>
    <p:sldId id="281" r:id="rId11"/>
    <p:sldId id="282" r:id="rId12"/>
    <p:sldId id="283" r:id="rId13"/>
    <p:sldId id="264" r:id="rId14"/>
    <p:sldId id="266" r:id="rId15"/>
    <p:sldId id="265" r:id="rId16"/>
    <p:sldId id="270" r:id="rId17"/>
    <p:sldId id="271" r:id="rId18"/>
    <p:sldId id="272" r:id="rId19"/>
    <p:sldId id="273" r:id="rId20"/>
    <p:sldId id="275" r:id="rId21"/>
    <p:sldId id="277" r:id="rId22"/>
    <p:sldId id="278" r:id="rId23"/>
    <p:sldId id="267" r:id="rId24"/>
    <p:sldId id="279" r:id="rId25"/>
    <p:sldId id="268" r:id="rId26"/>
    <p:sldId id="269"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3110" autoAdjust="0"/>
  </p:normalViewPr>
  <p:slideViewPr>
    <p:cSldViewPr>
      <p:cViewPr varScale="1">
        <p:scale>
          <a:sx n="65" d="100"/>
          <a:sy n="65" d="100"/>
        </p:scale>
        <p:origin x="-116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86FAA3-74F7-4DFD-A17C-E6F5DF02BB1E}" type="datetimeFigureOut">
              <a:rPr lang="en-US" smtClean="0"/>
              <a:pPr/>
              <a:t>5/17/2011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D10C53-CCBF-4B30-8B60-490C60BF752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D10C53-CCBF-4B30-8B60-490C60BF752A}" type="slidenum">
              <a:rPr lang="en-US" smtClean="0"/>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8290CDD-241F-4B92-9FB4-23162DB2FAD1}" type="datetimeFigureOut">
              <a:rPr lang="en-US" smtClean="0"/>
              <a:pPr/>
              <a:t>5/17/2011</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602009D-EA4B-4139-857E-2C42C768B12A}" type="slidenum">
              <a:rPr lang="en-US" smtClean="0"/>
              <a:pPr/>
              <a:t>‹#›</a:t>
            </a:fld>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602009D-EA4B-4139-857E-2C42C768B12A}" type="slidenum">
              <a:rPr lang="en-US" smtClean="0"/>
              <a:pPr/>
              <a:t>‹#›</a:t>
            </a:fld>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602009D-EA4B-4139-857E-2C42C768B12A}" type="slidenum">
              <a:rPr lang="en-US" smtClean="0"/>
              <a:pPr/>
              <a:t>‹#›</a:t>
            </a:fld>
            <a:endParaRPr lang="en-US" dirty="0"/>
          </a:p>
        </p:txBody>
      </p:sp>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602009D-EA4B-4139-857E-2C42C768B12A}"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602009D-EA4B-4139-857E-2C42C768B12A}"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602009D-EA4B-4139-857E-2C42C768B12A}"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602009D-EA4B-4139-857E-2C42C768B12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602009D-EA4B-4139-857E-2C42C768B12A}"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8290CDD-241F-4B92-9FB4-23162DB2FAD1}" type="datetimeFigureOut">
              <a:rPr lang="en-US" smtClean="0"/>
              <a:pPr/>
              <a:t>5/17/2011</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602009D-EA4B-4139-857E-2C42C768B12A}" type="slidenum">
              <a:rPr lang="en-US" smtClean="0"/>
              <a:pPr/>
              <a:t>‹#›</a:t>
            </a:fld>
            <a:endParaRPr lang="en-US" dirty="0"/>
          </a:p>
        </p:txBody>
      </p:sp>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8290CDD-241F-4B92-9FB4-23162DB2FAD1}" type="datetimeFigureOut">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602009D-EA4B-4139-857E-2C42C768B12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8290CDD-241F-4B92-9FB4-23162DB2FAD1}" type="datetimeFigureOut">
              <a:rPr lang="en-US" smtClean="0"/>
              <a:pPr/>
              <a:t>5/17/2011</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602009D-EA4B-4139-857E-2C42C768B12A}"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8290CDD-241F-4B92-9FB4-23162DB2FAD1}" type="datetimeFigureOut">
              <a:rPr lang="en-US" smtClean="0"/>
              <a:pPr/>
              <a:t>5/17/2011</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602009D-EA4B-4139-857E-2C42C768B12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fade thruBlk="1"/>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dirty="0" smtClean="0">
                <a:solidFill>
                  <a:schemeClr val="accent2">
                    <a:lumMod val="75000"/>
                  </a:schemeClr>
                </a:solidFill>
                <a:latin typeface="Britannic Bold" pitchFamily="34" charset="0"/>
              </a:rPr>
              <a:t>WOMEN’S HEALTH </a:t>
            </a:r>
            <a:endParaRPr lang="en-US" sz="6600" dirty="0">
              <a:solidFill>
                <a:schemeClr val="accent2">
                  <a:lumMod val="75000"/>
                </a:schemeClr>
              </a:solidFill>
              <a:latin typeface="Britannic Bold" pitchFamily="34" charset="0"/>
            </a:endParaRPr>
          </a:p>
        </p:txBody>
      </p:sp>
      <p:sp>
        <p:nvSpPr>
          <p:cNvPr id="3" name="Subtitle 2"/>
          <p:cNvSpPr>
            <a:spLocks noGrp="1"/>
          </p:cNvSpPr>
          <p:nvPr>
            <p:ph type="subTitle" idx="1"/>
          </p:nvPr>
        </p:nvSpPr>
        <p:spPr/>
        <p:txBody>
          <a:bodyPr/>
          <a:lstStyle/>
          <a:p>
            <a:r>
              <a:rPr lang="en-US" dirty="0" smtClean="0">
                <a:solidFill>
                  <a:schemeClr val="tx1"/>
                </a:solidFill>
              </a:rPr>
              <a:t> VSU Student Health</a:t>
            </a:r>
          </a:p>
          <a:p>
            <a:r>
              <a:rPr lang="en-US" dirty="0" smtClean="0">
                <a:solidFill>
                  <a:schemeClr val="tx1"/>
                </a:solidFill>
              </a:rPr>
              <a:t>By Kim Rasmussen, RN</a:t>
            </a:r>
            <a:endParaRPr lang="en-US" dirty="0">
              <a:solidFill>
                <a:schemeClr val="tx1"/>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8" presetClass="entr" presetSubtype="0" accel="5000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2"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8" presetClass="entr" presetSubtype="0" accel="5000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No symptoms. Most people with HPV don’t ever know they have it. They never have symptoms or other problems.  Currently there is no test for HPV in Men.</a:t>
            </a:r>
          </a:p>
          <a:p>
            <a:endParaRPr lang="en-US" dirty="0" smtClean="0"/>
          </a:p>
          <a:p>
            <a:r>
              <a:rPr lang="en-US" dirty="0" smtClean="0"/>
              <a:t>Genital Warts. Some people with HPV get warts. These are small, flat or round bumps on, around or inside the sex organs of both men and women. </a:t>
            </a:r>
          </a:p>
          <a:p>
            <a:endParaRPr lang="en-US" dirty="0" smtClean="0"/>
          </a:p>
          <a:p>
            <a:r>
              <a:rPr lang="en-US" dirty="0" smtClean="0"/>
              <a:t>Cell changes. HPV can cause cell changes in the cervix, penis or anus. Sometimes these cell changes lead to cancer.</a:t>
            </a:r>
          </a:p>
          <a:p>
            <a:endParaRPr lang="en-US" dirty="0" smtClean="0"/>
          </a:p>
          <a:p>
            <a:r>
              <a:rPr lang="en-US" dirty="0" smtClean="0"/>
              <a:t>No one can say who will have symptoms or problems and who will not. </a:t>
            </a:r>
            <a:endParaRPr lang="en-US" dirty="0"/>
          </a:p>
        </p:txBody>
      </p:sp>
      <p:sp>
        <p:nvSpPr>
          <p:cNvPr id="3" name="Title 2"/>
          <p:cNvSpPr>
            <a:spLocks noGrp="1"/>
          </p:cNvSpPr>
          <p:nvPr>
            <p:ph type="title"/>
          </p:nvPr>
        </p:nvSpPr>
        <p:spPr>
          <a:xfrm>
            <a:off x="914400" y="0"/>
            <a:ext cx="8229600" cy="1143000"/>
          </a:xfrm>
        </p:spPr>
        <p:txBody>
          <a:bodyPr/>
          <a:lstStyle/>
          <a:p>
            <a:r>
              <a:rPr lang="en-US" dirty="0" smtClean="0">
                <a:solidFill>
                  <a:schemeClr val="accent2">
                    <a:lumMod val="75000"/>
                  </a:schemeClr>
                </a:solidFill>
                <a:latin typeface="Britannic Bold" pitchFamily="34" charset="0"/>
              </a:rPr>
              <a:t>What are the symptoms of HPV</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 calcmode="lin" valueType="num">
                                      <p:cBhvr>
                                        <p:cTn id="15"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
                                            <p:txEl>
                                              <p:pRg st="0" end="0"/>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p:cTn id="2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19200"/>
            <a:ext cx="8305800" cy="4876800"/>
          </a:xfrm>
        </p:spPr>
        <p:txBody>
          <a:bodyPr>
            <a:noAutofit/>
          </a:bodyPr>
          <a:lstStyle/>
          <a:p>
            <a:r>
              <a:rPr lang="en-US" sz="1800" dirty="0" smtClean="0"/>
              <a:t>You can take steps to help protect yourself from HPV. If you have HPV, you can still prevent cancer.</a:t>
            </a:r>
          </a:p>
          <a:p>
            <a:endParaRPr lang="en-US" sz="1800" dirty="0" smtClean="0"/>
          </a:p>
          <a:p>
            <a:r>
              <a:rPr lang="en-US" sz="1800" dirty="0" smtClean="0"/>
              <a:t>Don’t have sex. This includes any genital touching. This will eliminate your risk.  Experts believe that over 50% of people who have had sex have HPV.</a:t>
            </a:r>
          </a:p>
          <a:p>
            <a:endParaRPr lang="en-US" sz="1800" dirty="0" smtClean="0"/>
          </a:p>
          <a:p>
            <a:r>
              <a:rPr lang="en-US" sz="1800" dirty="0" smtClean="0"/>
              <a:t>Use condoms every time you have sex. Male or female condoms may reduce your risk. (But if the condom doesn’t cover skin that contains the virus, you can still get HPV.)</a:t>
            </a:r>
          </a:p>
          <a:p>
            <a:endParaRPr lang="en-US" sz="1800" dirty="0" smtClean="0"/>
          </a:p>
          <a:p>
            <a:r>
              <a:rPr lang="en-US" sz="1800" dirty="0" smtClean="0"/>
              <a:t>Have sex with only one partner who only has sex with you. The more partners you have sex with, the higher your risk of getting HPV.</a:t>
            </a:r>
          </a:p>
          <a:p>
            <a:endParaRPr lang="en-US" sz="1800" dirty="0" smtClean="0"/>
          </a:p>
          <a:p>
            <a:r>
              <a:rPr lang="en-US" sz="1800" dirty="0" smtClean="0"/>
              <a:t>A vaccine can help protect you from many types of HPV. Ask your health care provider if it’s right for you.</a:t>
            </a:r>
          </a:p>
        </p:txBody>
      </p:sp>
      <p:sp>
        <p:nvSpPr>
          <p:cNvPr id="3" name="Title 2"/>
          <p:cNvSpPr>
            <a:spLocks noGrp="1"/>
          </p:cNvSpPr>
          <p:nvPr>
            <p:ph type="title"/>
          </p:nvPr>
        </p:nvSpPr>
        <p:spPr>
          <a:xfrm>
            <a:off x="457200" y="0"/>
            <a:ext cx="8229600" cy="1143000"/>
          </a:xfrm>
        </p:spPr>
        <p:txBody>
          <a:bodyPr/>
          <a:lstStyle/>
          <a:p>
            <a:pPr algn="ctr"/>
            <a:r>
              <a:rPr lang="en-US" dirty="0" smtClean="0">
                <a:solidFill>
                  <a:schemeClr val="accent2">
                    <a:lumMod val="75000"/>
                  </a:schemeClr>
                </a:solidFill>
                <a:latin typeface="Britannic Bold" pitchFamily="34" charset="0"/>
              </a:rPr>
              <a:t>Reduce your risk of HPV</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37" presetClass="entr" presetSubtype="0" fill="hold"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fade">
                                      <p:cBhvr>
                                        <p:cTn id="16" dur="1000"/>
                                        <p:tgtEl>
                                          <p:spTgt spid="2">
                                            <p:txEl>
                                              <p:pRg st="0" end="0"/>
                                            </p:txEl>
                                          </p:spTgt>
                                        </p:tgtEl>
                                      </p:cBhvr>
                                    </p:animEffect>
                                    <p:anim calcmode="lin" valueType="num">
                                      <p:cBhvr>
                                        <p:cTn id="17"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par>
                                <p:cTn id="20" presetID="37"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2">
                                            <p:txEl>
                                              <p:pRg st="2" end="2"/>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2">
                                            <p:txEl>
                                              <p:pRg st="2" end="2"/>
                                            </p:txEl>
                                          </p:spTgt>
                                        </p:tgtEl>
                                        <p:attrNameLst>
                                          <p:attrName>ppt_y</p:attrName>
                                        </p:attrNameLst>
                                      </p:cBhvr>
                                      <p:tavLst>
                                        <p:tav tm="0">
                                          <p:val>
                                            <p:strVal val="#ppt_y-.03"/>
                                          </p:val>
                                        </p:tav>
                                        <p:tav tm="100000">
                                          <p:val>
                                            <p:strVal val="#ppt_y"/>
                                          </p:val>
                                        </p:tav>
                                      </p:tavLst>
                                    </p:anim>
                                  </p:childTnLst>
                                </p:cTn>
                              </p:par>
                              <p:par>
                                <p:cTn id="26" presetID="37" presetClass="entr" presetSubtype="0" fill="hold" nodeType="with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2">
                                            <p:txEl>
                                              <p:pRg st="4" end="4"/>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2">
                                            <p:txEl>
                                              <p:pRg st="4" end="4"/>
                                            </p:txEl>
                                          </p:spTgt>
                                        </p:tgtEl>
                                        <p:attrNameLst>
                                          <p:attrName>ppt_y</p:attrName>
                                        </p:attrNameLst>
                                      </p:cBhvr>
                                      <p:tavLst>
                                        <p:tav tm="0">
                                          <p:val>
                                            <p:strVal val="#ppt_y-.03"/>
                                          </p:val>
                                        </p:tav>
                                        <p:tav tm="100000">
                                          <p:val>
                                            <p:strVal val="#ppt_y"/>
                                          </p:val>
                                        </p:tav>
                                      </p:tavLst>
                                    </p:anim>
                                  </p:childTnLst>
                                </p:cTn>
                              </p:par>
                              <p:par>
                                <p:cTn id="32" presetID="37"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900" decel="100000" fill="hold"/>
                                        <p:tgtEl>
                                          <p:spTgt spid="2">
                                            <p:txEl>
                                              <p:pRg st="6" end="6"/>
                                            </p:txEl>
                                          </p:spTgt>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2">
                                            <p:txEl>
                                              <p:pRg st="6" end="6"/>
                                            </p:txEl>
                                          </p:spTgt>
                                        </p:tgtEl>
                                        <p:attrNameLst>
                                          <p:attrName>ppt_y</p:attrName>
                                        </p:attrNameLst>
                                      </p:cBhvr>
                                      <p:tavLst>
                                        <p:tav tm="0">
                                          <p:val>
                                            <p:strVal val="#ppt_y-.03"/>
                                          </p:val>
                                        </p:tav>
                                        <p:tav tm="100000">
                                          <p:val>
                                            <p:strVal val="#ppt_y"/>
                                          </p:val>
                                        </p:tav>
                                      </p:tavLst>
                                    </p:anim>
                                  </p:childTnLst>
                                </p:cTn>
                              </p:par>
                              <p:par>
                                <p:cTn id="38" presetID="37" presetClass="entr" presetSubtype="0" fill="hold" nodeType="withEffect">
                                  <p:stCondLst>
                                    <p:cond delay="0"/>
                                  </p:stCondLst>
                                  <p:childTnLst>
                                    <p:set>
                                      <p:cBhvr>
                                        <p:cTn id="39" dur="1" fill="hold">
                                          <p:stCondLst>
                                            <p:cond delay="0"/>
                                          </p:stCondLst>
                                        </p:cTn>
                                        <p:tgtEl>
                                          <p:spTgt spid="2">
                                            <p:txEl>
                                              <p:pRg st="8" end="8"/>
                                            </p:txEl>
                                          </p:spTgt>
                                        </p:tgtEl>
                                        <p:attrNameLst>
                                          <p:attrName>style.visibility</p:attrName>
                                        </p:attrNameLst>
                                      </p:cBhvr>
                                      <p:to>
                                        <p:strVal val="visible"/>
                                      </p:to>
                                    </p:set>
                                    <p:animEffect transition="in" filter="fade">
                                      <p:cBhvr>
                                        <p:cTn id="40" dur="1000"/>
                                        <p:tgtEl>
                                          <p:spTgt spid="2">
                                            <p:txEl>
                                              <p:pRg st="8" end="8"/>
                                            </p:txEl>
                                          </p:spTgt>
                                        </p:tgtEl>
                                      </p:cBhvr>
                                    </p:animEffect>
                                    <p:anim calcmode="lin" valueType="num">
                                      <p:cBhvr>
                                        <p:cTn id="41"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2" dur="900" decel="100000" fill="hold"/>
                                        <p:tgtEl>
                                          <p:spTgt spid="2">
                                            <p:txEl>
                                              <p:pRg st="8" end="8"/>
                                            </p:txEl>
                                          </p:spTgt>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2">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600200"/>
            <a:ext cx="8229600" cy="4525963"/>
          </a:xfrm>
        </p:spPr>
        <p:txBody>
          <a:bodyPr>
            <a:normAutofit lnSpcReduction="10000"/>
          </a:bodyPr>
          <a:lstStyle/>
          <a:p>
            <a:r>
              <a:rPr lang="en-US" dirty="0" smtClean="0"/>
              <a:t>There is a vaccine for women that protects against most types of HPV that cause cervical cancer and genital warts.</a:t>
            </a:r>
          </a:p>
          <a:p>
            <a:r>
              <a:rPr lang="en-US" dirty="0" smtClean="0"/>
              <a:t>The vaccine is given in 3 shots over a 6-month period. Females between ages 9 and 26 can safely receive the shots.</a:t>
            </a:r>
          </a:p>
          <a:p>
            <a:r>
              <a:rPr lang="en-US" dirty="0" smtClean="0"/>
              <a:t>The vaccine works best before a woman begins to have sex. But it can also protect someone who has already had sex. </a:t>
            </a:r>
          </a:p>
          <a:p>
            <a:r>
              <a:rPr lang="en-US" dirty="0" smtClean="0"/>
              <a:t>Even if a woman gets the vaccine, she should still have regular Pap tests.</a:t>
            </a:r>
            <a:endParaRPr lang="en-US" dirty="0"/>
          </a:p>
        </p:txBody>
      </p:sp>
      <p:sp>
        <p:nvSpPr>
          <p:cNvPr id="3" name="Title 2"/>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What is the HPV Vaccine</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8" presetClass="entr" presetSubtype="0" accel="10000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500" fill="hold"/>
                                        <p:tgtEl>
                                          <p:spTgt spid="2">
                                            <p:txEl>
                                              <p:pRg st="0" end="0"/>
                                            </p:txEl>
                                          </p:spTgt>
                                        </p:tgtEl>
                                        <p:attrNameLst>
                                          <p:attrName>ppt_w</p:attrName>
                                        </p:attrNameLst>
                                      </p:cBhvr>
                                      <p:tavLst>
                                        <p:tav tm="0">
                                          <p:val>
                                            <p:strVal val="#ppt_w*2.5"/>
                                          </p:val>
                                        </p:tav>
                                        <p:tav tm="100000">
                                          <p:val>
                                            <p:strVal val="#ppt_w"/>
                                          </p:val>
                                        </p:tav>
                                      </p:tavLst>
                                    </p:anim>
                                    <p:anim calcmode="lin" valueType="num">
                                      <p:cBhvr>
                                        <p:cTn id="13" dur="500" fill="hold"/>
                                        <p:tgtEl>
                                          <p:spTgt spid="2">
                                            <p:txEl>
                                              <p:pRg st="0" end="0"/>
                                            </p:txEl>
                                          </p:spTgt>
                                        </p:tgtEl>
                                        <p:attrNameLst>
                                          <p:attrName>ppt_h</p:attrName>
                                        </p:attrNameLst>
                                      </p:cBhvr>
                                      <p:tavLst>
                                        <p:tav tm="0">
                                          <p:val>
                                            <p:strVal val="#ppt_h*0.01"/>
                                          </p:val>
                                        </p:tav>
                                        <p:tav tm="100000">
                                          <p:val>
                                            <p:strVal val="#ppt_h"/>
                                          </p:val>
                                        </p:tav>
                                      </p:tavLst>
                                    </p:anim>
                                    <p:anim calcmode="lin" valueType="num">
                                      <p:cBhvr>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0" end="0"/>
                                            </p:txEl>
                                          </p:spTgt>
                                        </p:tgtEl>
                                        <p:attrNameLst>
                                          <p:attrName>ppt_y</p:attrName>
                                        </p:attrNameLst>
                                      </p:cBhvr>
                                      <p:tavLst>
                                        <p:tav tm="0">
                                          <p:val>
                                            <p:strVal val="#ppt_h+1"/>
                                          </p:val>
                                        </p:tav>
                                        <p:tav tm="100000">
                                          <p:val>
                                            <p:strVal val="#ppt_y"/>
                                          </p:val>
                                        </p:tav>
                                      </p:tavLst>
                                    </p:anim>
                                    <p:animEffect transition="in" filter="fade">
                                      <p:cBhvr>
                                        <p:cTn id="16" dur="500"/>
                                        <p:tgtEl>
                                          <p:spTgt spid="2">
                                            <p:txEl>
                                              <p:pRg st="0" end="0"/>
                                            </p:txEl>
                                          </p:spTgt>
                                        </p:tgtEl>
                                      </p:cBhvr>
                                    </p:animEffect>
                                  </p:childTnLst>
                                </p:cTn>
                              </p:par>
                              <p:par>
                                <p:cTn id="17" presetID="58" presetClass="entr" presetSubtype="0" accel="100000" fill="hold" nodeType="with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p:cTn id="19" dur="500" fill="hold"/>
                                        <p:tgtEl>
                                          <p:spTgt spid="2">
                                            <p:txEl>
                                              <p:pRg st="1" end="1"/>
                                            </p:txEl>
                                          </p:spTgt>
                                        </p:tgtEl>
                                        <p:attrNameLst>
                                          <p:attrName>ppt_w</p:attrName>
                                        </p:attrNameLst>
                                      </p:cBhvr>
                                      <p:tavLst>
                                        <p:tav tm="0">
                                          <p:val>
                                            <p:strVal val="#ppt_w*2.5"/>
                                          </p:val>
                                        </p:tav>
                                        <p:tav tm="100000">
                                          <p:val>
                                            <p:strVal val="#ppt_w"/>
                                          </p:val>
                                        </p:tav>
                                      </p:tavLst>
                                    </p:anim>
                                    <p:anim calcmode="lin" valueType="num">
                                      <p:cBhvr>
                                        <p:cTn id="20" dur="500" fill="hold"/>
                                        <p:tgtEl>
                                          <p:spTgt spid="2">
                                            <p:txEl>
                                              <p:pRg st="1" end="1"/>
                                            </p:txEl>
                                          </p:spTgt>
                                        </p:tgtEl>
                                        <p:attrNameLst>
                                          <p:attrName>ppt_h</p:attrName>
                                        </p:attrNameLst>
                                      </p:cBhvr>
                                      <p:tavLst>
                                        <p:tav tm="0">
                                          <p:val>
                                            <p:strVal val="#ppt_h*0.01"/>
                                          </p:val>
                                        </p:tav>
                                        <p:tav tm="100000">
                                          <p:val>
                                            <p:strVal val="#ppt_h"/>
                                          </p:val>
                                        </p:tav>
                                      </p:tavLst>
                                    </p:anim>
                                    <p:anim calcmode="lin" valueType="num">
                                      <p:cBhvr>
                                        <p:cTn id="2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1" end="1"/>
                                            </p:txEl>
                                          </p:spTgt>
                                        </p:tgtEl>
                                        <p:attrNameLst>
                                          <p:attrName>ppt_y</p:attrName>
                                        </p:attrNameLst>
                                      </p:cBhvr>
                                      <p:tavLst>
                                        <p:tav tm="0">
                                          <p:val>
                                            <p:strVal val="#ppt_h+1"/>
                                          </p:val>
                                        </p:tav>
                                        <p:tav tm="100000">
                                          <p:val>
                                            <p:strVal val="#ppt_y"/>
                                          </p:val>
                                        </p:tav>
                                      </p:tavLst>
                                    </p:anim>
                                    <p:animEffect transition="in" filter="fade">
                                      <p:cBhvr>
                                        <p:cTn id="23" dur="500"/>
                                        <p:tgtEl>
                                          <p:spTgt spid="2">
                                            <p:txEl>
                                              <p:pRg st="1" end="1"/>
                                            </p:txEl>
                                          </p:spTgt>
                                        </p:tgtEl>
                                      </p:cBhvr>
                                    </p:animEffect>
                                  </p:childTnLst>
                                </p:cTn>
                              </p:par>
                              <p:par>
                                <p:cTn id="24" presetID="58" presetClass="entr" presetSubtype="0" accel="100000" fill="hold" nodeType="with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p:cTn id="26" dur="500" fill="hold"/>
                                        <p:tgtEl>
                                          <p:spTgt spid="2">
                                            <p:txEl>
                                              <p:pRg st="2" end="2"/>
                                            </p:txEl>
                                          </p:spTgt>
                                        </p:tgtEl>
                                        <p:attrNameLst>
                                          <p:attrName>ppt_w</p:attrName>
                                        </p:attrNameLst>
                                      </p:cBhvr>
                                      <p:tavLst>
                                        <p:tav tm="0">
                                          <p:val>
                                            <p:strVal val="#ppt_w*2.5"/>
                                          </p:val>
                                        </p:tav>
                                        <p:tav tm="100000">
                                          <p:val>
                                            <p:strVal val="#ppt_w"/>
                                          </p:val>
                                        </p:tav>
                                      </p:tavLst>
                                    </p:anim>
                                    <p:anim calcmode="lin" valueType="num">
                                      <p:cBhvr>
                                        <p:cTn id="27" dur="500" fill="hold"/>
                                        <p:tgtEl>
                                          <p:spTgt spid="2">
                                            <p:txEl>
                                              <p:pRg st="2" end="2"/>
                                            </p:txEl>
                                          </p:spTgt>
                                        </p:tgtEl>
                                        <p:attrNameLst>
                                          <p:attrName>ppt_h</p:attrName>
                                        </p:attrNameLst>
                                      </p:cBhvr>
                                      <p:tavLst>
                                        <p:tav tm="0">
                                          <p:val>
                                            <p:strVal val="#ppt_h*0.01"/>
                                          </p:val>
                                        </p:tav>
                                        <p:tav tm="100000">
                                          <p:val>
                                            <p:strVal val="#ppt_h"/>
                                          </p:val>
                                        </p:tav>
                                      </p:tavLst>
                                    </p:anim>
                                    <p:anim calcmode="lin" valueType="num">
                                      <p:cBhvr>
                                        <p:cTn id="28"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9" dur="500" fill="hold"/>
                                        <p:tgtEl>
                                          <p:spTgt spid="2">
                                            <p:txEl>
                                              <p:pRg st="2" end="2"/>
                                            </p:txEl>
                                          </p:spTgt>
                                        </p:tgtEl>
                                        <p:attrNameLst>
                                          <p:attrName>ppt_y</p:attrName>
                                        </p:attrNameLst>
                                      </p:cBhvr>
                                      <p:tavLst>
                                        <p:tav tm="0">
                                          <p:val>
                                            <p:strVal val="#ppt_h+1"/>
                                          </p:val>
                                        </p:tav>
                                        <p:tav tm="100000">
                                          <p:val>
                                            <p:strVal val="#ppt_y"/>
                                          </p:val>
                                        </p:tav>
                                      </p:tavLst>
                                    </p:anim>
                                    <p:animEffect transition="in" filter="fade">
                                      <p:cBhvr>
                                        <p:cTn id="30" dur="500"/>
                                        <p:tgtEl>
                                          <p:spTgt spid="2">
                                            <p:txEl>
                                              <p:pRg st="2" end="2"/>
                                            </p:txEl>
                                          </p:spTgt>
                                        </p:tgtEl>
                                      </p:cBhvr>
                                    </p:animEffect>
                                  </p:childTnLst>
                                </p:cTn>
                              </p:par>
                              <p:par>
                                <p:cTn id="31" presetID="58" presetClass="entr" presetSubtype="0" accel="100000" fill="hold" nodeType="with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 calcmode="lin" valueType="num">
                                      <p:cBhvr>
                                        <p:cTn id="33" dur="500" fill="hold"/>
                                        <p:tgtEl>
                                          <p:spTgt spid="2">
                                            <p:txEl>
                                              <p:pRg st="3" end="3"/>
                                            </p:txEl>
                                          </p:spTgt>
                                        </p:tgtEl>
                                        <p:attrNameLst>
                                          <p:attrName>ppt_w</p:attrName>
                                        </p:attrNameLst>
                                      </p:cBhvr>
                                      <p:tavLst>
                                        <p:tav tm="0">
                                          <p:val>
                                            <p:strVal val="#ppt_w*2.5"/>
                                          </p:val>
                                        </p:tav>
                                        <p:tav tm="100000">
                                          <p:val>
                                            <p:strVal val="#ppt_w"/>
                                          </p:val>
                                        </p:tav>
                                      </p:tavLst>
                                    </p:anim>
                                    <p:anim calcmode="lin" valueType="num">
                                      <p:cBhvr>
                                        <p:cTn id="34" dur="500" fill="hold"/>
                                        <p:tgtEl>
                                          <p:spTgt spid="2">
                                            <p:txEl>
                                              <p:pRg st="3" end="3"/>
                                            </p:txEl>
                                          </p:spTgt>
                                        </p:tgtEl>
                                        <p:attrNameLst>
                                          <p:attrName>ppt_h</p:attrName>
                                        </p:attrNameLst>
                                      </p:cBhvr>
                                      <p:tavLst>
                                        <p:tav tm="0">
                                          <p:val>
                                            <p:strVal val="#ppt_h*0.01"/>
                                          </p:val>
                                        </p:tav>
                                        <p:tav tm="100000">
                                          <p:val>
                                            <p:strVal val="#ppt_h"/>
                                          </p:val>
                                        </p:tav>
                                      </p:tavLst>
                                    </p:anim>
                                    <p:anim calcmode="lin" valueType="num">
                                      <p:cBhvr>
                                        <p:cTn id="3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500" fill="hold"/>
                                        <p:tgtEl>
                                          <p:spTgt spid="2">
                                            <p:txEl>
                                              <p:pRg st="3" end="3"/>
                                            </p:txEl>
                                          </p:spTgt>
                                        </p:tgtEl>
                                        <p:attrNameLst>
                                          <p:attrName>ppt_y</p:attrName>
                                        </p:attrNameLst>
                                      </p:cBhvr>
                                      <p:tavLst>
                                        <p:tav tm="0">
                                          <p:val>
                                            <p:strVal val="#ppt_h+1"/>
                                          </p:val>
                                        </p:tav>
                                        <p:tav tm="100000">
                                          <p:val>
                                            <p:strVal val="#ppt_y"/>
                                          </p:val>
                                        </p:tav>
                                      </p:tavLst>
                                    </p:anim>
                                    <p:animEffect transition="in" filter="fade">
                                      <p:cBhvr>
                                        <p:cTn id="3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p:spPr>
        <p:txBody>
          <a:bodyPr>
            <a:normAutofit/>
          </a:bodyPr>
          <a:lstStyle/>
          <a:p>
            <a:r>
              <a:rPr lang="en-US" dirty="0" smtClean="0"/>
              <a:t>The only safe sex is </a:t>
            </a:r>
            <a:r>
              <a:rPr lang="en-US" b="1" u="sng" dirty="0" smtClean="0">
                <a:solidFill>
                  <a:srgbClr val="FF0000"/>
                </a:solidFill>
              </a:rPr>
              <a:t>NO SEX!!</a:t>
            </a:r>
          </a:p>
          <a:p>
            <a:r>
              <a:rPr lang="en-US" dirty="0" smtClean="0"/>
              <a:t>If you are sexually active use protection!!</a:t>
            </a:r>
          </a:p>
          <a:p>
            <a:r>
              <a:rPr lang="en-US" dirty="0" smtClean="0"/>
              <a:t>Condoms, if used properly are: 98% effective to prevent pregnancy, decrease the risk of HIV, Hepatitis, Chlamydia, Gonorrhea and cervical/throat HPV</a:t>
            </a:r>
          </a:p>
          <a:p>
            <a:r>
              <a:rPr lang="en-US" dirty="0" smtClean="0"/>
              <a:t>Condoms will </a:t>
            </a:r>
            <a:r>
              <a:rPr lang="en-US" dirty="0" smtClean="0">
                <a:solidFill>
                  <a:srgbClr val="FF0000"/>
                </a:solidFill>
              </a:rPr>
              <a:t>not</a:t>
            </a:r>
            <a:r>
              <a:rPr lang="en-US" dirty="0" smtClean="0"/>
              <a:t> prevent herpes, genital warts, MRSA and crabs.</a:t>
            </a:r>
          </a:p>
          <a:p>
            <a:r>
              <a:rPr lang="en-US" dirty="0" smtClean="0"/>
              <a:t>Oral sex is still sex and can spread STDs.</a:t>
            </a:r>
          </a:p>
          <a:p>
            <a:pPr>
              <a:buNone/>
            </a:pPr>
            <a:endParaRPr lang="en-US" dirty="0" smtClean="0"/>
          </a:p>
          <a:p>
            <a:endParaRPr lang="en-US" dirty="0"/>
          </a:p>
        </p:txBody>
      </p:sp>
      <p:sp>
        <p:nvSpPr>
          <p:cNvPr id="2" name="Title 1"/>
          <p:cNvSpPr>
            <a:spLocks noGrp="1"/>
          </p:cNvSpPr>
          <p:nvPr>
            <p:ph type="title"/>
          </p:nvPr>
        </p:nvSpPr>
        <p:spPr>
          <a:xfrm>
            <a:off x="304800" y="228600"/>
            <a:ext cx="8229600" cy="1143000"/>
          </a:xfrm>
        </p:spPr>
        <p:txBody>
          <a:bodyPr>
            <a:noAutofit/>
          </a:bodyPr>
          <a:lstStyle/>
          <a:p>
            <a:pPr algn="ctr"/>
            <a:r>
              <a:rPr lang="en-US" sz="8000" dirty="0" smtClean="0">
                <a:solidFill>
                  <a:schemeClr val="accent2">
                    <a:lumMod val="75000"/>
                  </a:schemeClr>
                </a:solidFill>
                <a:latin typeface="Britannic Bold" pitchFamily="34" charset="0"/>
              </a:rPr>
              <a:t>SEX</a:t>
            </a:r>
            <a:endParaRPr lang="en-US" sz="8000" dirty="0">
              <a:solidFill>
                <a:schemeClr val="accent2">
                  <a:lumMod val="75000"/>
                </a:schemeClr>
              </a:solidFill>
              <a:latin typeface="Britannic Bold" pitchFamily="34" charset="0"/>
            </a:endParaRPr>
          </a:p>
        </p:txBody>
      </p:sp>
      <p:pic>
        <p:nvPicPr>
          <p:cNvPr id="2051" name="Picture 3" descr="C:\Documents and Settings\auxserv\Local Settings\Temporary Internet Files\Content.IE5\D1KWNZO8\MCHM00326_0000[1].wmf"/>
          <p:cNvPicPr>
            <a:picLocks noChangeAspect="1" noChangeArrowheads="1"/>
          </p:cNvPicPr>
          <p:nvPr/>
        </p:nvPicPr>
        <p:blipFill>
          <a:blip r:embed="rId2" cstate="print"/>
          <a:srcRect/>
          <a:stretch>
            <a:fillRect/>
          </a:stretch>
        </p:blipFill>
        <p:spPr bwMode="auto">
          <a:xfrm>
            <a:off x="7391400" y="5349550"/>
            <a:ext cx="1525509" cy="1508450"/>
          </a:xfrm>
          <a:prstGeom prst="rect">
            <a:avLst/>
          </a:prstGeom>
          <a:noFill/>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childTnLst>
                                </p:cTn>
                              </p:par>
                              <p:par>
                                <p:cTn id="29" presetID="23" presetClass="entr" presetSubtype="16"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Know your partner well before you ever have sex and get tested. </a:t>
            </a:r>
            <a:r>
              <a:rPr lang="en-US" dirty="0" smtClean="0">
                <a:solidFill>
                  <a:srgbClr val="FF0000"/>
                </a:solidFill>
              </a:rPr>
              <a:t>Remember that some diseases can take months to appear and some like genital warts, if only on the outer genitalia, will not show up on tests.</a:t>
            </a:r>
          </a:p>
          <a:p>
            <a:r>
              <a:rPr lang="en-US" sz="2800" dirty="0" smtClean="0"/>
              <a:t>Every time you sleep with someone you are also exposed to every disease that any of their previous partners may have had.</a:t>
            </a:r>
          </a:p>
          <a:p>
            <a:r>
              <a:rPr lang="en-US" sz="2800" dirty="0" smtClean="0"/>
              <a:t>People are not always honest about their past number of sexual partners.</a:t>
            </a:r>
          </a:p>
          <a:p>
            <a:r>
              <a:rPr lang="en-US" sz="2800" dirty="0" smtClean="0"/>
              <a:t>Before you have sex, ask yourself:  are they worth risking my life for, are they worth risking the ability to have children later or a possible pregnancy at this time.</a:t>
            </a:r>
            <a:endParaRPr lang="en-US" sz="2800" dirty="0"/>
          </a:p>
        </p:txBody>
      </p:sp>
      <p:sp>
        <p:nvSpPr>
          <p:cNvPr id="2" name="Title 1"/>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SEXUAL RESPONSIBILITY</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Is something to be proud of.  Few people regret maintaining their virginity but many regret losing it.</a:t>
            </a:r>
          </a:p>
          <a:p>
            <a:r>
              <a:rPr lang="en-US" dirty="0" smtClean="0"/>
              <a:t>If you want to stay a virgin until marriage or a committed relationship, communicate this to potential partners so that your feelings on this subject are clear.</a:t>
            </a:r>
          </a:p>
          <a:p>
            <a:r>
              <a:rPr lang="en-US" dirty="0" smtClean="0"/>
              <a:t>Refrain from drinking alcohol excessively as it is easier to be taken advantage of when impaired.</a:t>
            </a:r>
          </a:p>
          <a:p>
            <a:r>
              <a:rPr lang="en-US" dirty="0" smtClean="0"/>
              <a:t>Hang out with people that have similar values as it will be easier to maintain yours.</a:t>
            </a:r>
          </a:p>
          <a:p>
            <a:r>
              <a:rPr lang="en-US" dirty="0" smtClean="0"/>
              <a:t>It may seem that every one else is “doing it” but there are many that aren’t and they will respect your decision.</a:t>
            </a:r>
            <a:endParaRPr lang="en-US" dirty="0"/>
          </a:p>
        </p:txBody>
      </p:sp>
      <p:sp>
        <p:nvSpPr>
          <p:cNvPr id="2" name="Title 1"/>
          <p:cNvSpPr>
            <a:spLocks noGrp="1"/>
          </p:cNvSpPr>
          <p:nvPr>
            <p:ph type="title"/>
          </p:nvPr>
        </p:nvSpPr>
        <p:spPr>
          <a:xfrm>
            <a:off x="304800" y="0"/>
            <a:ext cx="8229600" cy="1143000"/>
          </a:xfrm>
        </p:spPr>
        <p:txBody>
          <a:bodyPr>
            <a:noAutofit/>
          </a:bodyPr>
          <a:lstStyle/>
          <a:p>
            <a:pPr algn="ctr"/>
            <a:r>
              <a:rPr lang="en-US" sz="8000" dirty="0" smtClean="0">
                <a:solidFill>
                  <a:schemeClr val="accent2">
                    <a:lumMod val="75000"/>
                  </a:schemeClr>
                </a:solidFill>
                <a:latin typeface="Britannic Bold" pitchFamily="34" charset="0"/>
              </a:rPr>
              <a:t>VIRGINITY</a:t>
            </a:r>
            <a:endParaRPr lang="en-US" sz="8000"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mph" presetSubtype="0" fill="hold" grpId="0" nodeType="clickEffect">
                                  <p:stCondLst>
                                    <p:cond delay="0"/>
                                  </p:stCondLst>
                                  <p:iterate type="lt">
                                    <p:tmPct val="10000"/>
                                  </p:iterate>
                                  <p:childTnLst>
                                    <p:set>
                                      <p:cBhvr override="childStyle">
                                        <p:cTn id="6" dur="500" autoRev="1" fill="hold"/>
                                        <p:tgtEl>
                                          <p:spTgt spid="2"/>
                                        </p:tgtEl>
                                        <p:attrNameLst>
                                          <p:attrName>style.color</p:attrName>
                                        </p:attrNameLst>
                                      </p:cBhvr>
                                      <p:to>
                                        <p:clrVal>
                                          <a:schemeClr val="accent2"/>
                                        </p:clrVal>
                                      </p:to>
                                    </p:set>
                                    <p:set>
                                      <p:cBhvr>
                                        <p:cTn id="7" dur="500" autoRev="1" fill="hold"/>
                                        <p:tgtEl>
                                          <p:spTgt spid="2"/>
                                        </p:tgtEl>
                                        <p:attrNameLst>
                                          <p:attrName>fillcolor</p:attrName>
                                        </p:attrNameLst>
                                      </p:cBhvr>
                                      <p:to>
                                        <p:clrVal>
                                          <a:schemeClr val="accent2"/>
                                        </p:clrVal>
                                      </p:to>
                                    </p:set>
                                    <p:set>
                                      <p:cBhvr>
                                        <p:cTn id="8" dur="500" autoRev="1" fill="hold"/>
                                        <p:tgtEl>
                                          <p:spTgt spid="2"/>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par>
                                <p:cTn id="27" presetID="26"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par>
                                <p:cTn id="43" presetID="26" presetClass="entr" presetSubtype="0" fill="hold" nodeType="with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Effect transition="in" filter="wipe(down)">
                                      <p:cBhvr>
                                        <p:cTn id="45" dur="580">
                                          <p:stCondLst>
                                            <p:cond delay="0"/>
                                          </p:stCondLst>
                                        </p:cTn>
                                        <p:tgtEl>
                                          <p:spTgt spid="3">
                                            <p:txEl>
                                              <p:pRg st="2" end="2"/>
                                            </p:txEl>
                                          </p:spTgt>
                                        </p:tgtEl>
                                      </p:cBhvr>
                                    </p:animEffect>
                                    <p:anim calcmode="lin" valueType="num">
                                      <p:cBhvr>
                                        <p:cTn id="4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3">
                                            <p:txEl>
                                              <p:pRg st="2" end="2"/>
                                            </p:txEl>
                                          </p:spTgt>
                                        </p:tgtEl>
                                      </p:cBhvr>
                                      <p:to x="100000" y="60000"/>
                                    </p:animScale>
                                    <p:animScale>
                                      <p:cBhvr>
                                        <p:cTn id="52" dur="166" decel="50000">
                                          <p:stCondLst>
                                            <p:cond delay="676"/>
                                          </p:stCondLst>
                                        </p:cTn>
                                        <p:tgtEl>
                                          <p:spTgt spid="3">
                                            <p:txEl>
                                              <p:pRg st="2" end="2"/>
                                            </p:txEl>
                                          </p:spTgt>
                                        </p:tgtEl>
                                      </p:cBhvr>
                                      <p:to x="100000" y="100000"/>
                                    </p:animScale>
                                    <p:animScale>
                                      <p:cBhvr>
                                        <p:cTn id="53" dur="26">
                                          <p:stCondLst>
                                            <p:cond delay="1312"/>
                                          </p:stCondLst>
                                        </p:cTn>
                                        <p:tgtEl>
                                          <p:spTgt spid="3">
                                            <p:txEl>
                                              <p:pRg st="2" end="2"/>
                                            </p:txEl>
                                          </p:spTgt>
                                        </p:tgtEl>
                                      </p:cBhvr>
                                      <p:to x="100000" y="80000"/>
                                    </p:animScale>
                                    <p:animScale>
                                      <p:cBhvr>
                                        <p:cTn id="54" dur="166" decel="50000">
                                          <p:stCondLst>
                                            <p:cond delay="1338"/>
                                          </p:stCondLst>
                                        </p:cTn>
                                        <p:tgtEl>
                                          <p:spTgt spid="3">
                                            <p:txEl>
                                              <p:pRg st="2" end="2"/>
                                            </p:txEl>
                                          </p:spTgt>
                                        </p:tgtEl>
                                      </p:cBhvr>
                                      <p:to x="100000" y="100000"/>
                                    </p:animScale>
                                    <p:animScale>
                                      <p:cBhvr>
                                        <p:cTn id="55" dur="26">
                                          <p:stCondLst>
                                            <p:cond delay="1642"/>
                                          </p:stCondLst>
                                        </p:cTn>
                                        <p:tgtEl>
                                          <p:spTgt spid="3">
                                            <p:txEl>
                                              <p:pRg st="2" end="2"/>
                                            </p:txEl>
                                          </p:spTgt>
                                        </p:tgtEl>
                                      </p:cBhvr>
                                      <p:to x="100000" y="90000"/>
                                    </p:animScale>
                                    <p:animScale>
                                      <p:cBhvr>
                                        <p:cTn id="56" dur="166" decel="50000">
                                          <p:stCondLst>
                                            <p:cond delay="1668"/>
                                          </p:stCondLst>
                                        </p:cTn>
                                        <p:tgtEl>
                                          <p:spTgt spid="3">
                                            <p:txEl>
                                              <p:pRg st="2" end="2"/>
                                            </p:txEl>
                                          </p:spTgt>
                                        </p:tgtEl>
                                      </p:cBhvr>
                                      <p:to x="100000" y="100000"/>
                                    </p:animScale>
                                    <p:animScale>
                                      <p:cBhvr>
                                        <p:cTn id="57" dur="26">
                                          <p:stCondLst>
                                            <p:cond delay="1808"/>
                                          </p:stCondLst>
                                        </p:cTn>
                                        <p:tgtEl>
                                          <p:spTgt spid="3">
                                            <p:txEl>
                                              <p:pRg st="2" end="2"/>
                                            </p:txEl>
                                          </p:spTgt>
                                        </p:tgtEl>
                                      </p:cBhvr>
                                      <p:to x="100000" y="95000"/>
                                    </p:animScale>
                                    <p:animScale>
                                      <p:cBhvr>
                                        <p:cTn id="58" dur="166" decel="50000">
                                          <p:stCondLst>
                                            <p:cond delay="1834"/>
                                          </p:stCondLst>
                                        </p:cTn>
                                        <p:tgtEl>
                                          <p:spTgt spid="3">
                                            <p:txEl>
                                              <p:pRg st="2" end="2"/>
                                            </p:txEl>
                                          </p:spTgt>
                                        </p:tgtEl>
                                      </p:cBhvr>
                                      <p:to x="100000" y="100000"/>
                                    </p:animScale>
                                  </p:childTnLst>
                                </p:cTn>
                              </p:par>
                              <p:par>
                                <p:cTn id="59" presetID="26" presetClass="entr" presetSubtype="0" fill="hold" nodeType="with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par>
                                <p:cTn id="75" presetID="26" presetClass="entr" presetSubtype="0" fill="hold" nodeType="withEffect">
                                  <p:stCondLst>
                                    <p:cond delay="0"/>
                                  </p:stCondLst>
                                  <p:childTnLst>
                                    <p:set>
                                      <p:cBhvr>
                                        <p:cTn id="76" dur="1" fill="hold">
                                          <p:stCondLst>
                                            <p:cond delay="0"/>
                                          </p:stCondLst>
                                        </p:cTn>
                                        <p:tgtEl>
                                          <p:spTgt spid="3">
                                            <p:txEl>
                                              <p:pRg st="4" end="4"/>
                                            </p:txEl>
                                          </p:spTgt>
                                        </p:tgtEl>
                                        <p:attrNameLst>
                                          <p:attrName>style.visibility</p:attrName>
                                        </p:attrNameLst>
                                      </p:cBhvr>
                                      <p:to>
                                        <p:strVal val="visible"/>
                                      </p:to>
                                    </p:set>
                                    <p:animEffect transition="in" filter="wipe(down)">
                                      <p:cBhvr>
                                        <p:cTn id="77" dur="580">
                                          <p:stCondLst>
                                            <p:cond delay="0"/>
                                          </p:stCondLst>
                                        </p:cTn>
                                        <p:tgtEl>
                                          <p:spTgt spid="3">
                                            <p:txEl>
                                              <p:pRg st="4" end="4"/>
                                            </p:txEl>
                                          </p:spTgt>
                                        </p:tgtEl>
                                      </p:cBhvr>
                                    </p:animEffect>
                                    <p:anim calcmode="lin" valueType="num">
                                      <p:cBhvr>
                                        <p:cTn id="7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3">
                                            <p:txEl>
                                              <p:pRg st="4" end="4"/>
                                            </p:txEl>
                                          </p:spTgt>
                                        </p:tgtEl>
                                      </p:cBhvr>
                                      <p:to x="100000" y="60000"/>
                                    </p:animScale>
                                    <p:animScale>
                                      <p:cBhvr>
                                        <p:cTn id="84" dur="166" decel="50000">
                                          <p:stCondLst>
                                            <p:cond delay="676"/>
                                          </p:stCondLst>
                                        </p:cTn>
                                        <p:tgtEl>
                                          <p:spTgt spid="3">
                                            <p:txEl>
                                              <p:pRg st="4" end="4"/>
                                            </p:txEl>
                                          </p:spTgt>
                                        </p:tgtEl>
                                      </p:cBhvr>
                                      <p:to x="100000" y="100000"/>
                                    </p:animScale>
                                    <p:animScale>
                                      <p:cBhvr>
                                        <p:cTn id="85" dur="26">
                                          <p:stCondLst>
                                            <p:cond delay="1312"/>
                                          </p:stCondLst>
                                        </p:cTn>
                                        <p:tgtEl>
                                          <p:spTgt spid="3">
                                            <p:txEl>
                                              <p:pRg st="4" end="4"/>
                                            </p:txEl>
                                          </p:spTgt>
                                        </p:tgtEl>
                                      </p:cBhvr>
                                      <p:to x="100000" y="80000"/>
                                    </p:animScale>
                                    <p:animScale>
                                      <p:cBhvr>
                                        <p:cTn id="86" dur="166" decel="50000">
                                          <p:stCondLst>
                                            <p:cond delay="1338"/>
                                          </p:stCondLst>
                                        </p:cTn>
                                        <p:tgtEl>
                                          <p:spTgt spid="3">
                                            <p:txEl>
                                              <p:pRg st="4" end="4"/>
                                            </p:txEl>
                                          </p:spTgt>
                                        </p:tgtEl>
                                      </p:cBhvr>
                                      <p:to x="100000" y="100000"/>
                                    </p:animScale>
                                    <p:animScale>
                                      <p:cBhvr>
                                        <p:cTn id="87" dur="26">
                                          <p:stCondLst>
                                            <p:cond delay="1642"/>
                                          </p:stCondLst>
                                        </p:cTn>
                                        <p:tgtEl>
                                          <p:spTgt spid="3">
                                            <p:txEl>
                                              <p:pRg st="4" end="4"/>
                                            </p:txEl>
                                          </p:spTgt>
                                        </p:tgtEl>
                                      </p:cBhvr>
                                      <p:to x="100000" y="90000"/>
                                    </p:animScale>
                                    <p:animScale>
                                      <p:cBhvr>
                                        <p:cTn id="88" dur="166" decel="50000">
                                          <p:stCondLst>
                                            <p:cond delay="1668"/>
                                          </p:stCondLst>
                                        </p:cTn>
                                        <p:tgtEl>
                                          <p:spTgt spid="3">
                                            <p:txEl>
                                              <p:pRg st="4" end="4"/>
                                            </p:txEl>
                                          </p:spTgt>
                                        </p:tgtEl>
                                      </p:cBhvr>
                                      <p:to x="100000" y="100000"/>
                                    </p:animScale>
                                    <p:animScale>
                                      <p:cBhvr>
                                        <p:cTn id="89" dur="26">
                                          <p:stCondLst>
                                            <p:cond delay="1808"/>
                                          </p:stCondLst>
                                        </p:cTn>
                                        <p:tgtEl>
                                          <p:spTgt spid="3">
                                            <p:txEl>
                                              <p:pRg st="4" end="4"/>
                                            </p:txEl>
                                          </p:spTgt>
                                        </p:tgtEl>
                                      </p:cBhvr>
                                      <p:to x="100000" y="95000"/>
                                    </p:animScale>
                                    <p:animScale>
                                      <p:cBhvr>
                                        <p:cTn id="9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algn="ctr" eaLnBrk="1" hangingPunct="1"/>
            <a:r>
              <a:rPr lang="en-US" b="1" dirty="0" smtClean="0">
                <a:solidFill>
                  <a:schemeClr val="accent2">
                    <a:lumMod val="75000"/>
                  </a:schemeClr>
                </a:solidFill>
                <a:latin typeface="Britannic Bold" pitchFamily="34" charset="0"/>
              </a:rPr>
              <a:t>Breast Cancer Facts</a:t>
            </a:r>
          </a:p>
        </p:txBody>
      </p:sp>
      <p:sp>
        <p:nvSpPr>
          <p:cNvPr id="5" name="Rectangle 3"/>
          <p:cNvSpPr>
            <a:spLocks noGrp="1" noChangeArrowheads="1"/>
          </p:cNvSpPr>
          <p:nvPr>
            <p:ph idx="1"/>
          </p:nvPr>
        </p:nvSpPr>
        <p:spPr>
          <a:xfrm>
            <a:off x="685800" y="1752600"/>
            <a:ext cx="8229600" cy="4525963"/>
          </a:xfrm>
        </p:spPr>
        <p:txBody>
          <a:bodyPr/>
          <a:lstStyle/>
          <a:p>
            <a:pPr eaLnBrk="1" hangingPunct="1"/>
            <a:r>
              <a:rPr lang="en-US" dirty="0" smtClean="0"/>
              <a:t>Anyone can get breast cancer</a:t>
            </a:r>
          </a:p>
          <a:p>
            <a:pPr eaLnBrk="1" hangingPunct="1"/>
            <a:endParaRPr lang="en-US" dirty="0" smtClean="0"/>
          </a:p>
          <a:p>
            <a:pPr eaLnBrk="1" hangingPunct="1"/>
            <a:r>
              <a:rPr lang="en-US" dirty="0" smtClean="0"/>
              <a:t>Although men are at a much lower risk, it is possible for them to get breast cancer</a:t>
            </a:r>
          </a:p>
          <a:p>
            <a:pPr eaLnBrk="1" hangingPunct="1"/>
            <a:endParaRPr lang="en-US" dirty="0" smtClean="0"/>
          </a:p>
          <a:p>
            <a:pPr eaLnBrk="1" hangingPunct="1"/>
            <a:r>
              <a:rPr lang="en-US" dirty="0" smtClean="0"/>
              <a:t>Currently, White women have a higher incidence of breast cancer than Black women</a:t>
            </a:r>
          </a:p>
          <a:p>
            <a:pPr eaLnBrk="1" hangingPunct="1">
              <a:buFont typeface="Wingdings" pitchFamily="2" charset="2"/>
              <a:buNone/>
            </a:pPr>
            <a:endParaRPr lang="en-US" dirty="0" smtClean="0"/>
          </a:p>
          <a:p>
            <a:pPr eaLnBrk="1" hangingPunct="1"/>
            <a:endParaRPr lang="en-US" dirty="0"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par>
                          <p:cTn id="10" fill="hold">
                            <p:stCondLst>
                              <p:cond delay="720"/>
                            </p:stCondLst>
                            <p:childTnLst>
                              <p:par>
                                <p:cTn id="11" presetID="50" presetClass="entr" presetSubtype="0" decel="10000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14"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5">
                                            <p:txEl>
                                              <p:pRg st="0" end="0"/>
                                            </p:txEl>
                                          </p:spTgt>
                                        </p:tgtEl>
                                      </p:cBhvr>
                                    </p:animEffect>
                                  </p:childTnLst>
                                </p:cTn>
                              </p:par>
                            </p:childTnLst>
                          </p:cTn>
                        </p:par>
                        <p:par>
                          <p:cTn id="16" fill="hold">
                            <p:stCondLst>
                              <p:cond delay="1720"/>
                            </p:stCondLst>
                            <p:childTnLst>
                              <p:par>
                                <p:cTn id="17" presetID="50" presetClass="entr" presetSubtype="0" decel="10000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2" end="2"/>
                                            </p:txEl>
                                          </p:spTgt>
                                        </p:tgtEl>
                                      </p:cBhvr>
                                    </p:animEffect>
                                  </p:childTnLst>
                                </p:cTn>
                              </p:par>
                            </p:childTnLst>
                          </p:cTn>
                        </p:par>
                        <p:par>
                          <p:cTn id="22" fill="hold">
                            <p:stCondLst>
                              <p:cond delay="2720"/>
                            </p:stCondLst>
                            <p:childTnLst>
                              <p:par>
                                <p:cTn id="23" presetID="50" presetClass="entr" presetSubtype="0" decel="10000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1000" fill="hold"/>
                                        <p:tgtEl>
                                          <p:spTgt spid="5">
                                            <p:txEl>
                                              <p:pRg st="4" end="4"/>
                                            </p:txEl>
                                          </p:spTgt>
                                        </p:tgtEl>
                                        <p:attrNameLst>
                                          <p:attrName>ppt_w</p:attrName>
                                        </p:attrNameLst>
                                      </p:cBhvr>
                                      <p:tavLst>
                                        <p:tav tm="0">
                                          <p:val>
                                            <p:strVal val="#ppt_w+.3"/>
                                          </p:val>
                                        </p:tav>
                                        <p:tav tm="100000">
                                          <p:val>
                                            <p:strVal val="#ppt_w"/>
                                          </p:val>
                                        </p:tav>
                                      </p:tavLst>
                                    </p:anim>
                                    <p:anim calcmode="lin" valueType="num">
                                      <p:cBhvr>
                                        <p:cTn id="2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idx="1"/>
          </p:nvPr>
        </p:nvSpPr>
        <p:spPr>
          <a:xfrm>
            <a:off x="533400" y="685800"/>
            <a:ext cx="8229600" cy="4525963"/>
          </a:xfrm>
          <a:solidFill>
            <a:schemeClr val="accent1">
              <a:lumMod val="40000"/>
              <a:lumOff val="60000"/>
            </a:schemeClr>
          </a:solidFill>
        </p:spPr>
        <p:txBody>
          <a:bodyPr/>
          <a:lstStyle/>
          <a:p>
            <a:r>
              <a:rPr lang="en-US" dirty="0" smtClean="0">
                <a:solidFill>
                  <a:schemeClr val="accent1">
                    <a:lumMod val="50000"/>
                  </a:schemeClr>
                </a:solidFill>
              </a:rPr>
              <a:t>You may be at increased risk for breast cancer because of your family history. Women who have more than one blood relative with breast cancer are at increased risk</a:t>
            </a:r>
          </a:p>
          <a:p>
            <a:endParaRPr lang="en-US" dirty="0" smtClean="0">
              <a:solidFill>
                <a:schemeClr val="accent1">
                  <a:lumMod val="50000"/>
                </a:schemeClr>
              </a:solidFill>
            </a:endParaRPr>
          </a:p>
          <a:p>
            <a:r>
              <a:rPr lang="en-US" dirty="0" smtClean="0">
                <a:solidFill>
                  <a:schemeClr val="accent1">
                    <a:lumMod val="50000"/>
                  </a:schemeClr>
                </a:solidFill>
              </a:rPr>
              <a:t>Over 50% of breast cancer occurs in women age 65 and older</a:t>
            </a:r>
          </a:p>
          <a:p>
            <a:endParaRPr lang="en-US" dirty="0" smtClean="0">
              <a:solidFill>
                <a:schemeClr val="accent1">
                  <a:lumMod val="50000"/>
                </a:schemeClr>
              </a:solidFill>
            </a:endParaRPr>
          </a:p>
          <a:p>
            <a:r>
              <a:rPr lang="en-US" dirty="0" smtClean="0">
                <a:solidFill>
                  <a:schemeClr val="accent1">
                    <a:lumMod val="50000"/>
                  </a:schemeClr>
                </a:solidFill>
              </a:rPr>
              <a:t>Excluding skin cancer, breast cancer is the most common cancer among women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anim calcmode="lin" valueType="num">
                                      <p:cBhvr>
                                        <p:cTn id="8" dur="2000" fill="hold"/>
                                        <p:tgtEl>
                                          <p:spTgt spid="4">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4">
                                            <p:txEl>
                                              <p:pRg st="0" end="0"/>
                                            </p:txEl>
                                          </p:spTgt>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2000"/>
                                        <p:tgtEl>
                                          <p:spTgt spid="4">
                                            <p:txEl>
                                              <p:pRg st="2" end="2"/>
                                            </p:txEl>
                                          </p:spTgt>
                                        </p:tgtEl>
                                      </p:cBhvr>
                                    </p:animEffect>
                                    <p:anim calcmode="lin" valueType="num">
                                      <p:cBhvr>
                                        <p:cTn id="14" dur="2000" fill="hold"/>
                                        <p:tgtEl>
                                          <p:spTgt spid="4">
                                            <p:txEl>
                                              <p:pRg st="2" end="2"/>
                                            </p:txEl>
                                          </p:spTgt>
                                        </p:tgtEl>
                                        <p:attrNameLst>
                                          <p:attrName>style.rotation</p:attrName>
                                        </p:attrNameLst>
                                      </p:cBhvr>
                                      <p:tavLst>
                                        <p:tav tm="0">
                                          <p:val>
                                            <p:fltVal val="720"/>
                                          </p:val>
                                        </p:tav>
                                        <p:tav tm="100000">
                                          <p:val>
                                            <p:fltVal val="0"/>
                                          </p:val>
                                        </p:tav>
                                      </p:tavLst>
                                    </p:anim>
                                    <p:anim calcmode="lin" valueType="num">
                                      <p:cBhvr>
                                        <p:cTn id="15" dur="2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16" dur="2000" fill="hold"/>
                                        <p:tgtEl>
                                          <p:spTgt spid="4">
                                            <p:txEl>
                                              <p:pRg st="2" end="2"/>
                                            </p:txEl>
                                          </p:spTgt>
                                        </p:tgtEl>
                                        <p:attrNameLst>
                                          <p:attrName>ppt_w</p:attrName>
                                        </p:attrNameLst>
                                      </p:cBhvr>
                                      <p:tavLst>
                                        <p:tav tm="0">
                                          <p:val>
                                            <p:fltVal val="0"/>
                                          </p:val>
                                        </p:tav>
                                        <p:tav tm="100000">
                                          <p:val>
                                            <p:strVal val="#ppt_w"/>
                                          </p:val>
                                        </p:tav>
                                      </p:tavLst>
                                    </p:anim>
                                  </p:childTnLst>
                                </p:cTn>
                              </p:par>
                              <p:par>
                                <p:cTn id="17" presetID="35"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2000"/>
                                        <p:tgtEl>
                                          <p:spTgt spid="4">
                                            <p:txEl>
                                              <p:pRg st="4" end="4"/>
                                            </p:txEl>
                                          </p:spTgt>
                                        </p:tgtEl>
                                      </p:cBhvr>
                                    </p:animEffect>
                                    <p:anim calcmode="lin" valueType="num">
                                      <p:cBhvr>
                                        <p:cTn id="20" dur="2000" fill="hold"/>
                                        <p:tgtEl>
                                          <p:spTgt spid="4">
                                            <p:txEl>
                                              <p:pRg st="4" end="4"/>
                                            </p:txEl>
                                          </p:spTgt>
                                        </p:tgtEl>
                                        <p:attrNameLst>
                                          <p:attrName>style.rotation</p:attrName>
                                        </p:attrNameLst>
                                      </p:cBhvr>
                                      <p:tavLst>
                                        <p:tav tm="0">
                                          <p:val>
                                            <p:fltVal val="720"/>
                                          </p:val>
                                        </p:tav>
                                        <p:tav tm="100000">
                                          <p:val>
                                            <p:fltVal val="0"/>
                                          </p:val>
                                        </p:tav>
                                      </p:tavLst>
                                    </p:anim>
                                    <p:anim calcmode="lin" valueType="num">
                                      <p:cBhvr>
                                        <p:cTn id="21" dur="2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22" dur="2000" fill="hold"/>
                                        <p:tgtEl>
                                          <p:spTgt spid="4">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noChangeArrowheads="1"/>
          </p:cNvSpPr>
          <p:nvPr>
            <p:ph idx="1"/>
          </p:nvPr>
        </p:nvSpPr>
        <p:spPr>
          <a:xfrm>
            <a:off x="457200" y="533400"/>
            <a:ext cx="8229600" cy="4525963"/>
          </a:xfrm>
        </p:spPr>
        <p:txBody>
          <a:bodyPr/>
          <a:lstStyle/>
          <a:p>
            <a:pPr eaLnBrk="1" hangingPunct="1">
              <a:lnSpc>
                <a:spcPct val="80000"/>
              </a:lnSpc>
            </a:pPr>
            <a:endParaRPr lang="en-US" sz="1700" dirty="0" smtClean="0"/>
          </a:p>
          <a:p>
            <a:pPr eaLnBrk="1" hangingPunct="1">
              <a:lnSpc>
                <a:spcPct val="80000"/>
              </a:lnSpc>
            </a:pPr>
            <a:endParaRPr lang="en-US" sz="1700" dirty="0" smtClean="0"/>
          </a:p>
          <a:p>
            <a:pPr eaLnBrk="1" hangingPunct="1">
              <a:lnSpc>
                <a:spcPct val="80000"/>
              </a:lnSpc>
            </a:pPr>
            <a:r>
              <a:rPr lang="en-US" sz="2900" dirty="0" smtClean="0"/>
              <a:t>Birth control pills can increase your risk for breast cancer if they contain estrogen</a:t>
            </a:r>
          </a:p>
          <a:p>
            <a:pPr eaLnBrk="1" hangingPunct="1">
              <a:lnSpc>
                <a:spcPct val="80000"/>
              </a:lnSpc>
            </a:pPr>
            <a:endParaRPr lang="en-US" sz="2900" dirty="0" smtClean="0"/>
          </a:p>
          <a:p>
            <a:pPr eaLnBrk="1" hangingPunct="1">
              <a:lnSpc>
                <a:spcPct val="80000"/>
              </a:lnSpc>
            </a:pPr>
            <a:r>
              <a:rPr lang="en-US" sz="2900" dirty="0" smtClean="0"/>
              <a:t>Breast cancer found in the early stages is often treated successfully</a:t>
            </a:r>
          </a:p>
          <a:p>
            <a:pPr eaLnBrk="1" hangingPunct="1">
              <a:lnSpc>
                <a:spcPct val="80000"/>
              </a:lnSpc>
            </a:pPr>
            <a:endParaRPr lang="en-US" sz="2900" dirty="0" smtClean="0"/>
          </a:p>
          <a:p>
            <a:pPr eaLnBrk="1" hangingPunct="1">
              <a:lnSpc>
                <a:spcPct val="80000"/>
              </a:lnSpc>
            </a:pPr>
            <a:r>
              <a:rPr lang="en-US" sz="2900" dirty="0" smtClean="0"/>
              <a:t>Because of early detection and advances in treatment, breast cancer death rates are falling</a:t>
            </a:r>
          </a:p>
          <a:p>
            <a:pPr eaLnBrk="1" hangingPunct="1">
              <a:lnSpc>
                <a:spcPct val="80000"/>
              </a:lnSpc>
            </a:pPr>
            <a:endParaRPr lang="en-US" sz="2900" dirty="0" smtClean="0"/>
          </a:p>
          <a:p>
            <a:pPr eaLnBrk="1" hangingPunct="1">
              <a:lnSpc>
                <a:spcPct val="80000"/>
              </a:lnSpc>
              <a:buFont typeface="Wingdings" pitchFamily="2" charset="2"/>
              <a:buNone/>
            </a:pPr>
            <a:endParaRPr lang="en-US" sz="2900" dirty="0" smtClean="0"/>
          </a:p>
          <a:p>
            <a:pPr eaLnBrk="1" hangingPunct="1">
              <a:lnSpc>
                <a:spcPct val="80000"/>
              </a:lnSpc>
            </a:pPr>
            <a:endParaRPr lang="en-US" sz="2900" dirty="0" smtClean="0"/>
          </a:p>
          <a:p>
            <a:pPr eaLnBrk="1" hangingPunct="1">
              <a:lnSpc>
                <a:spcPct val="80000"/>
              </a:lnSpc>
            </a:pPr>
            <a:endParaRPr lang="en-US" sz="2900" dirty="0" smtClean="0"/>
          </a:p>
          <a:p>
            <a:pPr eaLnBrk="1" hangingPunct="1">
              <a:lnSpc>
                <a:spcPct val="80000"/>
              </a:lnSpc>
            </a:pPr>
            <a:endParaRPr lang="en-US" sz="1700" dirty="0"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Scale>
                                      <p:cBhvr>
                                        <p:cTn id="7" dur="1000" decel="50000" fill="hold">
                                          <p:stCondLst>
                                            <p:cond delay="0"/>
                                          </p:stCondLst>
                                        </p:cTn>
                                        <p:tgtEl>
                                          <p:spTgt spid="6">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xEl>
                                              <p:pRg st="2" end="2"/>
                                            </p:txEl>
                                          </p:spTgt>
                                        </p:tgtEl>
                                        <p:attrNameLst>
                                          <p:attrName>ppt_x</p:attrName>
                                          <p:attrName>ppt_y</p:attrName>
                                        </p:attrNameLst>
                                      </p:cBhvr>
                                    </p:animMotion>
                                    <p:animEffect transition="in" filter="fade">
                                      <p:cBhvr>
                                        <p:cTn id="9" dur="1000"/>
                                        <p:tgtEl>
                                          <p:spTgt spid="6">
                                            <p:txEl>
                                              <p:pRg st="2" end="2"/>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Scale>
                                      <p:cBhvr>
                                        <p:cTn id="12" dur="1000" decel="50000" fill="hold">
                                          <p:stCondLst>
                                            <p:cond delay="0"/>
                                          </p:stCondLst>
                                        </p:cTn>
                                        <p:tgtEl>
                                          <p:spTgt spid="6">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
                                            <p:txEl>
                                              <p:pRg st="4" end="4"/>
                                            </p:txEl>
                                          </p:spTgt>
                                        </p:tgtEl>
                                        <p:attrNameLst>
                                          <p:attrName>ppt_x</p:attrName>
                                          <p:attrName>ppt_y</p:attrName>
                                        </p:attrNameLst>
                                      </p:cBhvr>
                                    </p:animMotion>
                                    <p:animEffect transition="in" filter="fade">
                                      <p:cBhvr>
                                        <p:cTn id="14" dur="1000"/>
                                        <p:tgtEl>
                                          <p:spTgt spid="6">
                                            <p:txEl>
                                              <p:pRg st="4" end="4"/>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Scale>
                                      <p:cBhvr>
                                        <p:cTn id="17" dur="1000" decel="50000" fill="hold">
                                          <p:stCondLst>
                                            <p:cond delay="0"/>
                                          </p:stCondLst>
                                        </p:cTn>
                                        <p:tgtEl>
                                          <p:spTgt spid="6">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6">
                                            <p:txEl>
                                              <p:pRg st="6" end="6"/>
                                            </p:txEl>
                                          </p:spTgt>
                                        </p:tgtEl>
                                        <p:attrNameLst>
                                          <p:attrName>ppt_x</p:attrName>
                                          <p:attrName>ppt_y</p:attrName>
                                        </p:attrNameLst>
                                      </p:cBhvr>
                                    </p:animMotion>
                                    <p:animEffect transition="in" filter="fade">
                                      <p:cBhvr>
                                        <p:cTn id="19"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400" dirty="0" smtClean="0">
                <a:solidFill>
                  <a:schemeClr val="accent2">
                    <a:lumMod val="75000"/>
                  </a:schemeClr>
                </a:solidFill>
                <a:latin typeface="Britannic Bold" pitchFamily="34" charset="0"/>
              </a:rPr>
              <a:t>Early Detection is the Key</a:t>
            </a:r>
            <a:endParaRPr lang="en-US" sz="4400" dirty="0">
              <a:solidFill>
                <a:schemeClr val="accent2">
                  <a:lumMod val="75000"/>
                </a:schemeClr>
              </a:solidFill>
              <a:latin typeface="Britannic Bold" pitchFamily="34" charset="0"/>
            </a:endParaRPr>
          </a:p>
        </p:txBody>
      </p:sp>
      <p:sp>
        <p:nvSpPr>
          <p:cNvPr id="9" name="Content Placeholder 8"/>
          <p:cNvSpPr>
            <a:spLocks noGrp="1"/>
          </p:cNvSpPr>
          <p:nvPr>
            <p:ph idx="1"/>
          </p:nvPr>
        </p:nvSpPr>
        <p:spPr>
          <a:xfrm>
            <a:off x="457200" y="1828800"/>
            <a:ext cx="8229600" cy="4525963"/>
          </a:xfrm>
        </p:spPr>
        <p:txBody>
          <a:bodyPr/>
          <a:lstStyle/>
          <a:p>
            <a:pPr marL="365760" lvl="1" indent="-256032">
              <a:spcBef>
                <a:spcPts val="400"/>
              </a:spcBef>
              <a:buSzPct val="68000"/>
              <a:buFont typeface="Wingdings 3"/>
              <a:buChar char=""/>
            </a:pPr>
            <a:r>
              <a:rPr lang="en-US" sz="2800" dirty="0" smtClean="0"/>
              <a:t>There is no way at present to prevent breast cancer, but a healthy lifestyle can help</a:t>
            </a:r>
          </a:p>
          <a:p>
            <a:pPr marL="365760" lvl="1" indent="-256032">
              <a:spcBef>
                <a:spcPts val="400"/>
              </a:spcBef>
              <a:buSzPct val="68000"/>
              <a:buFont typeface="Wingdings 3"/>
              <a:buChar char=""/>
            </a:pPr>
            <a:endParaRPr lang="en-US" sz="2800" dirty="0" smtClean="0"/>
          </a:p>
          <a:p>
            <a:pPr marL="365760" lvl="1" indent="-256032">
              <a:spcBef>
                <a:spcPts val="400"/>
              </a:spcBef>
              <a:buSzPct val="68000"/>
              <a:buFont typeface="Wingdings 3"/>
              <a:buChar char=""/>
            </a:pPr>
            <a:r>
              <a:rPr lang="en-US" sz="2800" dirty="0" smtClean="0"/>
              <a:t>Beginning at the age of 20, monthly self breast exams should be performed</a:t>
            </a:r>
          </a:p>
          <a:p>
            <a:pPr marL="365760" lvl="1" indent="-256032">
              <a:spcBef>
                <a:spcPts val="400"/>
              </a:spcBef>
              <a:buSzPct val="68000"/>
              <a:buFont typeface="Wingdings 3"/>
              <a:buChar char=""/>
            </a:pPr>
            <a:endParaRPr lang="en-US" sz="2800" dirty="0" smtClean="0"/>
          </a:p>
          <a:p>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edge">
                                      <p:cBhvr>
                                        <p:cTn id="17" dur="2000"/>
                                        <p:tgtEl>
                                          <p:spTgt spid="9">
                                            <p:txEl>
                                              <p:pRg st="0" end="0"/>
                                            </p:txEl>
                                          </p:spTgt>
                                        </p:tgtEl>
                                      </p:cBhvr>
                                    </p:animEffect>
                                  </p:childTnLst>
                                </p:cTn>
                              </p:par>
                              <p:par>
                                <p:cTn id="18" presetID="20" presetClass="entr" presetSubtype="0" fill="hold" nodeType="with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wedge">
                                      <p:cBhvr>
                                        <p:cTn id="20"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accent1">
              <a:lumMod val="40000"/>
              <a:lumOff val="60000"/>
            </a:schemeClr>
          </a:solidFill>
          <a:ln>
            <a:noFill/>
          </a:ln>
          <a:effectLst/>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a:normAutofit fontScale="92500" lnSpcReduction="20000"/>
          </a:bodyPr>
          <a:lstStyle/>
          <a:p>
            <a:r>
              <a:rPr lang="en-US" dirty="0" smtClean="0">
                <a:solidFill>
                  <a:schemeClr val="accent2">
                    <a:lumMod val="75000"/>
                  </a:schemeClr>
                </a:solidFill>
              </a:rPr>
              <a:t>Getting enough sleep</a:t>
            </a:r>
          </a:p>
          <a:p>
            <a:r>
              <a:rPr lang="en-US" dirty="0" smtClean="0">
                <a:solidFill>
                  <a:schemeClr val="accent2">
                    <a:lumMod val="75000"/>
                  </a:schemeClr>
                </a:solidFill>
              </a:rPr>
              <a:t>Eating healthy</a:t>
            </a:r>
          </a:p>
          <a:p>
            <a:r>
              <a:rPr lang="en-US" dirty="0" smtClean="0">
                <a:solidFill>
                  <a:schemeClr val="accent2">
                    <a:lumMod val="75000"/>
                  </a:schemeClr>
                </a:solidFill>
              </a:rPr>
              <a:t>Exercising</a:t>
            </a:r>
          </a:p>
          <a:p>
            <a:r>
              <a:rPr lang="en-US" dirty="0" smtClean="0">
                <a:solidFill>
                  <a:schemeClr val="accent2">
                    <a:lumMod val="75000"/>
                  </a:schemeClr>
                </a:solidFill>
              </a:rPr>
              <a:t>Managing stress</a:t>
            </a:r>
          </a:p>
          <a:p>
            <a:r>
              <a:rPr lang="en-US" dirty="0" smtClean="0">
                <a:solidFill>
                  <a:schemeClr val="accent2">
                    <a:lumMod val="75000"/>
                  </a:schemeClr>
                </a:solidFill>
              </a:rPr>
              <a:t>Enjoying life without alcohol and drugs</a:t>
            </a:r>
          </a:p>
          <a:p>
            <a:r>
              <a:rPr lang="en-US" dirty="0" smtClean="0">
                <a:solidFill>
                  <a:schemeClr val="accent2">
                    <a:lumMod val="75000"/>
                  </a:schemeClr>
                </a:solidFill>
              </a:rPr>
              <a:t>Getting vaccinations: Flu, Tetanus, HPV, Meningitis, Hep B</a:t>
            </a:r>
          </a:p>
          <a:p>
            <a:r>
              <a:rPr lang="en-US" dirty="0" smtClean="0">
                <a:solidFill>
                  <a:schemeClr val="accent2">
                    <a:lumMod val="75000"/>
                  </a:schemeClr>
                </a:solidFill>
              </a:rPr>
              <a:t>Having an annual physical</a:t>
            </a:r>
          </a:p>
          <a:p>
            <a:r>
              <a:rPr lang="en-US" dirty="0" smtClean="0">
                <a:solidFill>
                  <a:schemeClr val="accent2">
                    <a:lumMod val="75000"/>
                  </a:schemeClr>
                </a:solidFill>
              </a:rPr>
              <a:t>Doing monthly self breast examinations</a:t>
            </a:r>
          </a:p>
          <a:p>
            <a:r>
              <a:rPr lang="en-US" dirty="0" smtClean="0">
                <a:solidFill>
                  <a:schemeClr val="accent2">
                    <a:lumMod val="75000"/>
                  </a:schemeClr>
                </a:solidFill>
              </a:rPr>
              <a:t>Beginning at age 40, mammograms should be done annually or earlier if you have a family history of breast cancer</a:t>
            </a:r>
          </a:p>
          <a:p>
            <a:endParaRPr lang="en-US" dirty="0"/>
          </a:p>
        </p:txBody>
      </p:sp>
      <p:sp>
        <p:nvSpPr>
          <p:cNvPr id="2" name="Title 1"/>
          <p:cNvSpPr>
            <a:spLocks noGrp="1"/>
          </p:cNvSpPr>
          <p:nvPr>
            <p:ph type="title"/>
          </p:nvPr>
        </p:nvSpPr>
        <p:spPr/>
        <p:txBody>
          <a:bodyPr>
            <a:normAutofit fontScale="90000"/>
          </a:bodyPr>
          <a:lstStyle/>
          <a:p>
            <a:r>
              <a:rPr lang="en-US" dirty="0" smtClean="0">
                <a:solidFill>
                  <a:schemeClr val="accent2">
                    <a:lumMod val="75000"/>
                  </a:schemeClr>
                </a:solidFill>
                <a:latin typeface="Britannic Bold" pitchFamily="34" charset="0"/>
              </a:rPr>
              <a:t>Good health starts with a healthy life style.</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1" end="1"/>
                                            </p:txEl>
                                          </p:spTgt>
                                        </p:tgtEl>
                                      </p:cBhvr>
                                    </p:animEffect>
                                  </p:childTnLst>
                                </p:cTn>
                              </p:par>
                              <p:par>
                                <p:cTn id="20" presetID="29"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
                                            <p:txEl>
                                              <p:pRg st="2" end="2"/>
                                            </p:txEl>
                                          </p:spTgt>
                                        </p:tgtEl>
                                      </p:cBhvr>
                                    </p:animEffect>
                                  </p:childTnLst>
                                </p:cTn>
                              </p:par>
                              <p:par>
                                <p:cTn id="25" presetID="29"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3" end="3"/>
                                            </p:txEl>
                                          </p:spTgt>
                                        </p:tgtEl>
                                      </p:cBhvr>
                                    </p:animEffect>
                                  </p:childTnLst>
                                </p:cTn>
                              </p:par>
                              <p:par>
                                <p:cTn id="30" presetID="29"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4" end="4"/>
                                            </p:txEl>
                                          </p:spTgt>
                                        </p:tgtEl>
                                      </p:cBhvr>
                                    </p:animEffect>
                                  </p:childTnLst>
                                </p:cTn>
                              </p:par>
                              <p:par>
                                <p:cTn id="35" presetID="29"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
                                            <p:txEl>
                                              <p:pRg st="5" end="5"/>
                                            </p:txEl>
                                          </p:spTgt>
                                        </p:tgtEl>
                                      </p:cBhvr>
                                    </p:animEffect>
                                  </p:childTnLst>
                                </p:cTn>
                              </p:par>
                              <p:par>
                                <p:cTn id="40" presetID="29"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6" end="6"/>
                                            </p:txEl>
                                          </p:spTgt>
                                        </p:tgtEl>
                                      </p:cBhvr>
                                    </p:animEffect>
                                  </p:childTnLst>
                                </p:cTn>
                              </p:par>
                              <p:par>
                                <p:cTn id="45" presetID="29"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7" end="7"/>
                                            </p:txEl>
                                          </p:spTgt>
                                        </p:tgtEl>
                                      </p:cBhvr>
                                    </p:animEffect>
                                  </p:childTnLst>
                                </p:cTn>
                              </p:par>
                              <p:par>
                                <p:cTn id="50" presetID="29" presetClass="entr" presetSubtype="0" fill="hold"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p:cTn id="52" dur="1000" fill="hold"/>
                                        <p:tgtEl>
                                          <p:spTgt spid="3">
                                            <p:txEl>
                                              <p:pRg st="8" end="8"/>
                                            </p:txEl>
                                          </p:spTgt>
                                        </p:tgtEl>
                                        <p:attrNameLst>
                                          <p:attrName>ppt_x</p:attrName>
                                        </p:attrNameLst>
                                      </p:cBhvr>
                                      <p:tavLst>
                                        <p:tav tm="0">
                                          <p:val>
                                            <p:strVal val="#ppt_x-.2"/>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5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229600" cy="4525963"/>
          </a:xfrm>
        </p:spPr>
        <p:txBody>
          <a:bodyPr/>
          <a:lstStyle/>
          <a:p>
            <a:r>
              <a:rPr lang="en-US" dirty="0" smtClean="0"/>
              <a:t>Beginning at age 40, mammograms should be done annually</a:t>
            </a:r>
          </a:p>
          <a:p>
            <a:endParaRPr lang="en-US" dirty="0" smtClean="0"/>
          </a:p>
          <a:p>
            <a:r>
              <a:rPr lang="en-US" dirty="0" smtClean="0"/>
              <a:t>Mammograms are capable of detecting lumps as small as the size of a pea, often long before it can be felt</a:t>
            </a:r>
          </a:p>
          <a:p>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 calcmode="lin" valueType="num">
                                      <p:cBhvr>
                                        <p:cTn id="12" dur="1000" fill="hold"/>
                                        <p:tgtEl>
                                          <p:spTgt spid="2">
                                            <p:txEl>
                                              <p:pRg st="2" end="2"/>
                                            </p:txEl>
                                          </p:spTgt>
                                        </p:tgtEl>
                                        <p:attrNameLst>
                                          <p:attrName>ppt_w</p:attrName>
                                        </p:attrNameLst>
                                      </p:cBhvr>
                                      <p:tavLst>
                                        <p:tav tm="0">
                                          <p:val>
                                            <p:strVal val="#ppt_w+.3"/>
                                          </p:val>
                                        </p:tav>
                                        <p:tav tm="100000">
                                          <p:val>
                                            <p:strVal val="#ppt_w"/>
                                          </p:val>
                                        </p:tav>
                                      </p:tavLst>
                                    </p:anim>
                                    <p:anim calcmode="lin" valueType="num">
                                      <p:cBhvr>
                                        <p:cTn id="13" dur="1000" fill="hold"/>
                                        <p:tgtEl>
                                          <p:spTgt spid="2">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066800"/>
            <a:ext cx="8229600" cy="4525963"/>
          </a:xfrm>
          <a:solidFill>
            <a:schemeClr val="accent1">
              <a:lumMod val="40000"/>
              <a:lumOff val="60000"/>
            </a:schemeClr>
          </a:solidFill>
        </p:spPr>
        <p:txBody>
          <a:bodyPr/>
          <a:lstStyle/>
          <a:p>
            <a:pPr>
              <a:lnSpc>
                <a:spcPct val="80000"/>
              </a:lnSpc>
            </a:pPr>
            <a:r>
              <a:rPr lang="en-US" sz="2400" dirty="0" smtClean="0">
                <a:solidFill>
                  <a:schemeClr val="accent1">
                    <a:lumMod val="50000"/>
                  </a:schemeClr>
                </a:solidFill>
              </a:rPr>
              <a:t>Follow an up and down pattern or circular pattern for each breast</a:t>
            </a:r>
          </a:p>
          <a:p>
            <a:pPr>
              <a:lnSpc>
                <a:spcPct val="80000"/>
              </a:lnSpc>
              <a:buNone/>
            </a:pPr>
            <a:r>
              <a:rPr lang="en-US" sz="2400" dirty="0" smtClean="0">
                <a:solidFill>
                  <a:schemeClr val="accent1">
                    <a:lumMod val="50000"/>
                  </a:schemeClr>
                </a:solidFill>
              </a:rPr>
              <a:t> </a:t>
            </a:r>
          </a:p>
          <a:p>
            <a:pPr>
              <a:lnSpc>
                <a:spcPct val="80000"/>
              </a:lnSpc>
            </a:pPr>
            <a:r>
              <a:rPr lang="en-US" sz="2400" dirty="0" smtClean="0">
                <a:solidFill>
                  <a:schemeClr val="accent1">
                    <a:lumMod val="50000"/>
                  </a:schemeClr>
                </a:solidFill>
              </a:rPr>
              <a:t>Self breast exams can be done in the shower or lying down </a:t>
            </a:r>
          </a:p>
          <a:p>
            <a:pPr>
              <a:lnSpc>
                <a:spcPct val="80000"/>
              </a:lnSpc>
            </a:pPr>
            <a:endParaRPr lang="en-US" sz="2400" dirty="0" smtClean="0">
              <a:solidFill>
                <a:schemeClr val="accent1">
                  <a:lumMod val="50000"/>
                </a:schemeClr>
              </a:solidFill>
            </a:endParaRPr>
          </a:p>
          <a:p>
            <a:pPr>
              <a:lnSpc>
                <a:spcPct val="80000"/>
              </a:lnSpc>
            </a:pPr>
            <a:r>
              <a:rPr lang="en-US" sz="2400" dirty="0" smtClean="0">
                <a:solidFill>
                  <a:schemeClr val="accent1">
                    <a:lumMod val="50000"/>
                  </a:schemeClr>
                </a:solidFill>
              </a:rPr>
              <a:t>It is important to look in the mirror for a general inspection of the breasts also:</a:t>
            </a:r>
          </a:p>
          <a:p>
            <a:pPr>
              <a:lnSpc>
                <a:spcPct val="80000"/>
              </a:lnSpc>
            </a:pPr>
            <a:endParaRPr lang="en-US" sz="2400" dirty="0" smtClean="0">
              <a:solidFill>
                <a:schemeClr val="accent1">
                  <a:lumMod val="50000"/>
                </a:schemeClr>
              </a:solidFill>
            </a:endParaRPr>
          </a:p>
          <a:p>
            <a:pPr>
              <a:lnSpc>
                <a:spcPct val="80000"/>
              </a:lnSpc>
              <a:buNone/>
            </a:pPr>
            <a:r>
              <a:rPr lang="en-US" sz="2400" dirty="0" smtClean="0">
                <a:solidFill>
                  <a:schemeClr val="accent1">
                    <a:lumMod val="50000"/>
                  </a:schemeClr>
                </a:solidFill>
              </a:rPr>
              <a:t>             breast shape changes</a:t>
            </a:r>
          </a:p>
          <a:p>
            <a:pPr>
              <a:lnSpc>
                <a:spcPct val="80000"/>
              </a:lnSpc>
              <a:buNone/>
            </a:pPr>
            <a:r>
              <a:rPr lang="en-US" sz="2400" dirty="0" smtClean="0">
                <a:solidFill>
                  <a:schemeClr val="accent1">
                    <a:lumMod val="50000"/>
                  </a:schemeClr>
                </a:solidFill>
              </a:rPr>
              <a:t>             dimpling, puckering or flattening</a:t>
            </a:r>
          </a:p>
          <a:p>
            <a:pPr>
              <a:lnSpc>
                <a:spcPct val="80000"/>
              </a:lnSpc>
              <a:buNone/>
            </a:pPr>
            <a:r>
              <a:rPr lang="en-US" sz="2400" dirty="0" smtClean="0">
                <a:solidFill>
                  <a:schemeClr val="accent1">
                    <a:lumMod val="50000"/>
                  </a:schemeClr>
                </a:solidFill>
              </a:rPr>
              <a:t>             skin color or texture changes</a:t>
            </a:r>
          </a:p>
          <a:p>
            <a:endParaRPr lang="en-US" dirty="0"/>
          </a:p>
        </p:txBody>
      </p:sp>
      <p:sp>
        <p:nvSpPr>
          <p:cNvPr id="6" name="Title 4"/>
          <p:cNvSpPr>
            <a:spLocks noGrp="1"/>
          </p:cNvSpPr>
          <p:nvPr>
            <p:ph type="title"/>
          </p:nvPr>
        </p:nvSpPr>
        <p:spPr>
          <a:xfrm>
            <a:off x="381000" y="0"/>
            <a:ext cx="8229600" cy="1143000"/>
          </a:xfrm>
        </p:spPr>
        <p:txBody>
          <a:bodyPr>
            <a:normAutofit/>
          </a:bodyPr>
          <a:lstStyle/>
          <a:p>
            <a:pPr algn="ctr"/>
            <a:r>
              <a:rPr lang="en-US" sz="4800" dirty="0" smtClean="0">
                <a:solidFill>
                  <a:schemeClr val="accent2">
                    <a:lumMod val="75000"/>
                  </a:schemeClr>
                </a:solidFill>
                <a:latin typeface="Britannic Bold" pitchFamily="34" charset="0"/>
              </a:rPr>
              <a:t>How to perform SBE</a:t>
            </a:r>
            <a:endParaRPr lang="en-US" sz="4800"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5">
                                            <p:txEl>
                                              <p:pRg st="1" end="1"/>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5">
                                            <p:txEl>
                                              <p:pRg st="2" end="2"/>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5">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5">
                                            <p:txEl>
                                              <p:pRg st="4" end="4"/>
                                            </p:txEl>
                                          </p:spTgt>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5">
                                            <p:txEl>
                                              <p:pRg st="6" end="6"/>
                                            </p:txEl>
                                          </p:spTgt>
                                        </p:tgtEl>
                                        <p:attrNameLst>
                                          <p:attrName>ppt_y</p:attrName>
                                        </p:attrNameLst>
                                      </p:cBhvr>
                                      <p:tavLst>
                                        <p:tav tm="0" fmla="#ppt_y+(sin(-2*pi*(1-$))*-#ppt_x+cos(-2*pi*(1-$))*(1-#ppt_y))*(1-$)">
                                          <p:val>
                                            <p:fltVal val="0"/>
                                          </p:val>
                                        </p:tav>
                                        <p:tav tm="100000">
                                          <p:val>
                                            <p:fltVal val="1"/>
                                          </p:val>
                                        </p:tav>
                                      </p:tavLst>
                                    </p:anim>
                                  </p:childTnLst>
                                </p:cTn>
                              </p:par>
                              <p:par>
                                <p:cTn id="35" presetID="15" presetClass="entr" presetSubtype="0"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p:cTn id="37" dur="1000" fill="hold"/>
                                        <p:tgtEl>
                                          <p:spTgt spid="5">
                                            <p:txEl>
                                              <p:pRg st="7" end="7"/>
                                            </p:txEl>
                                          </p:spTgt>
                                        </p:tgtEl>
                                        <p:attrNameLst>
                                          <p:attrName>ppt_w</p:attrName>
                                        </p:attrNameLst>
                                      </p:cBhvr>
                                      <p:tavLst>
                                        <p:tav tm="0">
                                          <p:val>
                                            <p:fltVal val="0"/>
                                          </p:val>
                                        </p:tav>
                                        <p:tav tm="100000">
                                          <p:val>
                                            <p:strVal val="#ppt_w"/>
                                          </p:val>
                                        </p:tav>
                                      </p:tavLst>
                                    </p:anim>
                                    <p:anim calcmode="lin" valueType="num">
                                      <p:cBhvr>
                                        <p:cTn id="38" dur="1000" fill="hold"/>
                                        <p:tgtEl>
                                          <p:spTgt spid="5">
                                            <p:txEl>
                                              <p:pRg st="7" end="7"/>
                                            </p:txEl>
                                          </p:spTgt>
                                        </p:tgtEl>
                                        <p:attrNameLst>
                                          <p:attrName>ppt_h</p:attrName>
                                        </p:attrNameLst>
                                      </p:cBhvr>
                                      <p:tavLst>
                                        <p:tav tm="0">
                                          <p:val>
                                            <p:fltVal val="0"/>
                                          </p:val>
                                        </p:tav>
                                        <p:tav tm="100000">
                                          <p:val>
                                            <p:strVal val="#ppt_h"/>
                                          </p:val>
                                        </p:tav>
                                      </p:tavLst>
                                    </p:anim>
                                    <p:anim calcmode="lin" valueType="num">
                                      <p:cBhvr>
                                        <p:cTn id="39" dur="1000" fill="hold"/>
                                        <p:tgtEl>
                                          <p:spTgt spid="5">
                                            <p:txEl>
                                              <p:pRg st="7" end="7"/>
                                            </p:txEl>
                                          </p:spTgt>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5">
                                            <p:txEl>
                                              <p:pRg st="7" end="7"/>
                                            </p:txEl>
                                          </p:spTgt>
                                        </p:tgtEl>
                                        <p:attrNameLst>
                                          <p:attrName>ppt_y</p:attrName>
                                        </p:attrNameLst>
                                      </p:cBhvr>
                                      <p:tavLst>
                                        <p:tav tm="0" fmla="#ppt_y+(sin(-2*pi*(1-$))*-#ppt_x+cos(-2*pi*(1-$))*(1-#ppt_y))*(1-$)">
                                          <p:val>
                                            <p:fltVal val="0"/>
                                          </p:val>
                                        </p:tav>
                                        <p:tav tm="100000">
                                          <p:val>
                                            <p:fltVal val="1"/>
                                          </p:val>
                                        </p:tav>
                                      </p:tavLst>
                                    </p:anim>
                                  </p:childTnLst>
                                </p:cTn>
                              </p:par>
                              <p:par>
                                <p:cTn id="41" presetID="15" presetClass="entr" presetSubtype="0" fill="hold" nodeType="with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 calcmode="lin" valueType="num">
                                      <p:cBhvr>
                                        <p:cTn id="43" dur="1000" fill="hold"/>
                                        <p:tgtEl>
                                          <p:spTgt spid="5">
                                            <p:txEl>
                                              <p:pRg st="8" end="8"/>
                                            </p:txEl>
                                          </p:spTgt>
                                        </p:tgtEl>
                                        <p:attrNameLst>
                                          <p:attrName>ppt_w</p:attrName>
                                        </p:attrNameLst>
                                      </p:cBhvr>
                                      <p:tavLst>
                                        <p:tav tm="0">
                                          <p:val>
                                            <p:fltVal val="0"/>
                                          </p:val>
                                        </p:tav>
                                        <p:tav tm="100000">
                                          <p:val>
                                            <p:strVal val="#ppt_w"/>
                                          </p:val>
                                        </p:tav>
                                      </p:tavLst>
                                    </p:anim>
                                    <p:anim calcmode="lin" valueType="num">
                                      <p:cBhvr>
                                        <p:cTn id="44" dur="1000" fill="hold"/>
                                        <p:tgtEl>
                                          <p:spTgt spid="5">
                                            <p:txEl>
                                              <p:pRg st="8" end="8"/>
                                            </p:txEl>
                                          </p:spTgt>
                                        </p:tgtEl>
                                        <p:attrNameLst>
                                          <p:attrName>ppt_h</p:attrName>
                                        </p:attrNameLst>
                                      </p:cBhvr>
                                      <p:tavLst>
                                        <p:tav tm="0">
                                          <p:val>
                                            <p:fltVal val="0"/>
                                          </p:val>
                                        </p:tav>
                                        <p:tav tm="100000">
                                          <p:val>
                                            <p:strVal val="#ppt_h"/>
                                          </p:val>
                                        </p:tav>
                                      </p:tavLst>
                                    </p:anim>
                                    <p:anim calcmode="lin" valueType="num">
                                      <p:cBhvr>
                                        <p:cTn id="45" dur="1000" fill="hold"/>
                                        <p:tgtEl>
                                          <p:spTgt spid="5">
                                            <p:txEl>
                                              <p:pRg st="8" end="8"/>
                                            </p:txEl>
                                          </p:spTgt>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5">
                                            <p:txEl>
                                              <p:pRg st="8" end="8"/>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914400"/>
            <a:ext cx="8229600" cy="4525963"/>
          </a:xfrm>
          <a:solidFill>
            <a:schemeClr val="accent1">
              <a:lumMod val="40000"/>
              <a:lumOff val="60000"/>
            </a:schemeClr>
          </a:solidFill>
        </p:spPr>
        <p:txBody>
          <a:bodyPr/>
          <a:lstStyle/>
          <a:p>
            <a:pPr>
              <a:lnSpc>
                <a:spcPct val="90000"/>
              </a:lnSpc>
            </a:pPr>
            <a:endParaRPr lang="en-US" sz="3200" dirty="0" smtClean="0">
              <a:solidFill>
                <a:schemeClr val="accent2">
                  <a:lumMod val="75000"/>
                </a:schemeClr>
              </a:solidFill>
            </a:endParaRPr>
          </a:p>
          <a:p>
            <a:pPr>
              <a:lnSpc>
                <a:spcPct val="90000"/>
              </a:lnSpc>
            </a:pPr>
            <a:r>
              <a:rPr lang="en-US" sz="3200" dirty="0" smtClean="0">
                <a:solidFill>
                  <a:schemeClr val="accent2">
                    <a:lumMod val="75000"/>
                  </a:schemeClr>
                </a:solidFill>
              </a:rPr>
              <a:t>Remember that not all breast lumps are cancerous</a:t>
            </a:r>
          </a:p>
          <a:p>
            <a:pPr>
              <a:lnSpc>
                <a:spcPct val="90000"/>
              </a:lnSpc>
            </a:pPr>
            <a:endParaRPr lang="en-US" sz="3200" dirty="0" smtClean="0">
              <a:solidFill>
                <a:schemeClr val="accent2">
                  <a:lumMod val="75000"/>
                </a:schemeClr>
              </a:solidFill>
            </a:endParaRPr>
          </a:p>
          <a:p>
            <a:pPr>
              <a:lnSpc>
                <a:spcPct val="90000"/>
              </a:lnSpc>
            </a:pPr>
            <a:r>
              <a:rPr lang="en-US" sz="3200" dirty="0" smtClean="0">
                <a:solidFill>
                  <a:schemeClr val="accent2">
                    <a:lumMod val="75000"/>
                  </a:schemeClr>
                </a:solidFill>
              </a:rPr>
              <a:t>If your do find a lump, consult your healthcare provider </a:t>
            </a:r>
          </a:p>
          <a:p>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strVal val="#ppt_w*2.5"/>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0.01"/>
                                          </p:val>
                                        </p:tav>
                                        <p:tav tm="100000">
                                          <p:val>
                                            <p:strVal val="#ppt_h"/>
                                          </p:val>
                                        </p:tav>
                                      </p:tavLst>
                                    </p:anim>
                                    <p:anim calcmode="lin" valueType="num">
                                      <p:cBhvr>
                                        <p:cTn id="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0" dur="500" fill="hold"/>
                                        <p:tgtEl>
                                          <p:spTgt spid="2">
                                            <p:txEl>
                                              <p:pRg st="1" end="1"/>
                                            </p:txEl>
                                          </p:spTgt>
                                        </p:tgtEl>
                                        <p:attrNameLst>
                                          <p:attrName>ppt_y</p:attrName>
                                        </p:attrNameLst>
                                      </p:cBhvr>
                                      <p:tavLst>
                                        <p:tav tm="0">
                                          <p:val>
                                            <p:strVal val="#ppt_h+1"/>
                                          </p:val>
                                        </p:tav>
                                        <p:tav tm="100000">
                                          <p:val>
                                            <p:strVal val="#ppt_y"/>
                                          </p:val>
                                        </p:tav>
                                      </p:tavLst>
                                    </p:anim>
                                    <p:animEffect transition="in" filter="fade">
                                      <p:cBhvr>
                                        <p:cTn id="11" dur="500"/>
                                        <p:tgtEl>
                                          <p:spTgt spid="2">
                                            <p:txEl>
                                              <p:pRg st="1" end="1"/>
                                            </p:txEl>
                                          </p:spTgt>
                                        </p:tgtEl>
                                      </p:cBhvr>
                                    </p:animEffect>
                                  </p:childTnLst>
                                </p:cTn>
                              </p:par>
                              <p:par>
                                <p:cTn id="12" presetID="58" presetClass="entr" presetSubtype="0" accel="100000" fill="hold" nodeType="with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 calcmode="lin" valueType="num">
                                      <p:cBhvr>
                                        <p:cTn id="14" dur="500" fill="hold"/>
                                        <p:tgtEl>
                                          <p:spTgt spid="2">
                                            <p:txEl>
                                              <p:pRg st="3" end="3"/>
                                            </p:txEl>
                                          </p:spTgt>
                                        </p:tgtEl>
                                        <p:attrNameLst>
                                          <p:attrName>ppt_w</p:attrName>
                                        </p:attrNameLst>
                                      </p:cBhvr>
                                      <p:tavLst>
                                        <p:tav tm="0">
                                          <p:val>
                                            <p:strVal val="#ppt_w*2.5"/>
                                          </p:val>
                                        </p:tav>
                                        <p:tav tm="100000">
                                          <p:val>
                                            <p:strVal val="#ppt_w"/>
                                          </p:val>
                                        </p:tav>
                                      </p:tavLst>
                                    </p:anim>
                                    <p:anim calcmode="lin" valueType="num">
                                      <p:cBhvr>
                                        <p:cTn id="15" dur="500" fill="hold"/>
                                        <p:tgtEl>
                                          <p:spTgt spid="2">
                                            <p:txEl>
                                              <p:pRg st="3" end="3"/>
                                            </p:txEl>
                                          </p:spTgt>
                                        </p:tgtEl>
                                        <p:attrNameLst>
                                          <p:attrName>ppt_h</p:attrName>
                                        </p:attrNameLst>
                                      </p:cBhvr>
                                      <p:tavLst>
                                        <p:tav tm="0">
                                          <p:val>
                                            <p:strVal val="#ppt_h*0.01"/>
                                          </p:val>
                                        </p:tav>
                                        <p:tav tm="100000">
                                          <p:val>
                                            <p:strVal val="#ppt_h"/>
                                          </p:val>
                                        </p:tav>
                                      </p:tavLst>
                                    </p:anim>
                                    <p:anim calcmode="lin" valueType="num">
                                      <p:cBhvr>
                                        <p:cTn id="1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7" dur="500" fill="hold"/>
                                        <p:tgtEl>
                                          <p:spTgt spid="2">
                                            <p:txEl>
                                              <p:pRg st="3" end="3"/>
                                            </p:txEl>
                                          </p:spTgt>
                                        </p:tgtEl>
                                        <p:attrNameLst>
                                          <p:attrName>ppt_y</p:attrName>
                                        </p:attrNameLst>
                                      </p:cBhvr>
                                      <p:tavLst>
                                        <p:tav tm="0">
                                          <p:val>
                                            <p:strVal val="#ppt_h+1"/>
                                          </p:val>
                                        </p:tav>
                                        <p:tav tm="100000">
                                          <p:val>
                                            <p:strVal val="#ppt_y"/>
                                          </p:val>
                                        </p:tav>
                                      </p:tavLst>
                                    </p:anim>
                                    <p:animEffect transition="in" filter="fade">
                                      <p:cBhvr>
                                        <p:cTn id="18"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Self Breast Exam</a:t>
            </a:r>
            <a:endParaRPr lang="en-US" dirty="0">
              <a:solidFill>
                <a:schemeClr val="accent2">
                  <a:lumMod val="75000"/>
                </a:schemeClr>
              </a:solidFill>
              <a:latin typeface="Britannic Bold" pitchFamily="34" charset="0"/>
            </a:endParaRPr>
          </a:p>
        </p:txBody>
      </p:sp>
      <p:sp>
        <p:nvSpPr>
          <p:cNvPr id="10241" name="Rectangle 1"/>
          <p:cNvSpPr>
            <a:spLocks noChangeArrowheads="1"/>
          </p:cNvSpPr>
          <p:nvPr/>
        </p:nvSpPr>
        <p:spPr bwMode="auto">
          <a:xfrm>
            <a:off x="228600" y="1981200"/>
            <a:ext cx="2819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1. Use of soap/lotion</a:t>
            </a: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r>
              <a:rPr kumimoji="0" lang="en-US" sz="1800" b="0" i="0" u="none" strike="noStrike" cap="none" normalizeH="0" baseline="0" dirty="0" smtClean="0">
                <a:ln>
                  <a:noFill/>
                </a:ln>
                <a:solidFill>
                  <a:schemeClr val="tx1"/>
                </a:solidFill>
                <a:effectLst/>
                <a:latin typeface="Arial" pitchFamily="34" charset="0"/>
                <a:cs typeface="Arial" pitchFamily="34" charset="0"/>
              </a:rPr>
              <a:t>  </a:t>
            </a:r>
            <a:r>
              <a:rPr kumimoji="0" lang="en-US" sz="6900" b="0" i="0" u="none" strike="noStrike" cap="none" normalizeH="0" baseline="0" dirty="0" smtClean="0">
                <a:ln>
                  <a:noFill/>
                </a:ln>
                <a:solidFill>
                  <a:schemeClr val="tx1"/>
                </a:solidFill>
                <a:effectLst/>
                <a:latin typeface="Arial" pitchFamily="34" charset="0"/>
                <a:cs typeface="Arial" pitchFamily="34" charset="0"/>
              </a:rPr>
              <a:t/>
            </a:r>
            <a:br>
              <a:rPr kumimoji="0" lang="en-US" sz="69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42" name="Picture 2" descr="Use of soap/lotion"/>
          <p:cNvPicPr>
            <a:picLocks noChangeAspect="1" noChangeArrowheads="1"/>
          </p:cNvPicPr>
          <p:nvPr/>
        </p:nvPicPr>
        <p:blipFill>
          <a:blip r:embed="rId2" cstate="print"/>
          <a:srcRect/>
          <a:stretch>
            <a:fillRect/>
          </a:stretch>
        </p:blipFill>
        <p:spPr bwMode="auto">
          <a:xfrm>
            <a:off x="914400" y="2362200"/>
            <a:ext cx="1095375" cy="1095375"/>
          </a:xfrm>
          <a:prstGeom prst="rect">
            <a:avLst/>
          </a:prstGeom>
          <a:noFill/>
        </p:spPr>
      </p:pic>
      <p:pic>
        <p:nvPicPr>
          <p:cNvPr id="10244" name="Picture 4" descr="Use 3 fingers"/>
          <p:cNvPicPr>
            <a:picLocks noChangeAspect="1" noChangeArrowheads="1"/>
          </p:cNvPicPr>
          <p:nvPr/>
        </p:nvPicPr>
        <p:blipFill>
          <a:blip r:embed="rId3" cstate="print"/>
          <a:srcRect/>
          <a:stretch>
            <a:fillRect/>
          </a:stretch>
        </p:blipFill>
        <p:spPr bwMode="auto">
          <a:xfrm>
            <a:off x="3810000" y="2362200"/>
            <a:ext cx="1095375" cy="1095375"/>
          </a:xfrm>
          <a:prstGeom prst="rect">
            <a:avLst/>
          </a:prstGeom>
          <a:noFill/>
        </p:spPr>
      </p:pic>
      <p:sp>
        <p:nvSpPr>
          <p:cNvPr id="8" name="Rectangle 7"/>
          <p:cNvSpPr/>
          <p:nvPr/>
        </p:nvSpPr>
        <p:spPr>
          <a:xfrm>
            <a:off x="3276600" y="1981200"/>
            <a:ext cx="2286000" cy="646331"/>
          </a:xfrm>
          <a:prstGeom prst="rect">
            <a:avLst/>
          </a:prstGeom>
        </p:spPr>
        <p:txBody>
          <a:bodyPr wrap="square">
            <a:spAutoFit/>
          </a:bodyPr>
          <a:lstStyle/>
          <a:p>
            <a:r>
              <a:rPr lang="en-US" b="1" dirty="0" smtClean="0"/>
              <a:t>2. Use 3 fingers</a:t>
            </a:r>
            <a:r>
              <a:rPr lang="en-US" dirty="0" smtClean="0"/>
              <a:t/>
            </a:r>
            <a:br>
              <a:rPr lang="en-US" dirty="0" smtClean="0"/>
            </a:br>
            <a:endParaRPr lang="en-US" dirty="0"/>
          </a:p>
        </p:txBody>
      </p:sp>
      <p:pic>
        <p:nvPicPr>
          <p:cNvPr id="10246" name="Picture 6" descr="Pressure needed"/>
          <p:cNvPicPr>
            <a:picLocks noChangeAspect="1" noChangeArrowheads="1"/>
          </p:cNvPicPr>
          <p:nvPr/>
        </p:nvPicPr>
        <p:blipFill>
          <a:blip r:embed="rId4" cstate="print"/>
          <a:srcRect/>
          <a:stretch>
            <a:fillRect/>
          </a:stretch>
        </p:blipFill>
        <p:spPr bwMode="auto">
          <a:xfrm>
            <a:off x="6705600" y="2362200"/>
            <a:ext cx="1095375" cy="1095376"/>
          </a:xfrm>
          <a:prstGeom prst="rect">
            <a:avLst/>
          </a:prstGeom>
          <a:noFill/>
        </p:spPr>
      </p:pic>
      <p:sp>
        <p:nvSpPr>
          <p:cNvPr id="10" name="Rectangle 9"/>
          <p:cNvSpPr/>
          <p:nvPr/>
        </p:nvSpPr>
        <p:spPr>
          <a:xfrm>
            <a:off x="6096000" y="1905000"/>
            <a:ext cx="3048000" cy="646331"/>
          </a:xfrm>
          <a:prstGeom prst="rect">
            <a:avLst/>
          </a:prstGeom>
        </p:spPr>
        <p:txBody>
          <a:bodyPr wrap="square">
            <a:spAutoFit/>
          </a:bodyPr>
          <a:lstStyle/>
          <a:p>
            <a:r>
              <a:rPr lang="en-US" b="1" dirty="0" smtClean="0"/>
              <a:t>3. Pressure needed</a:t>
            </a:r>
            <a:r>
              <a:rPr lang="en-US" dirty="0" smtClean="0"/>
              <a:t/>
            </a:r>
            <a:br>
              <a:rPr lang="en-US" dirty="0" smtClean="0"/>
            </a:br>
            <a:endParaRPr lang="en-US" dirty="0"/>
          </a:p>
        </p:txBody>
      </p:sp>
      <p:pic>
        <p:nvPicPr>
          <p:cNvPr id="10248" name="Picture 8" descr="Compare both breasts"/>
          <p:cNvPicPr>
            <a:picLocks noChangeAspect="1" noChangeArrowheads="1"/>
          </p:cNvPicPr>
          <p:nvPr/>
        </p:nvPicPr>
        <p:blipFill>
          <a:blip r:embed="rId5" cstate="print"/>
          <a:srcRect/>
          <a:stretch>
            <a:fillRect/>
          </a:stretch>
        </p:blipFill>
        <p:spPr bwMode="auto">
          <a:xfrm>
            <a:off x="2667000" y="4572000"/>
            <a:ext cx="1095375" cy="1095376"/>
          </a:xfrm>
          <a:prstGeom prst="rect">
            <a:avLst/>
          </a:prstGeom>
          <a:noFill/>
        </p:spPr>
      </p:pic>
      <p:sp>
        <p:nvSpPr>
          <p:cNvPr id="13" name="Rectangle 12"/>
          <p:cNvSpPr/>
          <p:nvPr/>
        </p:nvSpPr>
        <p:spPr>
          <a:xfrm>
            <a:off x="1524000" y="4267200"/>
            <a:ext cx="2977097" cy="369332"/>
          </a:xfrm>
          <a:prstGeom prst="rect">
            <a:avLst/>
          </a:prstGeom>
        </p:spPr>
        <p:txBody>
          <a:bodyPr wrap="none">
            <a:spAutoFit/>
          </a:bodyPr>
          <a:lstStyle/>
          <a:p>
            <a:r>
              <a:rPr lang="en-US" b="1" dirty="0" smtClean="0"/>
              <a:t>4. Compare both breasts</a:t>
            </a:r>
            <a:endParaRPr lang="en-US" dirty="0"/>
          </a:p>
        </p:txBody>
      </p:sp>
      <p:sp>
        <p:nvSpPr>
          <p:cNvPr id="14" name="Rectangle 13"/>
          <p:cNvSpPr/>
          <p:nvPr/>
        </p:nvSpPr>
        <p:spPr>
          <a:xfrm>
            <a:off x="4876800" y="4267200"/>
            <a:ext cx="3886200" cy="646331"/>
          </a:xfrm>
          <a:prstGeom prst="rect">
            <a:avLst/>
          </a:prstGeom>
        </p:spPr>
        <p:txBody>
          <a:bodyPr wrap="square">
            <a:spAutoFit/>
          </a:bodyPr>
          <a:lstStyle/>
          <a:p>
            <a:r>
              <a:rPr lang="en-US" b="1" dirty="0" smtClean="0"/>
              <a:t>5. Check the whole breast area</a:t>
            </a:r>
            <a:r>
              <a:rPr lang="en-US" dirty="0" smtClean="0"/>
              <a:t/>
            </a:r>
            <a:br>
              <a:rPr lang="en-US" dirty="0" smtClean="0"/>
            </a:br>
            <a:endParaRPr lang="en-US" dirty="0"/>
          </a:p>
        </p:txBody>
      </p:sp>
      <p:sp>
        <p:nvSpPr>
          <p:cNvPr id="16" name="Rectangle 15"/>
          <p:cNvSpPr/>
          <p:nvPr/>
        </p:nvSpPr>
        <p:spPr>
          <a:xfrm>
            <a:off x="152400" y="3429000"/>
            <a:ext cx="2895600" cy="646331"/>
          </a:xfrm>
          <a:prstGeom prst="rect">
            <a:avLst/>
          </a:prstGeom>
        </p:spPr>
        <p:txBody>
          <a:bodyPr wrap="square">
            <a:spAutoFit/>
          </a:bodyPr>
          <a:lstStyle/>
          <a:p>
            <a:r>
              <a:rPr lang="en-US" sz="1200" dirty="0" smtClean="0"/>
              <a:t>Use soap or a lotion if you want. It may be easier to feel your breast using soap or lotion.</a:t>
            </a:r>
            <a:endParaRPr lang="en-US" sz="1200" dirty="0"/>
          </a:p>
        </p:txBody>
      </p:sp>
      <p:sp>
        <p:nvSpPr>
          <p:cNvPr id="17" name="Rectangle 16"/>
          <p:cNvSpPr/>
          <p:nvPr/>
        </p:nvSpPr>
        <p:spPr>
          <a:xfrm>
            <a:off x="3352800" y="3505200"/>
            <a:ext cx="1905000" cy="461665"/>
          </a:xfrm>
          <a:prstGeom prst="rect">
            <a:avLst/>
          </a:prstGeom>
        </p:spPr>
        <p:txBody>
          <a:bodyPr wrap="square">
            <a:spAutoFit/>
          </a:bodyPr>
          <a:lstStyle/>
          <a:p>
            <a:r>
              <a:rPr lang="en-US" sz="1200" dirty="0" smtClean="0"/>
              <a:t>Use your three middle fingers together.</a:t>
            </a:r>
            <a:endParaRPr lang="en-US" sz="1200" dirty="0"/>
          </a:p>
        </p:txBody>
      </p:sp>
      <p:sp>
        <p:nvSpPr>
          <p:cNvPr id="18" name="Rectangle 17"/>
          <p:cNvSpPr/>
          <p:nvPr/>
        </p:nvSpPr>
        <p:spPr>
          <a:xfrm>
            <a:off x="6019800" y="3505200"/>
            <a:ext cx="2363147" cy="276999"/>
          </a:xfrm>
          <a:prstGeom prst="rect">
            <a:avLst/>
          </a:prstGeom>
        </p:spPr>
        <p:txBody>
          <a:bodyPr wrap="none">
            <a:spAutoFit/>
          </a:bodyPr>
          <a:lstStyle/>
          <a:p>
            <a:r>
              <a:rPr lang="en-US" sz="1200" dirty="0" smtClean="0"/>
              <a:t>Use firm but gentle pressure.</a:t>
            </a:r>
            <a:endParaRPr lang="en-US" sz="1200" dirty="0"/>
          </a:p>
        </p:txBody>
      </p:sp>
      <p:sp>
        <p:nvSpPr>
          <p:cNvPr id="19" name="Rectangle 18"/>
          <p:cNvSpPr/>
          <p:nvPr/>
        </p:nvSpPr>
        <p:spPr>
          <a:xfrm>
            <a:off x="2057400" y="5657671"/>
            <a:ext cx="2590800" cy="1200329"/>
          </a:xfrm>
          <a:prstGeom prst="rect">
            <a:avLst/>
          </a:prstGeom>
        </p:spPr>
        <p:txBody>
          <a:bodyPr wrap="square">
            <a:spAutoFit/>
          </a:bodyPr>
          <a:lstStyle/>
          <a:p>
            <a:r>
              <a:rPr lang="en-US" sz="1200" dirty="0" smtClean="0"/>
              <a:t>Check both breasts. You should feel the same or similar things in each breast.</a:t>
            </a:r>
          </a:p>
          <a:p>
            <a:r>
              <a:rPr lang="en-US" dirty="0" smtClean="0"/>
              <a:t/>
            </a:r>
            <a:br>
              <a:rPr lang="en-US" dirty="0" smtClean="0"/>
            </a:br>
            <a:endParaRPr lang="en-US" dirty="0"/>
          </a:p>
        </p:txBody>
      </p:sp>
      <p:sp>
        <p:nvSpPr>
          <p:cNvPr id="20" name="Rectangle 19"/>
          <p:cNvSpPr/>
          <p:nvPr/>
        </p:nvSpPr>
        <p:spPr>
          <a:xfrm>
            <a:off x="5715000" y="5638800"/>
            <a:ext cx="2667000" cy="646331"/>
          </a:xfrm>
          <a:prstGeom prst="rect">
            <a:avLst/>
          </a:prstGeom>
        </p:spPr>
        <p:txBody>
          <a:bodyPr wrap="square">
            <a:spAutoFit/>
          </a:bodyPr>
          <a:lstStyle/>
          <a:p>
            <a:r>
              <a:rPr lang="en-US" sz="1200" dirty="0" smtClean="0"/>
              <a:t>Make sure you check the entire breast area, including under your arms and up to your collarbone.</a:t>
            </a:r>
            <a:endParaRPr lang="en-US" sz="1200" dirty="0"/>
          </a:p>
        </p:txBody>
      </p:sp>
      <p:pic>
        <p:nvPicPr>
          <p:cNvPr id="10252" name="Picture 12" descr="Check the whole breast area"/>
          <p:cNvPicPr>
            <a:picLocks noChangeAspect="1" noChangeArrowheads="1"/>
          </p:cNvPicPr>
          <p:nvPr/>
        </p:nvPicPr>
        <p:blipFill>
          <a:blip r:embed="rId6" cstate="print"/>
          <a:srcRect/>
          <a:stretch>
            <a:fillRect/>
          </a:stretch>
        </p:blipFill>
        <p:spPr bwMode="auto">
          <a:xfrm>
            <a:off x="6400800" y="4572000"/>
            <a:ext cx="1095375" cy="1095376"/>
          </a:xfrm>
          <a:prstGeom prst="rect">
            <a:avLst/>
          </a:prstGeom>
          <a:noFill/>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gtEl>
                                        <p:attrNameLst>
                                          <p:attrName>ppt_x</p:attrName>
                                          <p:attrName>ppt_y</p:attrName>
                                        </p:attrNameLst>
                                      </p:cBhvr>
                                    </p:animMotion>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752600"/>
            <a:ext cx="8229600" cy="4525963"/>
          </a:xfrm>
        </p:spPr>
        <p:txBody>
          <a:bodyPr>
            <a:normAutofit fontScale="92500" lnSpcReduction="10000"/>
          </a:bodyPr>
          <a:lstStyle/>
          <a:p>
            <a:r>
              <a:rPr lang="en-US" dirty="0" smtClean="0"/>
              <a:t>Rare and aggressive form of breast cancer</a:t>
            </a:r>
          </a:p>
          <a:p>
            <a:endParaRPr lang="en-US" dirty="0" smtClean="0"/>
          </a:p>
          <a:p>
            <a:r>
              <a:rPr lang="en-US" dirty="0" smtClean="0"/>
              <a:t>Sudden onset of symptoms may include:</a:t>
            </a:r>
          </a:p>
          <a:p>
            <a:pPr>
              <a:buNone/>
            </a:pPr>
            <a:r>
              <a:rPr lang="en-US" dirty="0" smtClean="0"/>
              <a:t>	</a:t>
            </a:r>
            <a:r>
              <a:rPr lang="en-US" dirty="0" smtClean="0">
                <a:solidFill>
                  <a:schemeClr val="accent2">
                    <a:lumMod val="75000"/>
                  </a:schemeClr>
                </a:solidFill>
              </a:rPr>
              <a:t>*</a:t>
            </a:r>
            <a:r>
              <a:rPr lang="en-US" sz="2200" dirty="0" smtClean="0">
                <a:solidFill>
                  <a:schemeClr val="accent2">
                    <a:lumMod val="75000"/>
                  </a:schemeClr>
                </a:solidFill>
              </a:rPr>
              <a:t>Redness and increased heat</a:t>
            </a:r>
          </a:p>
          <a:p>
            <a:pPr>
              <a:buNone/>
            </a:pPr>
            <a:r>
              <a:rPr lang="en-US" sz="2200" dirty="0" smtClean="0">
                <a:solidFill>
                  <a:schemeClr val="accent2">
                    <a:lumMod val="75000"/>
                  </a:schemeClr>
                </a:solidFill>
              </a:rPr>
              <a:t>	*Swelling</a:t>
            </a:r>
          </a:p>
          <a:p>
            <a:pPr>
              <a:buNone/>
            </a:pPr>
            <a:r>
              <a:rPr lang="en-US" sz="2200" dirty="0" smtClean="0">
                <a:solidFill>
                  <a:schemeClr val="accent2">
                    <a:lumMod val="75000"/>
                  </a:schemeClr>
                </a:solidFill>
              </a:rPr>
              <a:t>	*Tenderness</a:t>
            </a:r>
          </a:p>
          <a:p>
            <a:pPr>
              <a:buNone/>
            </a:pPr>
            <a:r>
              <a:rPr lang="en-US" sz="2200" dirty="0" smtClean="0">
                <a:solidFill>
                  <a:schemeClr val="accent2">
                    <a:lumMod val="75000"/>
                  </a:schemeClr>
                </a:solidFill>
              </a:rPr>
              <a:t>	*Possible dimpling</a:t>
            </a:r>
          </a:p>
          <a:p>
            <a:pPr>
              <a:buNone/>
            </a:pPr>
            <a:endParaRPr lang="en-US" dirty="0" smtClean="0"/>
          </a:p>
          <a:p>
            <a:r>
              <a:rPr lang="en-US" dirty="0" smtClean="0"/>
              <a:t>Presents without a detectable lump</a:t>
            </a:r>
          </a:p>
          <a:p>
            <a:endParaRPr lang="en-US" dirty="0" smtClean="0"/>
          </a:p>
          <a:p>
            <a:r>
              <a:rPr lang="en-US" dirty="0" smtClean="0"/>
              <a:t>Commonly misdiagnosed as an infection</a:t>
            </a:r>
            <a:endParaRPr lang="en-US" dirty="0"/>
          </a:p>
        </p:txBody>
      </p:sp>
      <p:sp>
        <p:nvSpPr>
          <p:cNvPr id="3" name="Title 2"/>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Inflammatory Breast Cancer</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p:cBhvr override="childStyle">
                                        <p:cTn id="6" dur="500" fill="hold"/>
                                        <p:tgtEl>
                                          <p:spTgt spid="3"/>
                                        </p:tgtEl>
                                        <p:attrNameLst>
                                          <p:attrName>style.color</p:attrName>
                                        </p:attrNameLst>
                                      </p:cBhvr>
                                      <p:by>
                                        <p:hsl h="0" s="-12549" l="-25098"/>
                                      </p:by>
                                    </p:animClr>
                                    <p:animClr clrSpc="hsl">
                                      <p:cBhvr>
                                        <p:cTn id="7" dur="500" fill="hold"/>
                                        <p:tgtEl>
                                          <p:spTgt spid="3"/>
                                        </p:tgtEl>
                                        <p:attrNameLst>
                                          <p:attrName>fillcolor</p:attrName>
                                        </p:attrNameLst>
                                      </p:cBhvr>
                                      <p:by>
                                        <p:hsl h="0" s="-12549" l="-25098"/>
                                      </p:by>
                                    </p:animClr>
                                    <p:animClr clrSpc="hsl">
                                      <p:cBhvr>
                                        <p:cTn id="8" dur="500" fill="hold"/>
                                        <p:tgtEl>
                                          <p:spTgt spid="3"/>
                                        </p:tgtEl>
                                        <p:attrNameLst>
                                          <p:attrName>stroke.color</p:attrName>
                                        </p:attrNameLst>
                                      </p:cBhvr>
                                      <p:by>
                                        <p:hsl h="0" s="-12549" l="-25098"/>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0" end="0"/>
                                            </p:txEl>
                                          </p:spTgt>
                                        </p:tgtEl>
                                        <p:attrNameLst>
                                          <p:attrName>ppt_h</p:attrName>
                                        </p:attrNameLst>
                                      </p:cBhvr>
                                      <p:tavLst>
                                        <p:tav tm="0">
                                          <p:val>
                                            <p:fltVal val="0"/>
                                          </p:val>
                                        </p:tav>
                                        <p:tav tm="100000">
                                          <p:val>
                                            <p:strVal val="#ppt_h"/>
                                          </p:val>
                                        </p:tav>
                                      </p:tavLst>
                                    </p:anim>
                                  </p:childTnLst>
                                </p:cTn>
                              </p:par>
                              <p:par>
                                <p:cTn id="16" presetID="23" presetClass="entr" presetSubtype="16"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 calcmode="lin" valueType="num">
                                      <p:cBhvr>
                                        <p:cTn id="18"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2">
                                            <p:txEl>
                                              <p:pRg st="2" end="2"/>
                                            </p:txEl>
                                          </p:spTgt>
                                        </p:tgtEl>
                                        <p:attrNameLst>
                                          <p:attrName>ppt_h</p:attrName>
                                        </p:attrNameLst>
                                      </p:cBhvr>
                                      <p:tavLst>
                                        <p:tav tm="0">
                                          <p:val>
                                            <p:fltVal val="0"/>
                                          </p:val>
                                        </p:tav>
                                        <p:tav tm="100000">
                                          <p:val>
                                            <p:strVal val="#ppt_h"/>
                                          </p:val>
                                        </p:tav>
                                      </p:tavLst>
                                    </p:anim>
                                  </p:childTnLst>
                                </p:cTn>
                              </p:par>
                              <p:par>
                                <p:cTn id="20" presetID="23" presetClass="entr" presetSubtype="16"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 calcmode="lin" valueType="num">
                                      <p:cBhvr>
                                        <p:cTn id="22"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2">
                                            <p:txEl>
                                              <p:pRg st="3" end="3"/>
                                            </p:txEl>
                                          </p:spTgt>
                                        </p:tgtEl>
                                        <p:attrNameLst>
                                          <p:attrName>ppt_h</p:attrName>
                                        </p:attrNameLst>
                                      </p:cBhvr>
                                      <p:tavLst>
                                        <p:tav tm="0">
                                          <p:val>
                                            <p:fltVal val="0"/>
                                          </p:val>
                                        </p:tav>
                                        <p:tav tm="100000">
                                          <p:val>
                                            <p:strVal val="#ppt_h"/>
                                          </p:val>
                                        </p:tav>
                                      </p:tavLst>
                                    </p:anim>
                                  </p:childTnLst>
                                </p:cTn>
                              </p:par>
                              <p:par>
                                <p:cTn id="24" presetID="23" presetClass="entr" presetSubtype="16" fill="hold" nodeType="with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 calcmode="lin" valueType="num">
                                      <p:cBhvr>
                                        <p:cTn id="26"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2">
                                            <p:txEl>
                                              <p:pRg st="4" end="4"/>
                                            </p:txEl>
                                          </p:spTgt>
                                        </p:tgtEl>
                                        <p:attrNameLst>
                                          <p:attrName>ppt_h</p:attrName>
                                        </p:attrNameLst>
                                      </p:cBhvr>
                                      <p:tavLst>
                                        <p:tav tm="0">
                                          <p:val>
                                            <p:fltVal val="0"/>
                                          </p:val>
                                        </p:tav>
                                        <p:tav tm="100000">
                                          <p:val>
                                            <p:strVal val="#ppt_h"/>
                                          </p:val>
                                        </p:tav>
                                      </p:tavLst>
                                    </p:anim>
                                  </p:childTnLst>
                                </p:cTn>
                              </p:par>
                              <p:par>
                                <p:cTn id="28" presetID="23" presetClass="entr" presetSubtype="16" fill="hold" nodeType="with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 calcmode="lin" valueType="num">
                                      <p:cBhvr>
                                        <p:cTn id="30"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2">
                                            <p:txEl>
                                              <p:pRg st="5" end="5"/>
                                            </p:txEl>
                                          </p:spTgt>
                                        </p:tgtEl>
                                        <p:attrNameLst>
                                          <p:attrName>ppt_h</p:attrName>
                                        </p:attrNameLst>
                                      </p:cBhvr>
                                      <p:tavLst>
                                        <p:tav tm="0">
                                          <p:val>
                                            <p:fltVal val="0"/>
                                          </p:val>
                                        </p:tav>
                                        <p:tav tm="100000">
                                          <p:val>
                                            <p:strVal val="#ppt_h"/>
                                          </p:val>
                                        </p:tav>
                                      </p:tavLst>
                                    </p:anim>
                                  </p:childTnLst>
                                </p:cTn>
                              </p:par>
                              <p:par>
                                <p:cTn id="32" presetID="23" presetClass="entr" presetSubtype="16"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 calcmode="lin" valueType="num">
                                      <p:cBhvr>
                                        <p:cTn id="34"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5" dur="500" fill="hold"/>
                                        <p:tgtEl>
                                          <p:spTgt spid="2">
                                            <p:txEl>
                                              <p:pRg st="6" end="6"/>
                                            </p:txEl>
                                          </p:spTgt>
                                        </p:tgtEl>
                                        <p:attrNameLst>
                                          <p:attrName>ppt_h</p:attrName>
                                        </p:attrNameLst>
                                      </p:cBhvr>
                                      <p:tavLst>
                                        <p:tav tm="0">
                                          <p:val>
                                            <p:fltVal val="0"/>
                                          </p:val>
                                        </p:tav>
                                        <p:tav tm="100000">
                                          <p:val>
                                            <p:strVal val="#ppt_h"/>
                                          </p:val>
                                        </p:tav>
                                      </p:tavLst>
                                    </p:anim>
                                  </p:childTnLst>
                                </p:cTn>
                              </p:par>
                              <p:par>
                                <p:cTn id="36" presetID="23" presetClass="entr" presetSubtype="16" fill="hold" nodeType="withEffect">
                                  <p:stCondLst>
                                    <p:cond delay="0"/>
                                  </p:stCondLst>
                                  <p:childTnLst>
                                    <p:set>
                                      <p:cBhvr>
                                        <p:cTn id="37" dur="1" fill="hold">
                                          <p:stCondLst>
                                            <p:cond delay="0"/>
                                          </p:stCondLst>
                                        </p:cTn>
                                        <p:tgtEl>
                                          <p:spTgt spid="2">
                                            <p:txEl>
                                              <p:pRg st="8" end="8"/>
                                            </p:txEl>
                                          </p:spTgt>
                                        </p:tgtEl>
                                        <p:attrNameLst>
                                          <p:attrName>style.visibility</p:attrName>
                                        </p:attrNameLst>
                                      </p:cBhvr>
                                      <p:to>
                                        <p:strVal val="visible"/>
                                      </p:to>
                                    </p:set>
                                    <p:anim calcmode="lin" valueType="num">
                                      <p:cBhvr>
                                        <p:cTn id="38"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39" dur="500" fill="hold"/>
                                        <p:tgtEl>
                                          <p:spTgt spid="2">
                                            <p:txEl>
                                              <p:pRg st="8" end="8"/>
                                            </p:txEl>
                                          </p:spTgt>
                                        </p:tgtEl>
                                        <p:attrNameLst>
                                          <p:attrName>ppt_h</p:attrName>
                                        </p:attrNameLst>
                                      </p:cBhvr>
                                      <p:tavLst>
                                        <p:tav tm="0">
                                          <p:val>
                                            <p:fltVal val="0"/>
                                          </p:val>
                                        </p:tav>
                                        <p:tav tm="100000">
                                          <p:val>
                                            <p:strVal val="#ppt_h"/>
                                          </p:val>
                                        </p:tav>
                                      </p:tavLst>
                                    </p:anim>
                                  </p:childTnLst>
                                </p:cTn>
                              </p:par>
                              <p:par>
                                <p:cTn id="40" presetID="23" presetClass="entr" presetSubtype="16" fill="hold" nodeType="withEffect">
                                  <p:stCondLst>
                                    <p:cond delay="0"/>
                                  </p:stCondLst>
                                  <p:childTnLst>
                                    <p:set>
                                      <p:cBhvr>
                                        <p:cTn id="41" dur="1" fill="hold">
                                          <p:stCondLst>
                                            <p:cond delay="0"/>
                                          </p:stCondLst>
                                        </p:cTn>
                                        <p:tgtEl>
                                          <p:spTgt spid="2">
                                            <p:txEl>
                                              <p:pRg st="10" end="10"/>
                                            </p:txEl>
                                          </p:spTgt>
                                        </p:tgtEl>
                                        <p:attrNameLst>
                                          <p:attrName>style.visibility</p:attrName>
                                        </p:attrNameLst>
                                      </p:cBhvr>
                                      <p:to>
                                        <p:strVal val="visible"/>
                                      </p:to>
                                    </p:set>
                                    <p:anim calcmode="lin" valueType="num">
                                      <p:cBhvr>
                                        <p:cTn id="42"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10" end="1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Inflammatory Breast Cancer</a:t>
            </a:r>
            <a:endParaRPr lang="en-US" dirty="0">
              <a:solidFill>
                <a:schemeClr val="accent2">
                  <a:lumMod val="75000"/>
                </a:schemeClr>
              </a:solidFill>
              <a:latin typeface="Britannic Bold" pitchFamily="34" charset="0"/>
            </a:endParaRPr>
          </a:p>
        </p:txBody>
      </p:sp>
      <p:pic>
        <p:nvPicPr>
          <p:cNvPr id="6" name="Content Placeholder 5" descr="http://www.calcuttayellowpages.com/cimage7/104831risk1.gif"/>
          <p:cNvPicPr>
            <a:picLocks noGrp="1"/>
          </p:cNvPicPr>
          <p:nvPr>
            <p:ph idx="1"/>
          </p:nvPr>
        </p:nvPicPr>
        <p:blipFill>
          <a:blip r:embed="rId2" cstate="print"/>
          <a:srcRect/>
          <a:stretch>
            <a:fillRect/>
          </a:stretch>
        </p:blipFill>
        <p:spPr bwMode="auto">
          <a:xfrm>
            <a:off x="1752600" y="1676400"/>
            <a:ext cx="5715000" cy="37338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1000" fill="hold"/>
                                        <p:tgtEl>
                                          <p:spTgt spid="6"/>
                                        </p:tgtEl>
                                        <p:attrNameLst>
                                          <p:attrName>ppt_x</p:attrName>
                                        </p:attrNameLst>
                                      </p:cBhvr>
                                      <p:tavLst>
                                        <p:tav tm="0">
                                          <p:val>
                                            <p:strVal val="#ppt_x-.2"/>
                                          </p:val>
                                        </p:tav>
                                        <p:tav tm="100000">
                                          <p:val>
                                            <p:strVal val="#ppt_x"/>
                                          </p:val>
                                        </p:tav>
                                      </p:tavLst>
                                    </p:anim>
                                    <p:anim calcmode="lin" valueType="num">
                                      <p:cBhvr>
                                        <p:cTn id="17"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0"/>
            <a:ext cx="8229600" cy="1143000"/>
          </a:xfrm>
        </p:spPr>
        <p:txBody>
          <a:bodyPr/>
          <a:lstStyle/>
          <a:p>
            <a:pPr algn="ctr"/>
            <a:r>
              <a:rPr lang="en-US" dirty="0" smtClean="0">
                <a:solidFill>
                  <a:schemeClr val="accent2">
                    <a:lumMod val="75000"/>
                  </a:schemeClr>
                </a:solidFill>
                <a:latin typeface="Britannic Bold" pitchFamily="34" charset="0"/>
              </a:rPr>
              <a:t>Inflammatory Breast Cancer</a:t>
            </a:r>
            <a:endParaRPr lang="en-US" dirty="0">
              <a:solidFill>
                <a:schemeClr val="accent2">
                  <a:lumMod val="75000"/>
                </a:schemeClr>
              </a:solidFill>
              <a:latin typeface="Britannic Bold" pitchFamily="34" charset="0"/>
            </a:endParaRPr>
          </a:p>
        </p:txBody>
      </p:sp>
      <p:pic>
        <p:nvPicPr>
          <p:cNvPr id="4" name="Content Placeholder 3" descr="http://www.utdol.com/patients/content/images/onco_pix/Inflammatory_breast_CA_ap_2.jpg"/>
          <p:cNvPicPr>
            <a:picLocks noGrp="1"/>
          </p:cNvPicPr>
          <p:nvPr>
            <p:ph idx="1"/>
          </p:nvPr>
        </p:nvPicPr>
        <p:blipFill>
          <a:blip r:embed="rId2" cstate="print"/>
          <a:srcRect/>
          <a:stretch>
            <a:fillRect/>
          </a:stretch>
        </p:blipFill>
        <p:spPr bwMode="auto">
          <a:xfrm>
            <a:off x="2209800" y="1295400"/>
            <a:ext cx="4953000" cy="3200400"/>
          </a:xfrm>
          <a:prstGeom prst="rect">
            <a:avLst/>
          </a:prstGeom>
          <a:noFill/>
          <a:ln w="9525">
            <a:noFill/>
            <a:miter lim="800000"/>
            <a:headEnd/>
            <a:tailEnd/>
          </a:ln>
        </p:spPr>
      </p:pic>
      <p:sp>
        <p:nvSpPr>
          <p:cNvPr id="5" name="Rectangle 4"/>
          <p:cNvSpPr/>
          <p:nvPr/>
        </p:nvSpPr>
        <p:spPr>
          <a:xfrm>
            <a:off x="1676400" y="4648200"/>
            <a:ext cx="6172200" cy="1477328"/>
          </a:xfrm>
          <a:prstGeom prst="rect">
            <a:avLst/>
          </a:prstGeom>
        </p:spPr>
        <p:txBody>
          <a:bodyPr wrap="square">
            <a:spAutoFit/>
          </a:bodyPr>
          <a:lstStyle/>
          <a:p>
            <a:r>
              <a:rPr lang="en-US" dirty="0" smtClean="0"/>
              <a:t>A patient with inflammatory breast cancer generally presents with a tender, firm and enlarged breast, rather than a discernable mass. This patient was diagnosed with acute mastitis </a:t>
            </a:r>
            <a:r>
              <a:rPr lang="en-US" dirty="0" err="1" smtClean="0"/>
              <a:t>carcinomatosa</a:t>
            </a:r>
            <a:r>
              <a:rPr lang="en-US" dirty="0" smtClean="0"/>
              <a:t> involving the entire breast.</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0.05"/>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anim calcmode="lin" valueType="num">
                                      <p:cBhvr>
                                        <p:cTn id="9" dur="500" fill="hold"/>
                                        <p:tgtEl>
                                          <p:spTgt spid="3"/>
                                        </p:tgtEl>
                                        <p:attrNameLst>
                                          <p:attrName>ppt_x</p:attrName>
                                        </p:attrNameLst>
                                      </p:cBhvr>
                                      <p:tavLst>
                                        <p:tav tm="0">
                                          <p:val>
                                            <p:strVal val="#ppt_x-.2"/>
                                          </p:val>
                                        </p:tav>
                                        <p:tav tm="100000">
                                          <p:val>
                                            <p:strVal val="#ppt_x"/>
                                          </p:val>
                                        </p:tav>
                                      </p:tavLst>
                                    </p:anim>
                                    <p:anim calcmode="lin" valueType="num">
                                      <p:cBhvr>
                                        <p:cTn id="10" dur="500" fill="hold"/>
                                        <p:tgtEl>
                                          <p:spTgt spid="3"/>
                                        </p:tgtEl>
                                        <p:attrNameLst>
                                          <p:attrName>ppt_y</p:attrName>
                                        </p:attrNameLst>
                                      </p:cBhvr>
                                      <p:tavLst>
                                        <p:tav tm="0">
                                          <p:val>
                                            <p:strVal val="#ppt_y"/>
                                          </p:val>
                                        </p:tav>
                                        <p:tav tm="100000">
                                          <p:val>
                                            <p:strVal val="#ppt_y"/>
                                          </p:val>
                                        </p:tav>
                                      </p:tavLst>
                                    </p:anim>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5"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1000" fill="hold"/>
                                        <p:tgtEl>
                                          <p:spTgt spid="4"/>
                                        </p:tgtEl>
                                        <p:attrNameLst>
                                          <p:attrName>ppt_w</p:attrName>
                                        </p:attrNameLst>
                                      </p:cBhvr>
                                      <p:tavLst>
                                        <p:tav tm="0">
                                          <p:val>
                                            <p:fltVal val="0"/>
                                          </p:val>
                                        </p:tav>
                                        <p:tav tm="100000">
                                          <p:val>
                                            <p:strVal val="#ppt_w"/>
                                          </p:val>
                                        </p:tav>
                                      </p:tavLst>
                                    </p:anim>
                                    <p:anim calcmode="lin" valueType="num">
                                      <p:cBhvr>
                                        <p:cTn id="17" dur="1000" fill="hold"/>
                                        <p:tgtEl>
                                          <p:spTgt spid="4"/>
                                        </p:tgtEl>
                                        <p:attrNameLst>
                                          <p:attrName>ppt_h</p:attrName>
                                        </p:attrNameLst>
                                      </p:cBhvr>
                                      <p:tavLst>
                                        <p:tav tm="0">
                                          <p:val>
                                            <p:fltVal val="0"/>
                                          </p:val>
                                        </p:tav>
                                        <p:tav tm="100000">
                                          <p:val>
                                            <p:strVal val="#ppt_h"/>
                                          </p:val>
                                        </p:tav>
                                      </p:tavLst>
                                    </p:anim>
                                    <p:anim calcmode="lin" valueType="num">
                                      <p:cBhvr>
                                        <p:cTn id="18"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 calcmode="lin" valueType="num">
                                      <p:cBhvr>
                                        <p:cTn id="2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Cooley, B. &amp; </a:t>
            </a:r>
            <a:r>
              <a:rPr lang="en-US" dirty="0" err="1" smtClean="0"/>
              <a:t>Fellner</a:t>
            </a:r>
            <a:r>
              <a:rPr lang="en-US" dirty="0" smtClean="0"/>
              <a:t>, J. (2007) ETR Associates. www.etr.org.</a:t>
            </a:r>
            <a:endParaRPr lang="en-US" dirty="0"/>
          </a:p>
        </p:txBody>
      </p:sp>
      <p:sp>
        <p:nvSpPr>
          <p:cNvPr id="3" name="Title 2"/>
          <p:cNvSpPr>
            <a:spLocks noGrp="1"/>
          </p:cNvSpPr>
          <p:nvPr>
            <p:ph type="title"/>
          </p:nvPr>
        </p:nvSpPr>
        <p:spPr/>
        <p:txBody>
          <a:bodyPr/>
          <a:lstStyle/>
          <a:p>
            <a:r>
              <a:rPr lang="en-US" dirty="0" smtClean="0"/>
              <a:t>Source</a:t>
            </a:r>
            <a:endParaRPr lang="en-US" dirty="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62000" y="457200"/>
            <a:ext cx="7772400" cy="915362"/>
          </a:xfrm>
        </p:spPr>
        <p:txBody>
          <a:bodyPr/>
          <a:lstStyle/>
          <a:p>
            <a:pPr algn="ctr"/>
            <a:r>
              <a:rPr smtClean="0">
                <a:solidFill>
                  <a:schemeClr val="accent2">
                    <a:lumMod val="75000"/>
                  </a:schemeClr>
                </a:solidFill>
                <a:latin typeface="Britannic Bold" pitchFamily="34" charset="0"/>
              </a:rPr>
              <a:t>ANNUAL</a:t>
            </a:r>
            <a:r>
              <a:rPr smtClean="0">
                <a:solidFill>
                  <a:schemeClr val="accent2">
                    <a:lumMod val="75000"/>
                  </a:schemeClr>
                </a:solidFill>
              </a:rPr>
              <a:t> </a:t>
            </a:r>
            <a:r>
              <a:rPr smtClean="0">
                <a:solidFill>
                  <a:schemeClr val="accent2">
                    <a:lumMod val="75000"/>
                  </a:schemeClr>
                </a:solidFill>
                <a:latin typeface="Britannic Bold" pitchFamily="34" charset="0"/>
              </a:rPr>
              <a:t>EXAMINATION</a:t>
            </a:r>
            <a:endParaRPr lang="en-US" dirty="0">
              <a:solidFill>
                <a:schemeClr val="accent2">
                  <a:lumMod val="75000"/>
                </a:schemeClr>
              </a:solidFill>
              <a:latin typeface="Britannic Bold" pitchFamily="34" charset="0"/>
            </a:endParaRPr>
          </a:p>
        </p:txBody>
      </p:sp>
      <p:sp>
        <p:nvSpPr>
          <p:cNvPr id="4" name="TextBox 3"/>
          <p:cNvSpPr txBox="1"/>
          <p:nvPr/>
        </p:nvSpPr>
        <p:spPr>
          <a:xfrm>
            <a:off x="1600200" y="2057400"/>
            <a:ext cx="5859296" cy="2031325"/>
          </a:xfrm>
          <a:prstGeom prst="rect">
            <a:avLst/>
          </a:prstGeom>
          <a:noFill/>
        </p:spPr>
        <p:txBody>
          <a:bodyPr wrap="none" rtlCol="0">
            <a:spAutoFit/>
          </a:bodyPr>
          <a:lstStyle/>
          <a:p>
            <a:r>
              <a:rPr lang="en-US" dirty="0" smtClean="0"/>
              <a:t>Once you become sexually active you should start </a:t>
            </a:r>
          </a:p>
          <a:p>
            <a:r>
              <a:rPr lang="en-US" dirty="0" smtClean="0"/>
              <a:t>having a Pap every year or if you are over age 20,</a:t>
            </a:r>
          </a:p>
          <a:p>
            <a:r>
              <a:rPr lang="en-US" dirty="0" smtClean="0"/>
              <a:t>even if you are not sexually active.</a:t>
            </a:r>
          </a:p>
          <a:p>
            <a:endParaRPr lang="en-US" dirty="0" smtClean="0"/>
          </a:p>
          <a:p>
            <a:r>
              <a:rPr lang="en-US" dirty="0" smtClean="0"/>
              <a:t>If you are sexually active you should also have </a:t>
            </a:r>
          </a:p>
          <a:p>
            <a:r>
              <a:rPr lang="en-US" dirty="0" smtClean="0"/>
              <a:t>STD testing done at least annually.</a:t>
            </a:r>
          </a:p>
          <a:p>
            <a:r>
              <a:rPr lang="en-US" dirty="0" smtClean="0"/>
              <a:t>Many STD’s have no symptoms.</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828800"/>
            <a:ext cx="8229600" cy="4525963"/>
          </a:xfrm>
        </p:spPr>
        <p:txBody>
          <a:bodyPr/>
          <a:lstStyle/>
          <a:p>
            <a:r>
              <a:rPr lang="en-US" dirty="0" smtClean="0"/>
              <a:t>Vary from woman to woman</a:t>
            </a:r>
          </a:p>
          <a:p>
            <a:r>
              <a:rPr lang="en-US" dirty="0" smtClean="0"/>
              <a:t>Change at different stages in life</a:t>
            </a:r>
          </a:p>
          <a:p>
            <a:r>
              <a:rPr lang="en-US" dirty="0" smtClean="0"/>
              <a:t>A cycle is the period of time, starting  with your first day of vaginal bleeding (usually monthly) until the 1</a:t>
            </a:r>
            <a:r>
              <a:rPr lang="en-US" baseline="30000" dirty="0" smtClean="0"/>
              <a:t>st</a:t>
            </a:r>
            <a:r>
              <a:rPr lang="en-US" dirty="0" smtClean="0"/>
              <a:t> day it begins again.</a:t>
            </a:r>
          </a:p>
          <a:p>
            <a:r>
              <a:rPr lang="en-US" dirty="0" smtClean="0"/>
              <a:t>An average cycle is 25-40 days</a:t>
            </a:r>
            <a:endParaRPr lang="en-US" dirty="0"/>
          </a:p>
        </p:txBody>
      </p:sp>
      <p:sp>
        <p:nvSpPr>
          <p:cNvPr id="2" name="Title 1"/>
          <p:cNvSpPr>
            <a:spLocks noGrp="1"/>
          </p:cNvSpPr>
          <p:nvPr>
            <p:ph type="title"/>
          </p:nvPr>
        </p:nvSpPr>
        <p:spPr>
          <a:xfrm>
            <a:off x="1371600" y="228600"/>
            <a:ext cx="7086600" cy="1143000"/>
          </a:xfrm>
        </p:spPr>
        <p:txBody>
          <a:bodyPr>
            <a:normAutofit/>
          </a:bodyPr>
          <a:lstStyle/>
          <a:p>
            <a:pPr algn="ctr"/>
            <a:r>
              <a:rPr lang="en-US" sz="5400" dirty="0" smtClean="0">
                <a:solidFill>
                  <a:schemeClr val="accent2">
                    <a:lumMod val="75000"/>
                  </a:schemeClr>
                </a:solidFill>
                <a:latin typeface="Britannic Bold" pitchFamily="34" charset="0"/>
              </a:rPr>
              <a:t>MENSTRUAL</a:t>
            </a:r>
            <a:r>
              <a:rPr lang="en-US" sz="5400" dirty="0" smtClean="0">
                <a:solidFill>
                  <a:srgbClr val="C00000"/>
                </a:solidFill>
                <a:latin typeface="Britannic Bold" pitchFamily="34" charset="0"/>
              </a:rPr>
              <a:t> </a:t>
            </a:r>
            <a:r>
              <a:rPr lang="en-US" sz="5400" dirty="0" smtClean="0">
                <a:solidFill>
                  <a:schemeClr val="accent2">
                    <a:lumMod val="75000"/>
                  </a:schemeClr>
                </a:solidFill>
                <a:latin typeface="Britannic Bold" pitchFamily="34" charset="0"/>
              </a:rPr>
              <a:t>CYCLES</a:t>
            </a:r>
            <a:endParaRPr lang="en-US" sz="5400"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Scale>
                                      <p:cBhvr>
                                        <p:cTn id="19"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1" end="1"/>
                                            </p:txEl>
                                          </p:spTgt>
                                        </p:tgtEl>
                                        <p:attrNameLst>
                                          <p:attrName>ppt_x</p:attrName>
                                          <p:attrName>ppt_y</p:attrName>
                                        </p:attrNameLst>
                                      </p:cBhvr>
                                    </p:animMotion>
                                    <p:animEffect transition="in" filter="fade">
                                      <p:cBhvr>
                                        <p:cTn id="21" dur="1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Scale>
                                      <p:cBhvr>
                                        <p:cTn id="26"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3">
                                            <p:txEl>
                                              <p:pRg st="2" end="2"/>
                                            </p:txEl>
                                          </p:spTgt>
                                        </p:tgtEl>
                                        <p:attrNameLst>
                                          <p:attrName>ppt_x</p:attrName>
                                          <p:attrName>ppt_y</p:attrName>
                                        </p:attrNameLst>
                                      </p:cBhvr>
                                    </p:animMotion>
                                    <p:animEffect transition="in" filter="fade">
                                      <p:cBhvr>
                                        <p:cTn id="28" dur="1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Scale>
                                      <p:cBhvr>
                                        <p:cTn id="33"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3">
                                            <p:txEl>
                                              <p:pRg st="3" end="3"/>
                                            </p:txEl>
                                          </p:spTgt>
                                        </p:tgtEl>
                                        <p:attrNameLst>
                                          <p:attrName>ppt_x</p:attrName>
                                          <p:attrName>ppt_y</p:attrName>
                                        </p:attrNameLst>
                                      </p:cBhvr>
                                    </p:animMotion>
                                    <p:animEffect transition="in" filter="fade">
                                      <p:cBhvr>
                                        <p:cTn id="3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a:bodyPr>
          <a:lstStyle/>
          <a:p>
            <a:r>
              <a:rPr lang="en-US" dirty="0" smtClean="0"/>
              <a:t>Taking birth control pills usually results in a more regular schedule unless a pill is missed.</a:t>
            </a:r>
          </a:p>
          <a:p>
            <a:r>
              <a:rPr lang="en-US" dirty="0" smtClean="0"/>
              <a:t>Living with other women</a:t>
            </a:r>
          </a:p>
          <a:p>
            <a:r>
              <a:rPr lang="en-US" dirty="0" smtClean="0"/>
              <a:t>Stress</a:t>
            </a:r>
          </a:p>
          <a:p>
            <a:r>
              <a:rPr lang="en-US" dirty="0" smtClean="0"/>
              <a:t>Illness, cold, flu</a:t>
            </a:r>
          </a:p>
          <a:p>
            <a:r>
              <a:rPr lang="en-US" dirty="0" smtClean="0"/>
              <a:t>Medications</a:t>
            </a:r>
          </a:p>
          <a:p>
            <a:r>
              <a:rPr lang="en-US" dirty="0" smtClean="0"/>
              <a:t>Infections, STDs</a:t>
            </a:r>
          </a:p>
          <a:p>
            <a:r>
              <a:rPr lang="en-US" dirty="0" smtClean="0"/>
              <a:t>Changes in weight</a:t>
            </a:r>
          </a:p>
          <a:p>
            <a:r>
              <a:rPr lang="en-US" dirty="0" smtClean="0"/>
              <a:t>Surgery</a:t>
            </a:r>
            <a:endParaRPr lang="en-US" dirty="0"/>
          </a:p>
        </p:txBody>
      </p:sp>
      <p:sp>
        <p:nvSpPr>
          <p:cNvPr id="2" name="Title 1"/>
          <p:cNvSpPr>
            <a:spLocks noGrp="1"/>
          </p:cNvSpPr>
          <p:nvPr>
            <p:ph type="title"/>
          </p:nvPr>
        </p:nvSpPr>
        <p:spPr/>
        <p:txBody>
          <a:bodyPr>
            <a:normAutofit fontScale="90000"/>
          </a:bodyPr>
          <a:lstStyle/>
          <a:p>
            <a:r>
              <a:rPr lang="en-US" dirty="0" smtClean="0">
                <a:solidFill>
                  <a:schemeClr val="accent2">
                    <a:lumMod val="75000"/>
                  </a:schemeClr>
                </a:solidFill>
                <a:latin typeface="Britannic Bold" pitchFamily="34" charset="0"/>
              </a:rPr>
              <a:t>Many things can lead to changes in menstrual cycles.</a:t>
            </a:r>
            <a:endParaRPr lang="en-US" dirty="0">
              <a:solidFill>
                <a:schemeClr val="accent2">
                  <a:lumMod val="75000"/>
                </a:schemeClr>
              </a:solidFill>
              <a:latin typeface="Britannic Bold" pitchFamily="34" charset="0"/>
            </a:endParaRPr>
          </a:p>
        </p:txBody>
      </p:sp>
      <p:pic>
        <p:nvPicPr>
          <p:cNvPr id="1026" name="Picture 2" descr="C:\Documents and Settings\auxserv\Local Settings\Temporary Internet Files\Content.IE5\LMJKCM8S\MPj04230980000[1].jpg"/>
          <p:cNvPicPr>
            <a:picLocks noChangeAspect="1" noChangeArrowheads="1"/>
          </p:cNvPicPr>
          <p:nvPr/>
        </p:nvPicPr>
        <p:blipFill>
          <a:blip r:embed="rId2" cstate="print"/>
          <a:srcRect/>
          <a:stretch>
            <a:fillRect/>
          </a:stretch>
        </p:blipFill>
        <p:spPr bwMode="auto">
          <a:xfrm>
            <a:off x="5486400" y="3124200"/>
            <a:ext cx="3048000" cy="2819400"/>
          </a:xfrm>
          <a:prstGeom prst="rect">
            <a:avLst/>
          </a:prstGeom>
          <a:noFill/>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additive="base">
                                        <p:cTn id="4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1026"/>
                                        </p:tgtEl>
                                        <p:attrNameLst>
                                          <p:attrName>style.visibility</p:attrName>
                                        </p:attrNameLst>
                                      </p:cBhvr>
                                      <p:to>
                                        <p:strVal val="visible"/>
                                      </p:to>
                                    </p:set>
                                    <p:animEffect transition="in" filter="dissolve">
                                      <p:cBhvr>
                                        <p:cTn id="5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When the egg is being released (ovulation) the discharge is more like raw egg whites, clear and slippery.</a:t>
            </a:r>
          </a:p>
          <a:p>
            <a:r>
              <a:rPr lang="en-US" dirty="0" smtClean="0"/>
              <a:t>Just after your period the discharge is often thicker and white.</a:t>
            </a:r>
          </a:p>
          <a:p>
            <a:r>
              <a:rPr lang="en-US" dirty="0" smtClean="0"/>
              <a:t>When you are sexually aroused, secretions increase.</a:t>
            </a:r>
          </a:p>
          <a:p>
            <a:r>
              <a:rPr lang="en-US" dirty="0" smtClean="0"/>
              <a:t>Secretions should not smell bad, they may have a mild odor but not fishy.</a:t>
            </a:r>
          </a:p>
          <a:p>
            <a:r>
              <a:rPr lang="en-US" dirty="0" smtClean="0"/>
              <a:t>It is not normal to have yellow or green discharge.</a:t>
            </a:r>
          </a:p>
          <a:p>
            <a:r>
              <a:rPr lang="en-US" dirty="0" smtClean="0"/>
              <a:t>You should not have vaginal burning or itching.</a:t>
            </a:r>
            <a:endParaRPr lang="en-US" dirty="0"/>
          </a:p>
        </p:txBody>
      </p:sp>
      <p:sp>
        <p:nvSpPr>
          <p:cNvPr id="2" name="Title 1"/>
          <p:cNvSpPr>
            <a:spLocks noGrp="1"/>
          </p:cNvSpPr>
          <p:nvPr>
            <p:ph type="title"/>
          </p:nvPr>
        </p:nvSpPr>
        <p:spPr>
          <a:xfrm>
            <a:off x="533400" y="228600"/>
            <a:ext cx="8229600" cy="1143000"/>
          </a:xfrm>
        </p:spPr>
        <p:txBody>
          <a:bodyPr>
            <a:normAutofit fontScale="90000"/>
          </a:bodyPr>
          <a:lstStyle/>
          <a:p>
            <a:r>
              <a:rPr lang="en-US" dirty="0" smtClean="0">
                <a:solidFill>
                  <a:schemeClr val="accent2">
                    <a:lumMod val="75000"/>
                  </a:schemeClr>
                </a:solidFill>
                <a:latin typeface="Britannic Bold" pitchFamily="34" charset="0"/>
              </a:rPr>
              <a:t>Vaginal secretions often vary throughout the menstrual cycle.</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58" presetClass="entr" presetSubtype="0" accel="10000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20"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8" presetClass="entr" presetSubtype="0" accel="10000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p:cTn id="28"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29"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3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32" dur="5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8" presetClass="entr" presetSubtype="0" accel="100000" fill="hold" grpId="0"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p:cTn id="37"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38"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3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0"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8" presetClass="entr" presetSubtype="0" accel="100000"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47"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4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50" dur="500"/>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8" presetClass="entr" presetSubtype="0" accel="10000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56"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5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59" dur="500"/>
                                        <p:tgtEl>
                                          <p:spTgt spid="3">
                                            <p:txEl>
                                              <p:pRg st="4" end="4"/>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58" presetClass="entr" presetSubtype="0" accel="100000" fill="hold" grpId="0" nodeType="clickEffect">
                                  <p:stCondLst>
                                    <p:cond delay="0"/>
                                  </p:stCondLst>
                                  <p:childTnLst>
                                    <p:set>
                                      <p:cBhvr>
                                        <p:cTn id="63" dur="1" fill="hold">
                                          <p:stCondLst>
                                            <p:cond delay="0"/>
                                          </p:stCondLst>
                                        </p:cTn>
                                        <p:tgtEl>
                                          <p:spTgt spid="3">
                                            <p:txEl>
                                              <p:pRg st="5" end="5"/>
                                            </p:txEl>
                                          </p:spTgt>
                                        </p:tgtEl>
                                        <p:attrNameLst>
                                          <p:attrName>style.visibility</p:attrName>
                                        </p:attrNameLst>
                                      </p:cBhvr>
                                      <p:to>
                                        <p:strVal val="visible"/>
                                      </p:to>
                                    </p:set>
                                    <p:anim calcmode="lin" valueType="num">
                                      <p:cBhvr>
                                        <p:cTn id="64"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65"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6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7"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6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229600" cy="4525963"/>
          </a:xfrm>
        </p:spPr>
        <p:txBody>
          <a:bodyPr>
            <a:normAutofit fontScale="92500"/>
          </a:bodyPr>
          <a:lstStyle/>
          <a:p>
            <a:r>
              <a:rPr lang="en-US" dirty="0" smtClean="0"/>
              <a:t>Vaginal examination with a speculum</a:t>
            </a:r>
          </a:p>
          <a:p>
            <a:r>
              <a:rPr lang="en-US" dirty="0" smtClean="0"/>
              <a:t>During the vaginal examination the following may be done: Pap, STD testing, and/or a wet prep.</a:t>
            </a:r>
          </a:p>
          <a:p>
            <a:r>
              <a:rPr lang="en-US" dirty="0" smtClean="0"/>
              <a:t>If you come into a clinic with a vaginal discharge sometimes a “wet prep” is done to see if there is an infection present but this does not necessarily mean that an STD check was done.  The “wet prep” can not tell you if you have Chlamydia or Gonorrhea.  The “wet prep“ can diagnose: bacterial vaginosis, yeast infections, and trich.</a:t>
            </a:r>
            <a:endParaRPr lang="en-US" dirty="0"/>
          </a:p>
        </p:txBody>
      </p:sp>
      <p:sp>
        <p:nvSpPr>
          <p:cNvPr id="2" name="Title 1"/>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PELVIC EXAMINATION</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Scale>
                                      <p:cBhvr>
                                        <p:cTn id="13"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 dur="1000" decel="50000" fill="hold">
                                          <p:stCondLst>
                                            <p:cond delay="0"/>
                                          </p:stCondLst>
                                        </p:cTn>
                                        <p:tgtEl>
                                          <p:spTgt spid="3">
                                            <p:txEl>
                                              <p:pRg st="0" end="0"/>
                                            </p:txEl>
                                          </p:spTgt>
                                        </p:tgtEl>
                                        <p:attrNameLst>
                                          <p:attrName>ppt_x</p:attrName>
                                          <p:attrName>ppt_y</p:attrName>
                                        </p:attrNameLst>
                                      </p:cBhvr>
                                    </p:animMotion>
                                    <p:animEffect transition="in" filter="fade">
                                      <p:cBhvr>
                                        <p:cTn id="15" dur="1000"/>
                                        <p:tgtEl>
                                          <p:spTgt spid="3">
                                            <p:txEl>
                                              <p:pRg st="0" end="0"/>
                                            </p:txEl>
                                          </p:spTgt>
                                        </p:tgtEl>
                                      </p:cBhvr>
                                    </p:animEffect>
                                  </p:childTnLst>
                                </p:cTn>
                              </p:par>
                              <p:par>
                                <p:cTn id="16" presetID="52"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Scale>
                                      <p:cBhvr>
                                        <p:cTn id="18"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3">
                                            <p:txEl>
                                              <p:pRg st="1" end="1"/>
                                            </p:txEl>
                                          </p:spTgt>
                                        </p:tgtEl>
                                        <p:attrNameLst>
                                          <p:attrName>ppt_x</p:attrName>
                                          <p:attrName>ppt_y</p:attrName>
                                        </p:attrNameLst>
                                      </p:cBhvr>
                                    </p:animMotion>
                                    <p:animEffect transition="in" filter="fade">
                                      <p:cBhvr>
                                        <p:cTn id="20" dur="1000"/>
                                        <p:tgtEl>
                                          <p:spTgt spid="3">
                                            <p:txEl>
                                              <p:pRg st="1" end="1"/>
                                            </p:txEl>
                                          </p:spTgt>
                                        </p:tgtEl>
                                      </p:cBhvr>
                                    </p:animEffect>
                                  </p:childTnLst>
                                </p:cTn>
                              </p:par>
                              <p:par>
                                <p:cTn id="21" presetID="52"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Scale>
                                      <p:cBhvr>
                                        <p:cTn id="23"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1000" decel="50000" fill="hold">
                                          <p:stCondLst>
                                            <p:cond delay="0"/>
                                          </p:stCondLst>
                                        </p:cTn>
                                        <p:tgtEl>
                                          <p:spTgt spid="3">
                                            <p:txEl>
                                              <p:pRg st="2" end="2"/>
                                            </p:txEl>
                                          </p:spTgt>
                                        </p:tgtEl>
                                        <p:attrNameLst>
                                          <p:attrName>ppt_x</p:attrName>
                                          <p:attrName>ppt_y</p:attrName>
                                        </p:attrNameLst>
                                      </p:cBhvr>
                                    </p:animMotion>
                                    <p:animEffect transition="in" filter="fade">
                                      <p:cBhvr>
                                        <p:cTn id="2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accent1">
              <a:lumMod val="40000"/>
              <a:lumOff val="60000"/>
            </a:schemeClr>
          </a:solidFill>
        </p:spPr>
        <p:txBody>
          <a:bodyPr>
            <a:normAutofit fontScale="85000" lnSpcReduction="10000"/>
          </a:bodyPr>
          <a:lstStyle/>
          <a:p>
            <a:r>
              <a:rPr lang="en-US" dirty="0" smtClean="0">
                <a:solidFill>
                  <a:schemeClr val="accent1">
                    <a:lumMod val="50000"/>
                  </a:schemeClr>
                </a:solidFill>
              </a:rPr>
              <a:t>It is named after the man who developed the test, Dr George N. Papanicolau.</a:t>
            </a:r>
          </a:p>
          <a:p>
            <a:r>
              <a:rPr lang="en-US" dirty="0" smtClean="0">
                <a:solidFill>
                  <a:schemeClr val="accent1">
                    <a:lumMod val="50000"/>
                  </a:schemeClr>
                </a:solidFill>
              </a:rPr>
              <a:t>The test involves taking a few cervical cells, to detect precancerous cells and other abnormal cells.</a:t>
            </a:r>
          </a:p>
          <a:p>
            <a:r>
              <a:rPr lang="en-US" dirty="0" smtClean="0">
                <a:solidFill>
                  <a:schemeClr val="accent1">
                    <a:lumMod val="50000"/>
                  </a:schemeClr>
                </a:solidFill>
              </a:rPr>
              <a:t>An instrument called a speculum is inserted into the vagina and then opened so that the cervix is visible. A brush is then used to obtain the cells.</a:t>
            </a:r>
          </a:p>
          <a:p>
            <a:r>
              <a:rPr lang="en-US" dirty="0" smtClean="0">
                <a:solidFill>
                  <a:schemeClr val="accent1">
                    <a:lumMod val="50000"/>
                  </a:schemeClr>
                </a:solidFill>
              </a:rPr>
              <a:t>Do not use any douches, vaginal creams or have intercourse within 48 hours prior to the exam.</a:t>
            </a:r>
          </a:p>
          <a:p>
            <a:r>
              <a:rPr lang="en-US" dirty="0" smtClean="0">
                <a:solidFill>
                  <a:schemeClr val="accent1">
                    <a:lumMod val="50000"/>
                  </a:schemeClr>
                </a:solidFill>
              </a:rPr>
              <a:t>If you are coming to Student Health for your exam, you will need to make sure you state that you want an appt.  for a Pap as a longer  time is needed than is used for a regular visit.</a:t>
            </a:r>
            <a:endParaRPr lang="en-US" dirty="0">
              <a:solidFill>
                <a:schemeClr val="accent1">
                  <a:lumMod val="50000"/>
                </a:schemeClr>
              </a:solidFill>
            </a:endParaRPr>
          </a:p>
        </p:txBody>
      </p:sp>
      <p:sp>
        <p:nvSpPr>
          <p:cNvPr id="2" name="Title 1"/>
          <p:cNvSpPr>
            <a:spLocks noGrp="1"/>
          </p:cNvSpPr>
          <p:nvPr>
            <p:ph type="title"/>
          </p:nvPr>
        </p:nvSpPr>
        <p:spPr/>
        <p:txBody>
          <a:bodyPr/>
          <a:lstStyle/>
          <a:p>
            <a:pPr algn="ctr"/>
            <a:r>
              <a:rPr lang="en-US" dirty="0" smtClean="0">
                <a:solidFill>
                  <a:schemeClr val="accent2">
                    <a:lumMod val="75000"/>
                  </a:schemeClr>
                </a:solidFill>
                <a:latin typeface="Britannic Bold" pitchFamily="34" charset="0"/>
              </a:rPr>
              <a:t>WHAT  IS A PAP SMEAR</a:t>
            </a:r>
            <a:endParaRPr lang="en-US"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0" presetClass="entr" presetSubtype="0" decel="10000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0" end="0"/>
                                            </p:txEl>
                                          </p:spTgt>
                                        </p:tgtEl>
                                      </p:cBhvr>
                                    </p:animEffect>
                                  </p:childTnLst>
                                </p:cTn>
                              </p:par>
                              <p:par>
                                <p:cTn id="20" presetID="50" presetClass="entr" presetSubtype="0" decel="100000"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2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1" end="1"/>
                                            </p:txEl>
                                          </p:spTgt>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2" end="2"/>
                                            </p:txEl>
                                          </p:spTgt>
                                        </p:tgtEl>
                                      </p:cBhvr>
                                    </p:animEffect>
                                  </p:childTnLst>
                                </p:cTn>
                              </p:par>
                              <p:par>
                                <p:cTn id="30" presetID="50" presetClass="entr" presetSubtype="0" decel="100000" fill="hold"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3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3" end="3"/>
                                            </p:txEl>
                                          </p:spTgt>
                                        </p:tgtEl>
                                      </p:cBhvr>
                                    </p:animEffect>
                                  </p:childTnLst>
                                </p:cTn>
                              </p:par>
                              <p:par>
                                <p:cTn id="35" presetID="50" presetClass="entr" presetSubtype="0" decel="100000"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19200"/>
            <a:ext cx="8229600" cy="4525963"/>
          </a:xfrm>
        </p:spPr>
        <p:txBody>
          <a:bodyPr>
            <a:normAutofit fontScale="92500" lnSpcReduction="10000"/>
          </a:bodyPr>
          <a:lstStyle/>
          <a:p>
            <a:r>
              <a:rPr lang="en-US" dirty="0" smtClean="0"/>
              <a:t>HPV (human </a:t>
            </a:r>
            <a:r>
              <a:rPr lang="en-US" dirty="0" err="1" smtClean="0"/>
              <a:t>papillomavirus</a:t>
            </a:r>
            <a:r>
              <a:rPr lang="en-US" dirty="0" smtClean="0"/>
              <a:t>) is a virus with over 100 different types.</a:t>
            </a:r>
          </a:p>
          <a:p>
            <a:endParaRPr lang="en-US" dirty="0" smtClean="0"/>
          </a:p>
          <a:p>
            <a:r>
              <a:rPr lang="en-US" dirty="0" smtClean="0"/>
              <a:t>Many types of HPV can be passed by close physical contact during sex.</a:t>
            </a:r>
          </a:p>
          <a:p>
            <a:endParaRPr lang="en-US" dirty="0" smtClean="0"/>
          </a:p>
          <a:p>
            <a:r>
              <a:rPr lang="en-US" dirty="0" smtClean="0"/>
              <a:t>Some types of HPV can cause warts in the genital area. Others cause no symptoms</a:t>
            </a:r>
          </a:p>
          <a:p>
            <a:endParaRPr lang="en-US" dirty="0" smtClean="0"/>
          </a:p>
          <a:p>
            <a:r>
              <a:rPr lang="en-US" dirty="0" smtClean="0"/>
              <a:t>HPV is easy to transmit because:</a:t>
            </a:r>
          </a:p>
          <a:p>
            <a:pPr lvl="1">
              <a:buFont typeface="Arial" pitchFamily="34" charset="0"/>
              <a:buChar char="•"/>
            </a:pPr>
            <a:r>
              <a:rPr lang="en-US" dirty="0" smtClean="0"/>
              <a:t>HPV lives in the skin and is found on skin surfaces</a:t>
            </a:r>
          </a:p>
          <a:p>
            <a:pPr lvl="1">
              <a:buFont typeface="Arial" pitchFamily="34" charset="0"/>
              <a:buChar char="•"/>
            </a:pPr>
            <a:r>
              <a:rPr lang="en-US" dirty="0" smtClean="0"/>
              <a:t>People can have HPV without knowing it</a:t>
            </a:r>
            <a:endParaRPr lang="en-US" dirty="0"/>
          </a:p>
        </p:txBody>
      </p:sp>
      <p:sp>
        <p:nvSpPr>
          <p:cNvPr id="3" name="Title 2"/>
          <p:cNvSpPr>
            <a:spLocks noGrp="1"/>
          </p:cNvSpPr>
          <p:nvPr>
            <p:ph type="title"/>
          </p:nvPr>
        </p:nvSpPr>
        <p:spPr>
          <a:xfrm>
            <a:off x="457200" y="0"/>
            <a:ext cx="8229600" cy="1143000"/>
          </a:xfrm>
        </p:spPr>
        <p:txBody>
          <a:bodyPr>
            <a:normAutofit/>
          </a:bodyPr>
          <a:lstStyle/>
          <a:p>
            <a:pPr algn="ctr"/>
            <a:r>
              <a:rPr lang="en-US" sz="6000" dirty="0" smtClean="0">
                <a:solidFill>
                  <a:schemeClr val="accent2">
                    <a:lumMod val="75000"/>
                  </a:schemeClr>
                </a:solidFill>
                <a:latin typeface="Britannic Bold" pitchFamily="34" charset="0"/>
              </a:rPr>
              <a:t>What is HPV</a:t>
            </a:r>
            <a:endParaRPr lang="en-US" sz="6000" dirty="0">
              <a:solidFill>
                <a:schemeClr val="accent2">
                  <a:lumMod val="75000"/>
                </a:schemeClr>
              </a:solidFill>
              <a:latin typeface="Britannic Bold"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2.5"/>
                                          </p:val>
                                        </p:tav>
                                        <p:tav tm="100000">
                                          <p:val>
                                            <p:strVal val="#ppt_w"/>
                                          </p:val>
                                        </p:tav>
                                      </p:tavLst>
                                    </p:anim>
                                    <p:anim calcmode="lin" valueType="num">
                                      <p:cBhvr>
                                        <p:cTn id="8" dur="500" fill="hold"/>
                                        <p:tgtEl>
                                          <p:spTgt spid="3"/>
                                        </p:tgtEl>
                                        <p:attrNameLst>
                                          <p:attrName>ppt_h</p:attrName>
                                        </p:attrNameLst>
                                      </p:cBhvr>
                                      <p:tavLst>
                                        <p:tav tm="0">
                                          <p:val>
                                            <p:strVal val="#ppt_h*0.01"/>
                                          </p:val>
                                        </p:tav>
                                        <p:tav tm="100000">
                                          <p:val>
                                            <p:strVal val="#ppt_h"/>
                                          </p:val>
                                        </p:tav>
                                      </p:tavLst>
                                    </p:anim>
                                    <p:anim calcmode="lin" valueType="num">
                                      <p:cBhvr>
                                        <p:cTn id="9" dur="500" fill="hold"/>
                                        <p:tgtEl>
                                          <p:spTgt spid="3"/>
                                        </p:tgtEl>
                                        <p:attrNameLst>
                                          <p:attrName>ppt_x</p:attrName>
                                        </p:attrNameLst>
                                      </p:cBhvr>
                                      <p:tavLst>
                                        <p:tav tm="0">
                                          <p:val>
                                            <p:strVal val="#ppt_x"/>
                                          </p:val>
                                        </p:tav>
                                        <p:tav tm="100000">
                                          <p:val>
                                            <p:strVal val="#ppt_x"/>
                                          </p:val>
                                        </p:tav>
                                      </p:tavLst>
                                    </p:anim>
                                    <p:anim calcmode="lin" valueType="num">
                                      <p:cBhvr>
                                        <p:cTn id="10" dur="500" fill="hold"/>
                                        <p:tgtEl>
                                          <p:spTgt spid="3"/>
                                        </p:tgtEl>
                                        <p:attrNameLst>
                                          <p:attrName>ppt_y</p:attrName>
                                        </p:attrNameLst>
                                      </p:cBhvr>
                                      <p:tavLst>
                                        <p:tav tm="0">
                                          <p:val>
                                            <p:strVal val="#ppt_h+1"/>
                                          </p:val>
                                        </p:tav>
                                        <p:tav tm="100000">
                                          <p:val>
                                            <p:strVal val="#ppt_y"/>
                                          </p:val>
                                        </p:tav>
                                      </p:tavLst>
                                    </p:anim>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 calcmode="lin" valueType="num">
                                      <p:cBhvr>
                                        <p:cTn id="16" dur="500" fill="hold"/>
                                        <p:tgtEl>
                                          <p:spTgt spid="2">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2">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2">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2">
                                            <p:txEl>
                                              <p:pRg st="0" end="0"/>
                                            </p:txEl>
                                          </p:spTgt>
                                        </p:tgtEl>
                                      </p:cBhvr>
                                    </p:animEffect>
                                  </p:childTnLst>
                                </p:cTn>
                              </p:par>
                              <p:par>
                                <p:cTn id="21" presetID="54" presetClass="entr" presetSubtype="0" accel="100000" fill="hold" nodeType="with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calcmode="lin" valueType="num">
                                      <p:cBhvr>
                                        <p:cTn id="23" dur="500" fill="hold"/>
                                        <p:tgtEl>
                                          <p:spTgt spid="2">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2">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2">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2">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2">
                                            <p:txEl>
                                              <p:pRg st="2" end="2"/>
                                            </p:txEl>
                                          </p:spTgt>
                                        </p:tgtEl>
                                      </p:cBhvr>
                                    </p:animEffect>
                                  </p:childTnLst>
                                </p:cTn>
                              </p:par>
                              <p:par>
                                <p:cTn id="28" presetID="54" presetClass="entr" presetSubtype="0" accel="100000" fill="hold" nodeType="with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 calcmode="lin" valueType="num">
                                      <p:cBhvr>
                                        <p:cTn id="30" dur="500" fill="hold"/>
                                        <p:tgtEl>
                                          <p:spTgt spid="2">
                                            <p:txEl>
                                              <p:pRg st="4" end="4"/>
                                            </p:txEl>
                                          </p:spTgt>
                                        </p:tgtEl>
                                        <p:attrNameLst>
                                          <p:attrName>ppt_w</p:attrName>
                                        </p:attrNameLst>
                                      </p:cBhvr>
                                      <p:tavLst>
                                        <p:tav tm="0">
                                          <p:val>
                                            <p:strVal val="#ppt_w*0.05"/>
                                          </p:val>
                                        </p:tav>
                                        <p:tav tm="100000">
                                          <p:val>
                                            <p:strVal val="#ppt_w"/>
                                          </p:val>
                                        </p:tav>
                                      </p:tavLst>
                                    </p:anim>
                                    <p:anim calcmode="lin" valueType="num">
                                      <p:cBhvr>
                                        <p:cTn id="31" dur="500" fill="hold"/>
                                        <p:tgtEl>
                                          <p:spTgt spid="2">
                                            <p:txEl>
                                              <p:pRg st="4" end="4"/>
                                            </p:txEl>
                                          </p:spTgt>
                                        </p:tgtEl>
                                        <p:attrNameLst>
                                          <p:attrName>ppt_h</p:attrName>
                                        </p:attrNameLst>
                                      </p:cBhvr>
                                      <p:tavLst>
                                        <p:tav tm="0">
                                          <p:val>
                                            <p:strVal val="#ppt_h"/>
                                          </p:val>
                                        </p:tav>
                                        <p:tav tm="100000">
                                          <p:val>
                                            <p:strVal val="#ppt_h"/>
                                          </p:val>
                                        </p:tav>
                                      </p:tavLst>
                                    </p:anim>
                                    <p:anim calcmode="lin" valueType="num">
                                      <p:cBhvr>
                                        <p:cTn id="32" dur="500" fill="hold"/>
                                        <p:tgtEl>
                                          <p:spTgt spid="2">
                                            <p:txEl>
                                              <p:pRg st="4" end="4"/>
                                            </p:txEl>
                                          </p:spTgt>
                                        </p:tgtEl>
                                        <p:attrNameLst>
                                          <p:attrName>ppt_x</p:attrName>
                                        </p:attrNameLst>
                                      </p:cBhvr>
                                      <p:tavLst>
                                        <p:tav tm="0">
                                          <p:val>
                                            <p:strVal val="#ppt_x-.2"/>
                                          </p:val>
                                        </p:tav>
                                        <p:tav tm="100000">
                                          <p:val>
                                            <p:strVal val="#ppt_x"/>
                                          </p:val>
                                        </p:tav>
                                      </p:tavLst>
                                    </p:anim>
                                    <p:anim calcmode="lin" valueType="num">
                                      <p:cBhvr>
                                        <p:cTn id="33" dur="500" fill="hold"/>
                                        <p:tgtEl>
                                          <p:spTgt spid="2">
                                            <p:txEl>
                                              <p:pRg st="4" end="4"/>
                                            </p:txEl>
                                          </p:spTgt>
                                        </p:tgtEl>
                                        <p:attrNameLst>
                                          <p:attrName>ppt_y</p:attrName>
                                        </p:attrNameLst>
                                      </p:cBhvr>
                                      <p:tavLst>
                                        <p:tav tm="0">
                                          <p:val>
                                            <p:strVal val="#ppt_y"/>
                                          </p:val>
                                        </p:tav>
                                        <p:tav tm="100000">
                                          <p:val>
                                            <p:strVal val="#ppt_y"/>
                                          </p:val>
                                        </p:tav>
                                      </p:tavLst>
                                    </p:anim>
                                    <p:animEffect transition="in" filter="fade">
                                      <p:cBhvr>
                                        <p:cTn id="34" dur="500"/>
                                        <p:tgtEl>
                                          <p:spTgt spid="2">
                                            <p:txEl>
                                              <p:pRg st="4" end="4"/>
                                            </p:txEl>
                                          </p:spTgt>
                                        </p:tgtEl>
                                      </p:cBhvr>
                                    </p:animEffect>
                                  </p:childTnLst>
                                </p:cTn>
                              </p:par>
                              <p:par>
                                <p:cTn id="35" presetID="54" presetClass="entr" presetSubtype="0" accel="100000"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p:cTn id="37" dur="500" fill="hold"/>
                                        <p:tgtEl>
                                          <p:spTgt spid="2">
                                            <p:txEl>
                                              <p:pRg st="6" end="6"/>
                                            </p:txEl>
                                          </p:spTgt>
                                        </p:tgtEl>
                                        <p:attrNameLst>
                                          <p:attrName>ppt_w</p:attrName>
                                        </p:attrNameLst>
                                      </p:cBhvr>
                                      <p:tavLst>
                                        <p:tav tm="0">
                                          <p:val>
                                            <p:strVal val="#ppt_w*0.05"/>
                                          </p:val>
                                        </p:tav>
                                        <p:tav tm="100000">
                                          <p:val>
                                            <p:strVal val="#ppt_w"/>
                                          </p:val>
                                        </p:tav>
                                      </p:tavLst>
                                    </p:anim>
                                    <p:anim calcmode="lin" valueType="num">
                                      <p:cBhvr>
                                        <p:cTn id="38" dur="500" fill="hold"/>
                                        <p:tgtEl>
                                          <p:spTgt spid="2">
                                            <p:txEl>
                                              <p:pRg st="6" end="6"/>
                                            </p:txEl>
                                          </p:spTgt>
                                        </p:tgtEl>
                                        <p:attrNameLst>
                                          <p:attrName>ppt_h</p:attrName>
                                        </p:attrNameLst>
                                      </p:cBhvr>
                                      <p:tavLst>
                                        <p:tav tm="0">
                                          <p:val>
                                            <p:strVal val="#ppt_h"/>
                                          </p:val>
                                        </p:tav>
                                        <p:tav tm="100000">
                                          <p:val>
                                            <p:strVal val="#ppt_h"/>
                                          </p:val>
                                        </p:tav>
                                      </p:tavLst>
                                    </p:anim>
                                    <p:anim calcmode="lin" valueType="num">
                                      <p:cBhvr>
                                        <p:cTn id="39" dur="500" fill="hold"/>
                                        <p:tgtEl>
                                          <p:spTgt spid="2">
                                            <p:txEl>
                                              <p:pRg st="6" end="6"/>
                                            </p:txEl>
                                          </p:spTgt>
                                        </p:tgtEl>
                                        <p:attrNameLst>
                                          <p:attrName>ppt_x</p:attrName>
                                        </p:attrNameLst>
                                      </p:cBhvr>
                                      <p:tavLst>
                                        <p:tav tm="0">
                                          <p:val>
                                            <p:strVal val="#ppt_x-.2"/>
                                          </p:val>
                                        </p:tav>
                                        <p:tav tm="100000">
                                          <p:val>
                                            <p:strVal val="#ppt_x"/>
                                          </p:val>
                                        </p:tav>
                                      </p:tavLst>
                                    </p:anim>
                                    <p:anim calcmode="lin" valueType="num">
                                      <p:cBhvr>
                                        <p:cTn id="40" dur="500" fill="hold"/>
                                        <p:tgtEl>
                                          <p:spTgt spid="2">
                                            <p:txEl>
                                              <p:pRg st="6" end="6"/>
                                            </p:txEl>
                                          </p:spTgt>
                                        </p:tgtEl>
                                        <p:attrNameLst>
                                          <p:attrName>ppt_y</p:attrName>
                                        </p:attrNameLst>
                                      </p:cBhvr>
                                      <p:tavLst>
                                        <p:tav tm="0">
                                          <p:val>
                                            <p:strVal val="#ppt_y"/>
                                          </p:val>
                                        </p:tav>
                                        <p:tav tm="100000">
                                          <p:val>
                                            <p:strVal val="#ppt_y"/>
                                          </p:val>
                                        </p:tav>
                                      </p:tavLst>
                                    </p:anim>
                                    <p:animEffect transition="in" filter="fade">
                                      <p:cBhvr>
                                        <p:cTn id="41" dur="500"/>
                                        <p:tgtEl>
                                          <p:spTgt spid="2">
                                            <p:txEl>
                                              <p:pRg st="6" end="6"/>
                                            </p:txEl>
                                          </p:spTgt>
                                        </p:tgtEl>
                                      </p:cBhvr>
                                    </p:animEffect>
                                  </p:childTnLst>
                                </p:cTn>
                              </p:par>
                              <p:par>
                                <p:cTn id="42" presetID="54" presetClass="entr" presetSubtype="0" accel="100000" fill="hold" nodeType="with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 calcmode="lin" valueType="num">
                                      <p:cBhvr>
                                        <p:cTn id="44" dur="500" fill="hold"/>
                                        <p:tgtEl>
                                          <p:spTgt spid="2">
                                            <p:txEl>
                                              <p:pRg st="7" end="7"/>
                                            </p:txEl>
                                          </p:spTgt>
                                        </p:tgtEl>
                                        <p:attrNameLst>
                                          <p:attrName>ppt_w</p:attrName>
                                        </p:attrNameLst>
                                      </p:cBhvr>
                                      <p:tavLst>
                                        <p:tav tm="0">
                                          <p:val>
                                            <p:strVal val="#ppt_w*0.05"/>
                                          </p:val>
                                        </p:tav>
                                        <p:tav tm="100000">
                                          <p:val>
                                            <p:strVal val="#ppt_w"/>
                                          </p:val>
                                        </p:tav>
                                      </p:tavLst>
                                    </p:anim>
                                    <p:anim calcmode="lin" valueType="num">
                                      <p:cBhvr>
                                        <p:cTn id="45" dur="500" fill="hold"/>
                                        <p:tgtEl>
                                          <p:spTgt spid="2">
                                            <p:txEl>
                                              <p:pRg st="7" end="7"/>
                                            </p:txEl>
                                          </p:spTgt>
                                        </p:tgtEl>
                                        <p:attrNameLst>
                                          <p:attrName>ppt_h</p:attrName>
                                        </p:attrNameLst>
                                      </p:cBhvr>
                                      <p:tavLst>
                                        <p:tav tm="0">
                                          <p:val>
                                            <p:strVal val="#ppt_h"/>
                                          </p:val>
                                        </p:tav>
                                        <p:tav tm="100000">
                                          <p:val>
                                            <p:strVal val="#ppt_h"/>
                                          </p:val>
                                        </p:tav>
                                      </p:tavLst>
                                    </p:anim>
                                    <p:anim calcmode="lin" valueType="num">
                                      <p:cBhvr>
                                        <p:cTn id="46" dur="500" fill="hold"/>
                                        <p:tgtEl>
                                          <p:spTgt spid="2">
                                            <p:txEl>
                                              <p:pRg st="7" end="7"/>
                                            </p:txEl>
                                          </p:spTgt>
                                        </p:tgtEl>
                                        <p:attrNameLst>
                                          <p:attrName>ppt_x</p:attrName>
                                        </p:attrNameLst>
                                      </p:cBhvr>
                                      <p:tavLst>
                                        <p:tav tm="0">
                                          <p:val>
                                            <p:strVal val="#ppt_x-.2"/>
                                          </p:val>
                                        </p:tav>
                                        <p:tav tm="100000">
                                          <p:val>
                                            <p:strVal val="#ppt_x"/>
                                          </p:val>
                                        </p:tav>
                                      </p:tavLst>
                                    </p:anim>
                                    <p:anim calcmode="lin" valueType="num">
                                      <p:cBhvr>
                                        <p:cTn id="47" dur="500" fill="hold"/>
                                        <p:tgtEl>
                                          <p:spTgt spid="2">
                                            <p:txEl>
                                              <p:pRg st="7" end="7"/>
                                            </p:txEl>
                                          </p:spTgt>
                                        </p:tgtEl>
                                        <p:attrNameLst>
                                          <p:attrName>ppt_y</p:attrName>
                                        </p:attrNameLst>
                                      </p:cBhvr>
                                      <p:tavLst>
                                        <p:tav tm="0">
                                          <p:val>
                                            <p:strVal val="#ppt_y"/>
                                          </p:val>
                                        </p:tav>
                                        <p:tav tm="100000">
                                          <p:val>
                                            <p:strVal val="#ppt_y"/>
                                          </p:val>
                                        </p:tav>
                                      </p:tavLst>
                                    </p:anim>
                                    <p:animEffect transition="in" filter="fade">
                                      <p:cBhvr>
                                        <p:cTn id="48" dur="500"/>
                                        <p:tgtEl>
                                          <p:spTgt spid="2">
                                            <p:txEl>
                                              <p:pRg st="7" end="7"/>
                                            </p:txEl>
                                          </p:spTgt>
                                        </p:tgtEl>
                                      </p:cBhvr>
                                    </p:animEffect>
                                  </p:childTnLst>
                                </p:cTn>
                              </p:par>
                              <p:par>
                                <p:cTn id="49" presetID="54" presetClass="entr" presetSubtype="0" accel="100000" fill="hold"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p:cTn id="51" dur="500" fill="hold"/>
                                        <p:tgtEl>
                                          <p:spTgt spid="2">
                                            <p:txEl>
                                              <p:pRg st="8" end="8"/>
                                            </p:txEl>
                                          </p:spTgt>
                                        </p:tgtEl>
                                        <p:attrNameLst>
                                          <p:attrName>ppt_w</p:attrName>
                                        </p:attrNameLst>
                                      </p:cBhvr>
                                      <p:tavLst>
                                        <p:tav tm="0">
                                          <p:val>
                                            <p:strVal val="#ppt_w*0.05"/>
                                          </p:val>
                                        </p:tav>
                                        <p:tav tm="100000">
                                          <p:val>
                                            <p:strVal val="#ppt_w"/>
                                          </p:val>
                                        </p:tav>
                                      </p:tavLst>
                                    </p:anim>
                                    <p:anim calcmode="lin" valueType="num">
                                      <p:cBhvr>
                                        <p:cTn id="52" dur="500" fill="hold"/>
                                        <p:tgtEl>
                                          <p:spTgt spid="2">
                                            <p:txEl>
                                              <p:pRg st="8" end="8"/>
                                            </p:txEl>
                                          </p:spTgt>
                                        </p:tgtEl>
                                        <p:attrNameLst>
                                          <p:attrName>ppt_h</p:attrName>
                                        </p:attrNameLst>
                                      </p:cBhvr>
                                      <p:tavLst>
                                        <p:tav tm="0">
                                          <p:val>
                                            <p:strVal val="#ppt_h"/>
                                          </p:val>
                                        </p:tav>
                                        <p:tav tm="100000">
                                          <p:val>
                                            <p:strVal val="#ppt_h"/>
                                          </p:val>
                                        </p:tav>
                                      </p:tavLst>
                                    </p:anim>
                                    <p:anim calcmode="lin" valueType="num">
                                      <p:cBhvr>
                                        <p:cTn id="53" dur="500" fill="hold"/>
                                        <p:tgtEl>
                                          <p:spTgt spid="2">
                                            <p:txEl>
                                              <p:pRg st="8" end="8"/>
                                            </p:txEl>
                                          </p:spTgt>
                                        </p:tgtEl>
                                        <p:attrNameLst>
                                          <p:attrName>ppt_x</p:attrName>
                                        </p:attrNameLst>
                                      </p:cBhvr>
                                      <p:tavLst>
                                        <p:tav tm="0">
                                          <p:val>
                                            <p:strVal val="#ppt_x-.2"/>
                                          </p:val>
                                        </p:tav>
                                        <p:tav tm="100000">
                                          <p:val>
                                            <p:strVal val="#ppt_x"/>
                                          </p:val>
                                        </p:tav>
                                      </p:tavLst>
                                    </p:anim>
                                    <p:anim calcmode="lin" valueType="num">
                                      <p:cBhvr>
                                        <p:cTn id="54" dur="500" fill="hold"/>
                                        <p:tgtEl>
                                          <p:spTgt spid="2">
                                            <p:txEl>
                                              <p:pRg st="8" end="8"/>
                                            </p:txEl>
                                          </p:spTgt>
                                        </p:tgtEl>
                                        <p:attrNameLst>
                                          <p:attrName>ppt_y</p:attrName>
                                        </p:attrNameLst>
                                      </p:cBhvr>
                                      <p:tavLst>
                                        <p:tav tm="0">
                                          <p:val>
                                            <p:strVal val="#ppt_y"/>
                                          </p:val>
                                        </p:tav>
                                        <p:tav tm="100000">
                                          <p:val>
                                            <p:strVal val="#ppt_y"/>
                                          </p:val>
                                        </p:tav>
                                      </p:tavLst>
                                    </p:anim>
                                    <p:animEffect transition="in" filter="fade">
                                      <p:cBhvr>
                                        <p:cTn id="55"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3985</TotalTime>
  <Words>1709</Words>
  <Application>Microsoft Office PowerPoint</Application>
  <PresentationFormat>On-screen Show (4:3)</PresentationFormat>
  <Paragraphs>174</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WOMEN’S HEALTH </vt:lpstr>
      <vt:lpstr>Good health starts with a healthy life style.</vt:lpstr>
      <vt:lpstr>ANNUAL EXAMINATION</vt:lpstr>
      <vt:lpstr>MENSTRUAL CYCLES</vt:lpstr>
      <vt:lpstr>Many things can lead to changes in menstrual cycles.</vt:lpstr>
      <vt:lpstr>Vaginal secretions often vary throughout the menstrual cycle.</vt:lpstr>
      <vt:lpstr>PELVIC EXAMINATION</vt:lpstr>
      <vt:lpstr>WHAT  IS A PAP SMEAR</vt:lpstr>
      <vt:lpstr>What is HPV</vt:lpstr>
      <vt:lpstr>What are the symptoms of HPV</vt:lpstr>
      <vt:lpstr>Reduce your risk of HPV</vt:lpstr>
      <vt:lpstr>What is the HPV Vaccine</vt:lpstr>
      <vt:lpstr>SEX</vt:lpstr>
      <vt:lpstr>SEXUAL RESPONSIBILITY</vt:lpstr>
      <vt:lpstr>VIRGINITY</vt:lpstr>
      <vt:lpstr>Breast Cancer Facts</vt:lpstr>
      <vt:lpstr>Slide 17</vt:lpstr>
      <vt:lpstr>Slide 18</vt:lpstr>
      <vt:lpstr>Early Detection is the Key</vt:lpstr>
      <vt:lpstr>Slide 20</vt:lpstr>
      <vt:lpstr>How to perform SBE</vt:lpstr>
      <vt:lpstr>Slide 22</vt:lpstr>
      <vt:lpstr>Self Breast Exam</vt:lpstr>
      <vt:lpstr>Inflammatory Breast Cancer</vt:lpstr>
      <vt:lpstr>Inflammatory Breast Cancer</vt:lpstr>
      <vt:lpstr>Inflammatory Breast Cancer</vt:lpstr>
      <vt:lpstr>Source</vt:lpstr>
    </vt:vector>
  </TitlesOfParts>
  <Company>Valdosta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WOMEN’S HEALTH </dc:title>
  <dc:creator>auxserv</dc:creator>
  <cp:lastModifiedBy>VSU Auxiliary</cp:lastModifiedBy>
  <cp:revision>287</cp:revision>
  <dcterms:created xsi:type="dcterms:W3CDTF">2008-10-02T15:36:16Z</dcterms:created>
  <dcterms:modified xsi:type="dcterms:W3CDTF">2011-05-17T15:04:50Z</dcterms:modified>
</cp:coreProperties>
</file>