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313" r:id="rId2"/>
    <p:sldId id="256" r:id="rId3"/>
    <p:sldId id="338" r:id="rId4"/>
    <p:sldId id="336" r:id="rId5"/>
    <p:sldId id="337" r:id="rId6"/>
    <p:sldId id="339" r:id="rId7"/>
    <p:sldId id="257" r:id="rId8"/>
    <p:sldId id="258" r:id="rId9"/>
    <p:sldId id="259" r:id="rId10"/>
    <p:sldId id="260" r:id="rId11"/>
    <p:sldId id="262" r:id="rId12"/>
    <p:sldId id="261" r:id="rId13"/>
    <p:sldId id="263" r:id="rId14"/>
    <p:sldId id="264" r:id="rId15"/>
    <p:sldId id="265" r:id="rId16"/>
    <p:sldId id="266" r:id="rId17"/>
    <p:sldId id="314" r:id="rId18"/>
    <p:sldId id="267" r:id="rId19"/>
    <p:sldId id="268" r:id="rId20"/>
    <p:sldId id="269" r:id="rId21"/>
    <p:sldId id="315" r:id="rId22"/>
    <p:sldId id="271" r:id="rId23"/>
    <p:sldId id="272" r:id="rId24"/>
    <p:sldId id="273" r:id="rId25"/>
    <p:sldId id="316" r:id="rId26"/>
    <p:sldId id="275" r:id="rId27"/>
    <p:sldId id="276" r:id="rId28"/>
    <p:sldId id="277" r:id="rId29"/>
    <p:sldId id="328" r:id="rId30"/>
    <p:sldId id="318" r:id="rId31"/>
    <p:sldId id="317" r:id="rId32"/>
    <p:sldId id="278" r:id="rId33"/>
    <p:sldId id="279" r:id="rId34"/>
    <p:sldId id="280" r:id="rId35"/>
    <p:sldId id="319" r:id="rId36"/>
    <p:sldId id="281" r:id="rId37"/>
    <p:sldId id="282" r:id="rId38"/>
    <p:sldId id="283" r:id="rId39"/>
    <p:sldId id="284" r:id="rId40"/>
    <p:sldId id="285" r:id="rId41"/>
    <p:sldId id="286" r:id="rId42"/>
    <p:sldId id="320" r:id="rId43"/>
    <p:sldId id="290" r:id="rId44"/>
    <p:sldId id="33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3" r:id="rId56"/>
    <p:sldId id="321" r:id="rId57"/>
    <p:sldId id="302" r:id="rId58"/>
    <p:sldId id="322" r:id="rId59"/>
    <p:sldId id="304" r:id="rId60"/>
    <p:sldId id="306" r:id="rId61"/>
    <p:sldId id="307" r:id="rId62"/>
    <p:sldId id="308" r:id="rId63"/>
    <p:sldId id="332" r:id="rId64"/>
    <p:sldId id="323" r:id="rId65"/>
    <p:sldId id="324" r:id="rId66"/>
    <p:sldId id="325" r:id="rId67"/>
    <p:sldId id="326" r:id="rId68"/>
    <p:sldId id="311" r:id="rId69"/>
    <p:sldId id="312" r:id="rId70"/>
    <p:sldId id="333" r:id="rId7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0B"/>
    <a:srgbClr val="CD3213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 autoAdjust="0"/>
    <p:restoredTop sz="94700" autoAdjust="0"/>
  </p:normalViewPr>
  <p:slideViewPr>
    <p:cSldViewPr>
      <p:cViewPr>
        <p:scale>
          <a:sx n="75" d="100"/>
          <a:sy n="75" d="100"/>
        </p:scale>
        <p:origin x="-201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1DE888B1-93EA-4456-8706-EDD86C938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0B652E-21B9-4FF9-9E1D-6DE66DD64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B69-C817-459D-BFCD-801058000097}" type="slidenum">
              <a:rPr lang="en-US"/>
              <a:pPr/>
              <a:t>3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BB2F7-F2AF-4AC3-A637-B3CBC44B5847}" type="slidenum">
              <a:rPr lang="en-US"/>
              <a:pPr/>
              <a:t>4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D44BE-39ED-401C-84C8-2359FDF04103}" type="slidenum">
              <a:rPr lang="en-US"/>
              <a:pPr/>
              <a:t>5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444BA-567E-4D93-B0B1-2EF8FC063321}" type="slidenum">
              <a:rPr lang="en-US"/>
              <a:pPr/>
              <a:t>6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[Presenter is required to read this information to the audience before the program begins.]</a:t>
            </a:r>
          </a:p>
          <a:p>
            <a:r>
              <a:rPr lang="en-US" b="1" smtClean="0"/>
              <a:t>To obtain nursing contact hours for this session, you must be present for the entire hour and complete an evaluation.</a:t>
            </a:r>
          </a:p>
          <a:p>
            <a:r>
              <a:rPr lang="en-US" b="1" smtClean="0"/>
              <a:t>Neither the planners of this session nor I have any financial relationship with pharmaceutical companies, biomedical device manufacturers, or corporations whose products and services are related to the vaccines we discuss.</a:t>
            </a:r>
          </a:p>
          <a:p>
            <a:r>
              <a:rPr lang="en-US" b="1" smtClean="0"/>
              <a:t>There is no commercial support being received for this event.</a:t>
            </a:r>
          </a:p>
          <a:p>
            <a:r>
              <a:rPr lang="en-US" b="1" smtClean="0"/>
              <a:t>The mention of specific brands of vaccines in this presentation is for the purpose of providing education and does not constitute endorsement.</a:t>
            </a:r>
          </a:p>
          <a:p>
            <a:r>
              <a:rPr lang="en-US" b="1" smtClean="0"/>
              <a:t>The GA Immunization Program utilizes ACIP recommendations as the basis for this presentation and for our guidelines, policies, and recommendations. </a:t>
            </a:r>
          </a:p>
          <a:p>
            <a:r>
              <a:rPr lang="en-US" b="1" smtClean="0"/>
              <a:t> For certain vaccines this may represent a slight departure from or off-label use of the vaccine package insert guidelines.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25400">
            <a:solidFill>
              <a:srgbClr val="009DD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Rectangle 4"/>
          <p:cNvSpPr>
            <a:spLocks noChangeArrowheads="1"/>
          </p:cNvSpPr>
          <p:nvPr userDrawn="1"/>
        </p:nvSpPr>
        <p:spPr bwMode="auto">
          <a:xfrm>
            <a:off x="0" y="6248400"/>
            <a:ext cx="7162800" cy="609600"/>
          </a:xfrm>
          <a:prstGeom prst="rect">
            <a:avLst/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19938" y="6246813"/>
            <a:ext cx="15668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brooksidepress.org/Products/Military_OBGYN/Textbook/Discharge/chlamydia1640.jpg" TargetMode="External"/><Relationship Id="rId7" Type="http://schemas.openxmlformats.org/officeDocument/2006/relationships/image" Target="http://www.healthofchildren.com/images/gech_0001_0004_0_img0276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http://www.healthwomen.com.tw/chlamydia.jpg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brooksidepress.org/Products/Military_OBGYN/Textbook/Problems/pid2640.jpg" TargetMode="External"/><Relationship Id="rId5" Type="http://schemas.openxmlformats.org/officeDocument/2006/relationships/image" Target="../media/image19.jpeg"/><Relationship Id="rId4" Type="http://schemas.openxmlformats.org/officeDocument/2006/relationships/image" Target="http://medinfo.ufl.edu/year2/mmid/bms5300/images/b4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residentandstaff.com/files/ArticleFiles/2004RSPMay19_Figure2.gif" TargetMode="External"/><Relationship Id="rId7" Type="http://schemas.openxmlformats.org/officeDocument/2006/relationships/image" Target="http://www.nacjamaica.com/images/sti/gonorrhea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http://www.bigeye.com/sexeducation/gonorrheafemale.jpg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http://www.astradur.is/menu/kynsjukdomar/images/herpes.jpg" TargetMode="External"/><Relationship Id="rId7" Type="http://schemas.openxmlformats.org/officeDocument/2006/relationships/image" Target="http://www.ihmf.org/OnlineLearningZone/Images/Atlas4.gi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http://www.thecrookstoncollection.com/Collection/medslides/Slides/Herpes-01.jpg" TargetMode="External"/><Relationship Id="rId4" Type="http://schemas.openxmlformats.org/officeDocument/2006/relationships/image" Target="../media/image33.jpeg"/><Relationship Id="rId9" Type="http://schemas.openxmlformats.org/officeDocument/2006/relationships/image" Target="http://www.herpes-doctor.com/image_files/herpesmouth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http://www.emedicine.com/med/images/2224KISSING.JPG" TargetMode="Externa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http://www.emedicine.com/med/images/2224secondary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http://uhavax.hartford.edu/bugl/images/syph%20ulcer%20toe.jp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9iby4GP1QpGbzsBMRyJzbkF;_ylu=X3oDMTBxcnFhMHMzBHBvcwMxNgRzZWMDc3IEdnRpZANJOTk5Xzcz/SIG=1i12701e4/EXP=1175201551/**http%3A/images.search.yahoo.com/search/images/view%3Fback=http%253A%252F%252Fimages.search.yahoo.com%252Fsearch%252Fimages%253Fp%253Dkaposi%252Bsarcoma%252Bpictures%2526rs%253D0%2526_adv_prop%253Dimages%2526vf%253Dall%2526ei%253DUTF-8%2526fr%253Dyfp-t-501%2526vf%253D%26w=144%26h=96%26imgurl=z.about.com%252Fd%252Fmenshealth%252F1%252F0%252F_%252Fkaposi.jpg%26rurl=http%253A%252F%252Fmenshealth.about.com%252Flibrary%252Fblkaposi.htm%26size=2.4kB%26name=kaposi.jpg%26p=kaposi%2Bsarcoma%2Bpictures%26type=jpeg%26no=16%26tt=33%26oid=89167a92969f553c%26ei=UTF-8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://rds.yahoo.com/_ylt=A9iby4GP1QpGbzsBJhyJzbkF;_ylu=X3oDMTBwNHEzNTQ3BHBvcwM1BHNlYwNzcgR2dGlkA0k5OTlfNzM-/SIG=1iver1rg9/EXP=1175201551/**http%3A/images.search.yahoo.com/search/images/view%3Fback=http%253A%252F%252Fimages.search.yahoo.com%252Fsearch%252Fimages%253Fp%253Dkaposi%252Bsarcoma%252Bpictures%2526rs%253D0%2526_adv_prop%253Dimages%2526vf%253Dall%2526ei%253DUTF-8%2526fr%253Dyfp-t-501%2526vf%253D%26w=120%26h=90%26imgurl=free-stock-photos.com%252Fhealth%252Fpics%252Fkaposi-sarcoma-1-t.jpg%26rurl=http%253A%252F%252Ffree-stock-photos.com%252Fhealth%252Fkaposi-sarcoma-pictures.html%26size=2.7kB%26name=kaposi-sarcoma-1-t.jpg%26p=kaposi%2Bsarcoma%2Bpictures%26type=jpeg%26no=5%26tt=33%26oid=d18a6591b3368dec%26ei=UTF-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s.yahoo.com/_ylt=A9iby4GP1QpGbzsBLRyJzbkF;_ylu=X3oDMTBxaWZydTMzBHBvcwMxMgRzZWMDc3IEdnRpZANJOTk5Xzcz/SIG=1i3m2g9hc/EXP=1175201551/**http%3A/images.search.yahoo.com/search/images/view%3Fback=http%253A%252F%252Fimages.search.yahoo.com%252Fsearch%252Fimages%253Fp%253Dkaposi%252Bsarcoma%252Bpictures%2526rs%253D0%2526_adv_prop%253Dimages%2526vf%253Dall%2526ei%253DUTF-8%2526fr%253Dyfp-t-501%2526vf%253D%26w=158%26h=96%26imgurl=z.about.com%252Fd%252Fmenshealth%252F1%252F0%252Fc%252Fkaposi3.jpg%26rurl=http%253A%252F%252Fmenshealth.about.com%252Flibrary%252Fblkaposi.htm%26size=3.1kB%26name=kaposi3.jpg%26p=kaposi%2Bsarcoma%2Bpictures%26type=jpeg%26no=12%26tt=33%26oid=0ea3927073c7b5ee%26ei=UTF-8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rds.yahoo.com/_ylt=A9iby4GP1QpGbzsBKhyJzbkF;_ylu=X3oDMTBwYTloaTNlBHBvcwM5BHNlYwNzcgR2dGlkA0k5OTlfNzM-/SIG=1j2s2mm0l/EXP=1175201551/**http%3A/images.search.yahoo.com/search/images/view%3Fback=http%253A%252F%252Fimages.search.yahoo.com%252Fsearch%252Fimages%253Fp%253Dkaposi%252Bsarcoma%252Bpictures%2526rs%253D0%2526_adv_prop%253Dimages%2526vf%253Dall%2526ei%253DUTF-8%2526fr%253Dyfp-t-501%2526vf%253D%26w=700%26h=464%26imgurl=www.lib.uiowa.edu%252Fhardin%252FMD%252Fpictures22%252Fcdc%252F6058_072_lores.jpg%26rurl=http%253A%252F%252Fwww.lib.uiowa.edu%252Fhardin%252FMD%252Fcdc%252F6058.html%26size=51.1kB%26name=6058_072_lores.jpg%26p=kaposi%2Bsarcoma%2Bpictures%26type=jpeg%26no=9%26tt=33%26oid=adc4c081a51b85ca%26ei=UTF-8" TargetMode="External"/><Relationship Id="rId9" Type="http://schemas.openxmlformats.org/officeDocument/2006/relationships/image" Target="../media/image6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http://www.brothersunited.com/imag/orasure_device2.jpg" TargetMode="External"/><Relationship Id="rId7" Type="http://schemas.openxmlformats.org/officeDocument/2006/relationships/image" Target="http://www.csusm.edu/shcs/Oldsite/MedicalServices/oraquick_item.jpg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http://www.quincycollege.edu/common/images/phlebotomy.jpg" TargetMode="External"/><Relationship Id="rId4" Type="http://schemas.openxmlformats.org/officeDocument/2006/relationships/image" Target="../media/image6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RG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69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You Name these STD?</a:t>
            </a:r>
          </a:p>
        </p:txBody>
      </p:sp>
      <p:pic>
        <p:nvPicPr>
          <p:cNvPr id="11267" name="Picture 20" descr="Genital Wart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905000"/>
            <a:ext cx="1905000" cy="2362200"/>
          </a:xfrm>
          <a:noFill/>
        </p:spPr>
      </p:pic>
      <p:pic>
        <p:nvPicPr>
          <p:cNvPr id="11268" name="Picture 5" descr="sy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2093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go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828800"/>
            <a:ext cx="23907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4" descr="Primary Herpes - Fem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343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6" descr="Chlamydia - Eye"/>
          <p:cNvPicPr>
            <a:picLocks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495800" y="4419600"/>
            <a:ext cx="3276600" cy="243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457200" y="1295400"/>
            <a:ext cx="7086600" cy="518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Lets Talk About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STDs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810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FF45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CHLAMYDIA 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rgbClr val="FF45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GONORRHEA</a:t>
            </a:r>
          </a:p>
          <a:p>
            <a:pPr eaLnBrk="1" hangingPunct="1">
              <a:defRPr/>
            </a:pPr>
            <a:r>
              <a:rPr lang="en-US" sz="2400" smtClean="0"/>
              <a:t>Genital Warts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HEPATITIS A, B. &amp; C</a:t>
            </a:r>
          </a:p>
          <a:p>
            <a:pPr eaLnBrk="1" hangingPunct="1">
              <a:defRPr/>
            </a:pPr>
            <a:r>
              <a:rPr lang="en-US" sz="2400" smtClean="0"/>
              <a:t>Bacterial Vaginosis</a:t>
            </a:r>
          </a:p>
          <a:p>
            <a:pPr eaLnBrk="1" hangingPunct="1">
              <a:defRPr/>
            </a:pPr>
            <a:r>
              <a:rPr lang="en-US" sz="2400" smtClean="0"/>
              <a:t>Scabies</a:t>
            </a:r>
          </a:p>
          <a:p>
            <a:pPr eaLnBrk="1" hangingPunct="1">
              <a:defRPr/>
            </a:pPr>
            <a:r>
              <a:rPr lang="en-US" sz="2400" smtClean="0"/>
              <a:t>Epididymitis</a:t>
            </a:r>
          </a:p>
          <a:p>
            <a:pPr eaLnBrk="1" hangingPunct="1">
              <a:defRPr/>
            </a:pPr>
            <a:r>
              <a:rPr lang="en-US" sz="2400" smtClean="0"/>
              <a:t>Nongonococcal Urethritis</a:t>
            </a:r>
          </a:p>
          <a:p>
            <a:pPr eaLnBrk="1" hangingPunct="1">
              <a:defRPr/>
            </a:pPr>
            <a:r>
              <a:rPr lang="en-US" sz="2400" smtClean="0"/>
              <a:t>Pediculosis Pubis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050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GENITAL HERPES/HPV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HIV/AIDS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SYPHILIS</a:t>
            </a:r>
          </a:p>
          <a:p>
            <a:pPr eaLnBrk="1" hangingPunct="1">
              <a:defRPr/>
            </a:pPr>
            <a:r>
              <a:rPr lang="en-US" sz="2400" smtClean="0"/>
              <a:t>Trichomoniasis “Trich”</a:t>
            </a:r>
          </a:p>
          <a:p>
            <a:pPr eaLnBrk="1" hangingPunct="1">
              <a:defRPr/>
            </a:pPr>
            <a:r>
              <a:rPr lang="en-US" sz="2400" smtClean="0"/>
              <a:t>Genital &amp; Perianal Warts</a:t>
            </a:r>
          </a:p>
          <a:p>
            <a:pPr eaLnBrk="1" hangingPunct="1">
              <a:defRPr/>
            </a:pPr>
            <a:r>
              <a:rPr lang="en-US" sz="2400" smtClean="0"/>
              <a:t>Lymphogranuloma Venereum</a:t>
            </a:r>
          </a:p>
          <a:p>
            <a:pPr eaLnBrk="1" hangingPunct="1">
              <a:defRPr/>
            </a:pPr>
            <a:r>
              <a:rPr lang="en-US" sz="2400" smtClean="0"/>
              <a:t>Vulvovaginal Candidiasis</a:t>
            </a:r>
          </a:p>
          <a:p>
            <a:pPr eaLnBrk="1" hangingPunct="1">
              <a:defRPr/>
            </a:pPr>
            <a:r>
              <a:rPr lang="en-US" sz="2400" smtClean="0"/>
              <a:t>Pelvic Inflammatory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58674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Chlamydia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Chlamydia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What is Chlamydia?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Sexually transmitted infection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A common STD caused by the bacterium </a:t>
            </a:r>
            <a:r>
              <a:rPr lang="en-US" sz="1400" i="1" smtClean="0"/>
              <a:t>Chlamydia Trachomatis</a:t>
            </a:r>
            <a:endParaRPr lang="en-US" sz="140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Can be transmitted through vaginal, anal or oral sex as well as to a child from the mother during birth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Can cause sterility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Mode of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Spread during vaginal, anal or oral sex with someone who has Chlamydia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May present as non-gonococcal urethritis (NGU) syndrome in males or mucopurulent cervicitis syndrome in females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Known as the “silent” disease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Abnormal vaginal bleeding (between menstrual periods)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Burning sensation during urination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Back pain and/or pain during intercourse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Antibiotic (Usually Azithromycin or Doxyclycline)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Partner should also be treated to prevent re-infection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Prevention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Abstinence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Condoms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Monogomy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Chlamydia</a:t>
            </a:r>
          </a:p>
        </p:txBody>
      </p:sp>
      <p:pic>
        <p:nvPicPr>
          <p:cNvPr id="16387" name="Picture 5" descr="http://www.brooksidepress.org/Products/Military_OBGYN/Textbook/Discharge/chlamydia164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71800" y="1981200"/>
            <a:ext cx="26670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www.healthwomen.com.tw/chlamydia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91200" y="3962400"/>
            <a:ext cx="2298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http://www.healthofchildren.com/images/gech_0001_0004_0_img0276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914400" y="4343400"/>
            <a:ext cx="2895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Chlamydia</a:t>
            </a:r>
          </a:p>
        </p:txBody>
      </p:sp>
      <p:pic>
        <p:nvPicPr>
          <p:cNvPr id="17411" name="Picture 4" descr="lgvsm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2133600"/>
            <a:ext cx="2590800" cy="1922463"/>
          </a:xfrm>
          <a:noFill/>
        </p:spPr>
      </p:pic>
      <p:pic>
        <p:nvPicPr>
          <p:cNvPr id="17412" name="Picture 5" descr="http://medinfo.ufl.edu/year2/mmid/bms5300/images/b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0" y="4114800"/>
            <a:ext cx="31242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ww.brooksidepress.org/Products/Military_OBGYN/Textbook/Problems/pid2640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257800" y="4114800"/>
            <a:ext cx="2895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For Chlamydia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Chlamydia can be treated with the following medications:</a:t>
            </a:r>
          </a:p>
          <a:p>
            <a:pPr lvl="1" eaLnBrk="1" hangingPunct="1"/>
            <a:r>
              <a:rPr lang="en-US" smtClean="0"/>
              <a:t>Azithromycin </a:t>
            </a:r>
          </a:p>
          <a:p>
            <a:pPr lvl="1" eaLnBrk="1" hangingPunct="1"/>
            <a:r>
              <a:rPr lang="en-US" smtClean="0"/>
              <a:t>Doxyclycline</a:t>
            </a:r>
          </a:p>
          <a:p>
            <a:pPr lvl="1" eaLnBrk="1" hangingPunct="1"/>
            <a:r>
              <a:rPr lang="en-US" smtClean="0"/>
              <a:t>Amoxicillin</a:t>
            </a:r>
          </a:p>
          <a:p>
            <a:pPr lvl="1" eaLnBrk="1" hangingPunct="1"/>
            <a:r>
              <a:rPr lang="en-US" smtClean="0"/>
              <a:t>Erythromycin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4343400" cy="3581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Gonorrhea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Gonorrhea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smtClean="0"/>
              <a:t>What is Gonorrhea?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Sexually transmitted disease caused by </a:t>
            </a:r>
            <a:r>
              <a:rPr lang="en-US" sz="1500" i="1" smtClean="0"/>
              <a:t>Neisseria Gonorrhoeae</a:t>
            </a: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Can also grow in the mouth, throat, eyes, and anus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Mode Of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Spread during vaginal, anal or oral sex with someone who has Gonorrhea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Many men may have no symptoms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smtClean="0"/>
              <a:t>Some symptoms may take up to 30 days to appear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Burning sensation during urination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White, yellow or green discharge from the penis or vagina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Painful or swollen testicles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Vaginal bleeding between periods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Painful bowel movements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Many with Gonorrhea also have other STDs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Antibiotics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Drug resistant strains are increasing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Prevention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Abstinence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Condoms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Monogomy</a:t>
            </a:r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209800"/>
          </a:xfrm>
        </p:spPr>
        <p:txBody>
          <a:bodyPr/>
          <a:lstStyle/>
          <a:p>
            <a:pPr eaLnBrk="1" hangingPunct="1"/>
            <a:r>
              <a:rPr lang="en-US" sz="3600" smtClean="0"/>
              <a:t>SEXUALLY </a:t>
            </a:r>
            <a:br>
              <a:rPr lang="en-US" sz="3600" smtClean="0"/>
            </a:br>
            <a:r>
              <a:rPr lang="en-US" sz="3600" smtClean="0"/>
              <a:t>TRANSMITTED </a:t>
            </a:r>
            <a:br>
              <a:rPr lang="en-US" sz="3600" smtClean="0"/>
            </a:br>
            <a:r>
              <a:rPr lang="en-US" sz="3600" smtClean="0"/>
              <a:t>DISEASES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419600"/>
            <a:ext cx="7543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Lynne D. Feldman, MD, MPH – District Health Director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Elsie Napier, RN, FNP – District Program Manager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Brenda Mims, RN – Infectious Disease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Gonorrhea</a:t>
            </a:r>
          </a:p>
        </p:txBody>
      </p:sp>
      <p:pic>
        <p:nvPicPr>
          <p:cNvPr id="21507" name="Picture 4" descr="http://www.residentandstaff.com/files/ArticleFiles/2004RSPMay19_Figure2.gif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/>
          <a:srcRect l="8369" r="5841" b="13435"/>
          <a:stretch>
            <a:fillRect/>
          </a:stretch>
        </p:blipFill>
        <p:spPr>
          <a:xfrm>
            <a:off x="2057400" y="4973638"/>
            <a:ext cx="2362200" cy="1884362"/>
          </a:xfrm>
          <a:noFill/>
        </p:spPr>
      </p:pic>
      <p:pic>
        <p:nvPicPr>
          <p:cNvPr id="21508" name="Picture 5" descr="http://www.bigeye.com/sexeducation/gonorrheafemale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953000" y="2514600"/>
            <a:ext cx="29416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www.nacjamaica.com/images/sti/gonorrhea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914400" y="2286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For Gonorrhea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Gonorrhea can be treated with the following medications:</a:t>
            </a:r>
          </a:p>
          <a:p>
            <a:pPr lvl="1" eaLnBrk="1" hangingPunct="1"/>
            <a:r>
              <a:rPr lang="en-US" smtClean="0"/>
              <a:t>Ceftriaxone (Rocephin)</a:t>
            </a:r>
          </a:p>
          <a:p>
            <a:pPr lvl="1" eaLnBrk="1" hangingPunct="1"/>
            <a:r>
              <a:rPr lang="en-US" smtClean="0"/>
              <a:t>Cefixime</a:t>
            </a:r>
          </a:p>
          <a:p>
            <a:pPr lvl="1" eaLnBrk="1" hangingPunct="1"/>
            <a:r>
              <a:rPr lang="en-US" smtClean="0"/>
              <a:t>Azithromycin</a:t>
            </a:r>
          </a:p>
          <a:p>
            <a:pPr lvl="1" eaLnBrk="1" hangingPunct="1"/>
            <a:r>
              <a:rPr lang="en-US" smtClean="0"/>
              <a:t>Doxycycline</a:t>
            </a:r>
          </a:p>
          <a:p>
            <a:pPr lvl="1" eaLnBrk="1" hangingPunct="1"/>
            <a:r>
              <a:rPr lang="en-US" smtClean="0"/>
              <a:t>Erythromycin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3276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Baskerville Old Face"/>
              </a:rPr>
              <a:t>Genital Warts/HPV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Genital Warts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What is Genital Warts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Small, sexually transmitted growths that is caused by Human Papillona Virus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Flesh-colored (look like miniature cauliflower florets)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Can be visible in the vagina, urethra, cervix, vulva, penis, anus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Mode of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Spread during vaginal, anal or oral sex, and sometimes by genital touching, with someone who has genital warts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The virus lives in the skin or mucous membranes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Can cause no symptoms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Can be removed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No Cure (will have the virus for the rest of your life)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Prevention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Condoms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Monogamy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Genital Warts</a:t>
            </a:r>
          </a:p>
        </p:txBody>
      </p:sp>
      <p:grpSp>
        <p:nvGrpSpPr>
          <p:cNvPr id="25603" name="Group 15"/>
          <p:cNvGrpSpPr>
            <a:grpSpLocks/>
          </p:cNvGrpSpPr>
          <p:nvPr/>
        </p:nvGrpSpPr>
        <p:grpSpPr bwMode="auto">
          <a:xfrm>
            <a:off x="762000" y="1524000"/>
            <a:ext cx="7661275" cy="5334000"/>
            <a:chOff x="480" y="960"/>
            <a:chExt cx="4826" cy="3360"/>
          </a:xfrm>
        </p:grpSpPr>
        <p:pic>
          <p:nvPicPr>
            <p:cNvPr id="25604" name="Picture 6" descr="wart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2688"/>
              <a:ext cx="144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8" descr="warts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2688"/>
              <a:ext cx="1514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11" descr="STD 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960"/>
              <a:ext cx="169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13" descr="STD 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0" y="2688"/>
              <a:ext cx="187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14" descr="STD 5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6" y="960"/>
              <a:ext cx="158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For Genital Warts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91000"/>
          </a:xfrm>
        </p:spPr>
        <p:txBody>
          <a:bodyPr/>
          <a:lstStyle/>
          <a:p>
            <a:pPr eaLnBrk="1" hangingPunct="1"/>
            <a:r>
              <a:rPr lang="en-US" smtClean="0"/>
              <a:t>Genital Warts can be treated but not cured:</a:t>
            </a:r>
          </a:p>
          <a:p>
            <a:pPr lvl="1" eaLnBrk="1" hangingPunct="1"/>
            <a:r>
              <a:rPr lang="en-US" smtClean="0"/>
              <a:t>Podofilox</a:t>
            </a:r>
          </a:p>
          <a:p>
            <a:pPr lvl="1" eaLnBrk="1" hangingPunct="1"/>
            <a:r>
              <a:rPr lang="en-US" smtClean="0"/>
              <a:t>Imiquimod</a:t>
            </a:r>
          </a:p>
          <a:p>
            <a:pPr lvl="1" eaLnBrk="1" hangingPunct="1"/>
            <a:r>
              <a:rPr lang="en-US" smtClean="0"/>
              <a:t>Trichloroacetic Acid</a:t>
            </a:r>
          </a:p>
          <a:p>
            <a:pPr lvl="1" eaLnBrk="1" hangingPunct="1"/>
            <a:r>
              <a:rPr lang="en-US" smtClean="0"/>
              <a:t>Podophyllin</a:t>
            </a:r>
          </a:p>
          <a:p>
            <a:pPr lvl="1" eaLnBrk="1" hangingPunct="1"/>
            <a:r>
              <a:rPr lang="en-US" smtClean="0"/>
              <a:t>Gardasil (HPV Vaccine)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543800" cy="4038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0000"/>
                  </a:prstShdw>
                </a:effectLst>
                <a:latin typeface="Teletype"/>
              </a:rPr>
              <a:t>Hepatitis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Hepatitis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What is Hepatitis?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A disease that damages the liver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Caused by a virus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Hepatitis A, B, C are most common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Hepatitis 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Passed in human feces, food and water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Symptoms:  Jaundice, Fatigue, Abdominal Pain, Diarrhea, Nausea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Hepatitis 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Passed through blood, saliva, semen, or vaginal fluids (anal or oral sex), from mother to baby during birth, sharing needles to inject drugs or for any other reason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Symptoms:  Persistent flu-like feelings, tiredness, jaundice, dark urine, light-colored bowel movements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Hepatitis 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Passed through blood, from mother to baby during birth, during sex (not common)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Hepatitis B &amp; C can become chronic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Can cause cirrhosis (scarring) of the liver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Liver cancer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Prevention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Hepatitis A &amp; B vaccine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Hepatitis C – No Vaccine but medication available to prevent further liver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Hepatitis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smtClean="0"/>
              <a:t>Picture of a healthy liver</a:t>
            </a:r>
          </a:p>
        </p:txBody>
      </p:sp>
      <p:sp>
        <p:nvSpPr>
          <p:cNvPr id="2970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US" smtClean="0"/>
              <a:t>Effects of hepatitis on  the liver</a:t>
            </a:r>
          </a:p>
        </p:txBody>
      </p:sp>
      <p:pic>
        <p:nvPicPr>
          <p:cNvPr id="29701" name="Picture 5" descr="human%2520liver-posterior%2520view-fresh%2520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05200"/>
            <a:ext cx="29718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epatiti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3124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 descr="hepatitis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029200"/>
            <a:ext cx="3048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Treatment For Hepatitis A, B &amp; C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Hepatitis 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 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There is a vaccine to prevent Hepatitis 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Goes away by itself in 2-6 months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Hepatitis 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Yes / Treatment isn’t always successful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There is a vaccine that should be started at birth – all ages 0-18 should be vaccinated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Hepatitis 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Treatment with antivirals (interferon – most common) to manage and slow disease progression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There is no vaccine for Hepatitis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48400"/>
            <a:ext cx="7162800" cy="609600"/>
          </a:xfrm>
          <a:prstGeom prst="rect">
            <a:avLst/>
          </a:prstGeom>
          <a:solidFill>
            <a:srgbClr val="009D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4008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Brenda Mims, RN – Infectious Disease Coodinator</a:t>
            </a:r>
            <a:endParaRPr lang="en-US" sz="1600" b="1">
              <a:latin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9DDC"/>
          </a:solidFill>
          <a:ln w="25400">
            <a:solidFill>
              <a:srgbClr val="009DDC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4101" name="Picture 5" descr="smiling_child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2800" y="-3048000"/>
            <a:ext cx="16383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0F9CD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5638800" cy="403860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latin typeface="Arial" charset="0"/>
              </a:rPr>
              <a:t>South Health District, 8-1</a:t>
            </a:r>
            <a:br>
              <a:rPr lang="en-US" sz="3600" smtClean="0">
                <a:solidFill>
                  <a:schemeClr val="bg1"/>
                </a:solidFill>
                <a:latin typeface="Arial" charset="0"/>
              </a:rPr>
            </a:br>
            <a:r>
              <a:rPr lang="en-US" sz="3600" smtClean="0">
                <a:solidFill>
                  <a:schemeClr val="bg1"/>
                </a:solidFill>
                <a:latin typeface="Arial" charset="0"/>
              </a:rPr>
              <a:t>STD Presentation</a:t>
            </a:r>
            <a:br>
              <a:rPr lang="en-US" sz="3600" smtClean="0">
                <a:solidFill>
                  <a:schemeClr val="bg1"/>
                </a:solidFill>
                <a:latin typeface="Arial" charset="0"/>
              </a:rPr>
            </a:br>
            <a:endParaRPr lang="en-US" sz="36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5867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Presentation to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Valdosta State University / Student Health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 rot="-819025">
            <a:off x="6018213" y="3028950"/>
            <a:ext cx="1912937" cy="1533525"/>
          </a:xfrm>
          <a:prstGeom prst="rect">
            <a:avLst/>
          </a:prstGeom>
          <a:solidFill>
            <a:srgbClr val="000000">
              <a:alpha val="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 rot="-819025">
            <a:off x="5929313" y="2989263"/>
            <a:ext cx="1844675" cy="1466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7" name="Picture 11" descr="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19025">
            <a:off x="6034088" y="3055938"/>
            <a:ext cx="1595437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304800"/>
            <a:ext cx="9144000" cy="152400"/>
          </a:xfrm>
          <a:prstGeom prst="rect">
            <a:avLst/>
          </a:prstGeom>
          <a:solidFill>
            <a:srgbClr val="6BCAF5"/>
          </a:solidFill>
          <a:ln w="25400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 rot="614146">
            <a:off x="6453188" y="419100"/>
            <a:ext cx="2438400" cy="2514600"/>
          </a:xfrm>
          <a:prstGeom prst="rect">
            <a:avLst/>
          </a:prstGeom>
          <a:solidFill>
            <a:srgbClr val="000000">
              <a:alpha val="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 rot="614146">
            <a:off x="6172200" y="304800"/>
            <a:ext cx="25908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11" name="Picture 15" descr="Fami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4146">
            <a:off x="6348413" y="53498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 rot="884614">
            <a:off x="7227888" y="4656138"/>
            <a:ext cx="1600200" cy="1295400"/>
          </a:xfrm>
          <a:prstGeom prst="rect">
            <a:avLst/>
          </a:prstGeom>
          <a:solidFill>
            <a:srgbClr val="000000">
              <a:alpha val="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 rot="884614">
            <a:off x="7172325" y="4562475"/>
            <a:ext cx="1600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14" name="Picture 18" descr="Elderly Couple (laughing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4614">
            <a:off x="7272338" y="4641850"/>
            <a:ext cx="1447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Perinatal Hepatitis B</a:t>
            </a:r>
          </a:p>
        </p:txBody>
      </p:sp>
      <p:pic>
        <p:nvPicPr>
          <p:cNvPr id="31747" name="Picture 4" descr="Three Babie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243138"/>
            <a:ext cx="7315200" cy="4200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Perinatal Hepatitis B 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Prevention Program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Program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Ensure all pregnant women are screened for HBsAg at their initial prenatal screening panel as standard of 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Be sure Public Health conducts case investigations on all positive HBsAg pregnant women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Confirm 90% of all infants born to HBsAg positive women receive HBIG and the first dose of Hep B vaccine within 12 hours of birth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Ensure that 90% of all infants born to HBsAg positive women receive the second dose of vaccine at 1-2 months of 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Ensure that 80% of all infants born in Georgia to HBsAg positive women are tested at 9 months to 18 months of age for HBsAg and Hepatitis B surface antibodies (Anti-HBs)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6705600" cy="525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Genital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Herpes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Genital Herpes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smtClean="0"/>
              <a:t>What is herpes?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A viral infection characterized by recurring vesicular and ulcerative lesions on the genitals or adjacent areas that heal spontaneously without scarring.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Some severe cases of first episode infection last an average of 12 days and aseptic meningitis or generalized symptoms due to viremia may occur.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Mode of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Spread through vaginal, anal and oral sex – sometimes by genital touching with someone who has herpes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Oral Herpes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smtClean="0"/>
              <a:t>Cold sores or “fever blisters”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Genital Herpes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smtClean="0"/>
              <a:t>Most have no symptoms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smtClean="0"/>
              <a:t>Most common symptoms – cluster of blistery sores – usually on the vagina, vulva, cervix, penis, buttocks or anus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smtClean="0"/>
              <a:t>May last several weeks – may return in weeks, months or years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smtClean="0"/>
              <a:t>Fever, blisters, burning feelings if urine flows over sores, itching, open sores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Prevention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Abstinence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Do not have sexual contact during outbreaks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Use condoms between outbreaks</a:t>
            </a:r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914400"/>
            <a:ext cx="5257800" cy="1295400"/>
          </a:xfrm>
        </p:spPr>
        <p:txBody>
          <a:bodyPr/>
          <a:lstStyle/>
          <a:p>
            <a:pPr eaLnBrk="1" hangingPunct="1"/>
            <a:r>
              <a:rPr lang="en-US" sz="4800" smtClean="0"/>
              <a:t>Oral &amp; Genital Herpes</a:t>
            </a:r>
          </a:p>
        </p:txBody>
      </p:sp>
      <p:pic>
        <p:nvPicPr>
          <p:cNvPr id="35843" name="Picture 5" descr="http://www.astradur.is/menu/kynsjukdomar/images/herpe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85800" y="3276600"/>
            <a:ext cx="26574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http://www.thecrookstoncollection.com/Collection/medslides/Slides/Herpes-01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429000" y="2438400"/>
            <a:ext cx="2470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http://www.ihmf.org/OnlineLearningZone/Images/Atlas4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019800" y="3276600"/>
            <a:ext cx="2397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http://www.herpes-doctor.com/image_files/herpesmouth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505200" y="5280025"/>
            <a:ext cx="23622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For Genital Herpes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There is no cure for Genital Herpes</a:t>
            </a:r>
          </a:p>
          <a:p>
            <a:pPr eaLnBrk="1" hangingPunct="1"/>
            <a:r>
              <a:rPr lang="en-US" sz="2800" smtClean="0"/>
              <a:t>Treatment may include:</a:t>
            </a:r>
          </a:p>
          <a:p>
            <a:pPr lvl="1" eaLnBrk="1" hangingPunct="1"/>
            <a:r>
              <a:rPr lang="en-US" sz="2400" smtClean="0"/>
              <a:t>Acyclovir</a:t>
            </a:r>
          </a:p>
          <a:p>
            <a:pPr lvl="1" eaLnBrk="1" hangingPunct="1"/>
            <a:r>
              <a:rPr lang="en-US" sz="2400" smtClean="0"/>
              <a:t>Famciclovir</a:t>
            </a:r>
          </a:p>
          <a:p>
            <a:pPr lvl="1" eaLnBrk="1" hangingPunct="1"/>
            <a:r>
              <a:rPr lang="en-US" sz="2400" smtClean="0"/>
              <a:t>Valacyclovir</a:t>
            </a:r>
          </a:p>
          <a:p>
            <a:pPr lvl="1" eaLnBrk="1" hangingPunct="1"/>
            <a:r>
              <a:rPr lang="en-US" sz="2400" smtClean="0"/>
              <a:t>Valtrex</a:t>
            </a:r>
          </a:p>
          <a:p>
            <a:pPr lvl="1" eaLnBrk="1" hangingPunct="1"/>
            <a:r>
              <a:rPr lang="en-US" sz="2400" smtClean="0"/>
              <a:t>Acetominophen or Ibuprofen (Oral Analgesic)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/>
          <p:cNvSpPr>
            <a:spLocks noChangeArrowheads="1" noChangeShapeType="1" noTextEdit="1"/>
          </p:cNvSpPr>
          <p:nvPr/>
        </p:nvSpPr>
        <p:spPr bwMode="auto">
          <a:xfrm rot="-660457">
            <a:off x="-152400" y="1728788"/>
            <a:ext cx="8301038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 spc="72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6060000" scaled="1"/>
                </a:gradFill>
                <a:latin typeface="BankGothic Md BT"/>
              </a:rPr>
              <a:t>Syphilis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900" smtClean="0"/>
              <a:t>Syphilis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smtClean="0"/>
              <a:t>What is Syphilis?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An STD caused by the bacterium </a:t>
            </a:r>
            <a:r>
              <a:rPr lang="en-US" sz="1200" i="1" smtClean="0"/>
              <a:t>Treponema Pallidum</a:t>
            </a:r>
            <a:endParaRPr lang="en-US" sz="1200" smtClean="0"/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Called the “great intimidator” because many of the signs and symptoms are indistinguishable from those of other diseases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Stages of Syphilis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000" smtClean="0"/>
              <a:t>Primary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000" smtClean="0"/>
              <a:t>Secondary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000" smtClean="0"/>
              <a:t>Late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000" smtClean="0"/>
              <a:t>Congenital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Mode of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Spread during vaginal, anal or oral sex, and sometimes by genital touching, with someone who has Syphilis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Primary:  Appearance of a sore (chancre) at the spot where syphilis entered the body – could be one or more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Secondary:  Skin rash and mucous membrane lesions, fever, swollen lymph glands, sore throat, patchy hair loss, headaches, weight loss, muscle aches and fatigue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Late:  Difficulty coordinating muscle movements, paralysis, numbness, gradual blindness, dementia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Congenital:  rash, thinning of the skin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Prevention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Abstinence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Condoms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Monogamy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Syphilis</a:t>
            </a:r>
          </a:p>
        </p:txBody>
      </p:sp>
      <p:pic>
        <p:nvPicPr>
          <p:cNvPr id="39939" name="Picture 5" descr="STD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STD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3048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http://www.emedicine.com/med/images/2224KISSING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724400" y="41910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STD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192588"/>
            <a:ext cx="36576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STD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828800"/>
            <a:ext cx="1641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Secondary Syphilis</a:t>
            </a:r>
          </a:p>
        </p:txBody>
      </p:sp>
      <p:pic>
        <p:nvPicPr>
          <p:cNvPr id="40963" name="Picture 5" descr="STD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http://www.emedicine.com/med/images/2224secondar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124200" y="19812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STD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STD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5720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9" descr="STD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572000"/>
            <a:ext cx="36576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3962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BlackAdderII-Normal " pitchFamily="2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81000" y="1524000"/>
            <a:ext cx="2362200" cy="4495800"/>
            <a:chOff x="192" y="1200"/>
            <a:chExt cx="1488" cy="2832"/>
          </a:xfrm>
        </p:grpSpPr>
        <p:sp>
          <p:nvSpPr>
            <p:cNvPr id="5140" name="AutoShape 4"/>
            <p:cNvSpPr>
              <a:spLocks noChangeArrowheads="1"/>
            </p:cNvSpPr>
            <p:nvPr/>
          </p:nvSpPr>
          <p:spPr bwMode="auto">
            <a:xfrm>
              <a:off x="192" y="1200"/>
              <a:ext cx="816" cy="576"/>
            </a:xfrm>
            <a:prstGeom prst="roundRect">
              <a:avLst>
                <a:gd name="adj" fmla="val 16667"/>
              </a:avLst>
            </a:prstGeom>
            <a:solidFill>
              <a:srgbClr val="009DD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AutoShape 5"/>
            <p:cNvSpPr>
              <a:spLocks noChangeArrowheads="1"/>
            </p:cNvSpPr>
            <p:nvPr/>
          </p:nvSpPr>
          <p:spPr bwMode="auto">
            <a:xfrm>
              <a:off x="192" y="1440"/>
              <a:ext cx="1488" cy="25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9D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ACCESS</a:t>
            </a:r>
          </a:p>
        </p:txBody>
      </p:sp>
      <p:pic>
        <p:nvPicPr>
          <p:cNvPr id="5125" name="Picture 7" descr="imageb588ccef-bf4f-4c53-8810-f31e2b94e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1717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685800" y="4114800"/>
            <a:ext cx="167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>
                <a:latin typeface="Arial Narrow" pitchFamily="34" charset="0"/>
              </a:rPr>
              <a:t>Access</a:t>
            </a:r>
            <a:r>
              <a:rPr lang="en-US" sz="2000" b="1">
                <a:latin typeface="Arial Narrow" pitchFamily="34" charset="0"/>
              </a:rPr>
              <a:t> </a:t>
            </a:r>
          </a:p>
          <a:p>
            <a:pPr algn="ctr" eaLnBrk="1" hangingPunct="1"/>
            <a:r>
              <a:rPr lang="en-US" sz="2000" b="1">
                <a:latin typeface="Arial Narrow" pitchFamily="34" charset="0"/>
              </a:rPr>
              <a:t>to affordable, quality health care in our communities</a:t>
            </a:r>
          </a:p>
        </p:txBody>
      </p:sp>
      <p:grpSp>
        <p:nvGrpSpPr>
          <p:cNvPr id="5127" name="Group 9"/>
          <p:cNvGrpSpPr>
            <a:grpSpLocks/>
          </p:cNvGrpSpPr>
          <p:nvPr/>
        </p:nvGrpSpPr>
        <p:grpSpPr bwMode="auto">
          <a:xfrm>
            <a:off x="3352800" y="1524000"/>
            <a:ext cx="2362200" cy="4495800"/>
            <a:chOff x="2112" y="1152"/>
            <a:chExt cx="1488" cy="2832"/>
          </a:xfrm>
        </p:grpSpPr>
        <p:sp>
          <p:nvSpPr>
            <p:cNvPr id="5138" name="AutoShape 10"/>
            <p:cNvSpPr>
              <a:spLocks noChangeArrowheads="1"/>
            </p:cNvSpPr>
            <p:nvPr/>
          </p:nvSpPr>
          <p:spPr bwMode="auto">
            <a:xfrm>
              <a:off x="2112" y="1152"/>
              <a:ext cx="1104" cy="576"/>
            </a:xfrm>
            <a:prstGeom prst="roundRect">
              <a:avLst>
                <a:gd name="adj" fmla="val 16667"/>
              </a:avLst>
            </a:prstGeom>
            <a:solidFill>
              <a:srgbClr val="009DD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AutoShape 11"/>
            <p:cNvSpPr>
              <a:spLocks noChangeArrowheads="1"/>
            </p:cNvSpPr>
            <p:nvPr/>
          </p:nvSpPr>
          <p:spPr bwMode="auto">
            <a:xfrm>
              <a:off x="2112" y="1392"/>
              <a:ext cx="1488" cy="25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9D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3352800" y="15081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RESPONSIBLE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3581400" y="4191000"/>
            <a:ext cx="1828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u="sng">
                <a:latin typeface="Arial Narrow" pitchFamily="34" charset="0"/>
              </a:rPr>
              <a:t>Responsible </a:t>
            </a:r>
            <a:r>
              <a:rPr lang="en-US" sz="2000" b="1">
                <a:latin typeface="Arial Narrow" pitchFamily="34" charset="0"/>
              </a:rPr>
              <a:t>health planning and use of health care resources</a:t>
            </a:r>
          </a:p>
        </p:txBody>
      </p:sp>
      <p:pic>
        <p:nvPicPr>
          <p:cNvPr id="5130" name="Picture 14" descr="med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133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1" name="Group 15"/>
          <p:cNvGrpSpPr>
            <a:grpSpLocks/>
          </p:cNvGrpSpPr>
          <p:nvPr/>
        </p:nvGrpSpPr>
        <p:grpSpPr bwMode="auto">
          <a:xfrm>
            <a:off x="6248400" y="1524000"/>
            <a:ext cx="2362200" cy="4495800"/>
            <a:chOff x="192" y="1200"/>
            <a:chExt cx="1488" cy="2832"/>
          </a:xfrm>
        </p:grpSpPr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192" y="1200"/>
              <a:ext cx="816" cy="576"/>
            </a:xfrm>
            <a:prstGeom prst="roundRect">
              <a:avLst>
                <a:gd name="adj" fmla="val 16667"/>
              </a:avLst>
            </a:prstGeom>
            <a:solidFill>
              <a:srgbClr val="009DD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192" y="1440"/>
              <a:ext cx="1488" cy="25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9D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6324600" y="150812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HEALTHY</a:t>
            </a: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6553200" y="4191000"/>
            <a:ext cx="167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>
                <a:latin typeface="Arial Narrow" pitchFamily="34" charset="0"/>
              </a:rPr>
              <a:t>Healthy </a:t>
            </a:r>
            <a:r>
              <a:rPr lang="en-US" sz="2000" b="1">
                <a:latin typeface="Arial Narrow" pitchFamily="34" charset="0"/>
              </a:rPr>
              <a:t>behaviors and improved health outcomes </a:t>
            </a:r>
          </a:p>
        </p:txBody>
      </p:sp>
      <p:pic>
        <p:nvPicPr>
          <p:cNvPr id="5134" name="Picture 20" descr="Boybrushing"/>
          <p:cNvPicPr>
            <a:picLocks noChangeAspect="1" noChangeArrowheads="1"/>
          </p:cNvPicPr>
          <p:nvPr/>
        </p:nvPicPr>
        <p:blipFill>
          <a:blip r:embed="rId5" cstate="print"/>
          <a:srcRect l="3200" t="3200" r="3200" b="3200"/>
          <a:stretch>
            <a:fillRect/>
          </a:stretch>
        </p:blipFill>
        <p:spPr bwMode="auto">
          <a:xfrm>
            <a:off x="6477000" y="2133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2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DCH 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Late Syphilis</a:t>
            </a:r>
          </a:p>
        </p:txBody>
      </p:sp>
      <p:pic>
        <p:nvPicPr>
          <p:cNvPr id="41987" name="Picture 4" descr="STD 1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4343400"/>
            <a:ext cx="3581400" cy="2514600"/>
          </a:xfrm>
          <a:noFill/>
        </p:spPr>
      </p:pic>
      <p:pic>
        <p:nvPicPr>
          <p:cNvPr id="41988" name="Picture 5" descr="http://uhavax.hartford.edu/bugl/images/syph%20ulcer%20to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0" y="1676400"/>
            <a:ext cx="373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Late Syphilis - Gumma of the Eye"/>
          <p:cNvPicPr>
            <a:picLocks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19600" y="1676400"/>
            <a:ext cx="3581400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Congenital Syphilis</a:t>
            </a:r>
          </a:p>
        </p:txBody>
      </p:sp>
      <p:pic>
        <p:nvPicPr>
          <p:cNvPr id="43011" name="Picture 13" descr="Congenital Syphilis - Multi-view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7467600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Treatment of Syphilis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Syphilis can be treated; however, a person will usually have a “titer” after treatment</a:t>
            </a:r>
          </a:p>
          <a:p>
            <a:pPr lvl="1" eaLnBrk="1" hangingPunct="1"/>
            <a:r>
              <a:rPr lang="en-US" smtClean="0"/>
              <a:t>Titer, def.  </a:t>
            </a:r>
            <a:r>
              <a:rPr lang="en-US" sz="1600" i="1" smtClean="0"/>
              <a:t>the concentration of antibodies present in the highest dilution of a serum sample at which visible clumps with an appropriate antigen are formed.  The concentration of antibodies present in the highest dilution of a serum sample at which visible clumps with an appropriate antigen are formed</a:t>
            </a:r>
            <a:r>
              <a:rPr lang="en-US" sz="1400" i="1" smtClean="0"/>
              <a:t>.</a:t>
            </a:r>
          </a:p>
          <a:p>
            <a:pPr eaLnBrk="1" hangingPunct="1"/>
            <a:r>
              <a:rPr lang="en-US" smtClean="0"/>
              <a:t>Benzathine Penicillin G</a:t>
            </a:r>
          </a:p>
          <a:p>
            <a:pPr eaLnBrk="1" hangingPunct="1"/>
            <a:r>
              <a:rPr lang="en-US" smtClean="0"/>
              <a:t>Doxyclycline (Cannot be used on lactating clients)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4495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5574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Bodoni Poster"/>
              </a:rPr>
              <a:t>HIV /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9"/>
          <p:cNvGrpSpPr>
            <a:grpSpLocks/>
          </p:cNvGrpSpPr>
          <p:nvPr/>
        </p:nvGrpSpPr>
        <p:grpSpPr bwMode="auto">
          <a:xfrm>
            <a:off x="533400" y="1371600"/>
            <a:ext cx="7620000" cy="4953000"/>
            <a:chOff x="480" y="1200"/>
            <a:chExt cx="4656" cy="3120"/>
          </a:xfrm>
        </p:grpSpPr>
        <p:pic>
          <p:nvPicPr>
            <p:cNvPr id="46084" name="Picture 2" descr="MPj04092960000[1]"/>
            <p:cNvPicPr>
              <a:picLocks noChangeAspect="1" noChangeArrowheads="1"/>
            </p:cNvPicPr>
            <p:nvPr/>
          </p:nvPicPr>
          <p:blipFill>
            <a:blip r:embed="rId2" cstate="print"/>
            <a:srcRect l="51427" r="10619" b="54218"/>
            <a:stretch>
              <a:fillRect/>
            </a:stretch>
          </p:blipFill>
          <p:spPr bwMode="auto">
            <a:xfrm>
              <a:off x="480" y="1200"/>
              <a:ext cx="1440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5" name="Picture 3" descr="MPj03997490000[1]"/>
            <p:cNvPicPr>
              <a:picLocks noChangeAspect="1" noChangeArrowheads="1"/>
            </p:cNvPicPr>
            <p:nvPr/>
          </p:nvPicPr>
          <p:blipFill>
            <a:blip r:embed="rId3" cstate="print"/>
            <a:srcRect r="37019"/>
            <a:stretch>
              <a:fillRect/>
            </a:stretch>
          </p:blipFill>
          <p:spPr bwMode="auto">
            <a:xfrm>
              <a:off x="1920" y="1200"/>
              <a:ext cx="1680" cy="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6" name="Picture 4" descr="MPj04002730000[1]"/>
            <p:cNvPicPr>
              <a:picLocks noChangeAspect="1" noChangeArrowheads="1"/>
            </p:cNvPicPr>
            <p:nvPr/>
          </p:nvPicPr>
          <p:blipFill>
            <a:blip r:embed="rId4" cstate="print"/>
            <a:srcRect t="9140" r="48209" b="49324"/>
            <a:stretch>
              <a:fillRect/>
            </a:stretch>
          </p:blipFill>
          <p:spPr bwMode="auto">
            <a:xfrm>
              <a:off x="3600" y="2544"/>
              <a:ext cx="153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0" y="2544"/>
              <a:ext cx="168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Picture 6" descr="broadbent"/>
            <p:cNvPicPr>
              <a:picLocks noChangeAspect="1" noChangeArrowheads="1"/>
            </p:cNvPicPr>
            <p:nvPr/>
          </p:nvPicPr>
          <p:blipFill>
            <a:blip r:embed="rId6" cstate="print"/>
            <a:srcRect l="28799" t="11809" r="23766" b="38007"/>
            <a:stretch>
              <a:fillRect/>
            </a:stretch>
          </p:blipFill>
          <p:spPr bwMode="auto">
            <a:xfrm>
              <a:off x="480" y="2544"/>
              <a:ext cx="144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9" name="Picture 7" descr="Daniel Marku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0" y="1200"/>
              <a:ext cx="153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3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0" y="306388"/>
            <a:ext cx="9144000" cy="1111250"/>
          </a:xfrm>
        </p:spPr>
        <p:txBody>
          <a:bodyPr/>
          <a:lstStyle/>
          <a:p>
            <a:pPr eaLnBrk="1" hangingPunct="1"/>
            <a:r>
              <a:rPr lang="en-US" smtClean="0"/>
              <a:t>Can You Tell Who Has HIV?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Immunodeficiency Virus </a:t>
            </a:r>
          </a:p>
          <a:p>
            <a:pPr eaLnBrk="1" hangingPunct="1"/>
            <a:r>
              <a:rPr lang="en-US" smtClean="0"/>
              <a:t>The virus that causes AIDS</a:t>
            </a:r>
          </a:p>
          <a:p>
            <a:pPr eaLnBrk="1" hangingPunct="1"/>
            <a:r>
              <a:rPr lang="en-US" smtClean="0"/>
              <a:t>Damages the body’s immune system which protects the body from diseases</a:t>
            </a:r>
          </a:p>
          <a:p>
            <a:pPr eaLnBrk="1" hangingPunct="1"/>
            <a:r>
              <a:rPr lang="en-US" smtClean="0"/>
              <a:t>Can have for many years without signs or symptoms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HIV</a:t>
            </a:r>
            <a:br>
              <a:rPr lang="en-US" sz="3600" smtClean="0"/>
            </a:br>
            <a:r>
              <a:rPr lang="en-US" sz="3600" smtClean="0"/>
              <a:t>Modes of Transmission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During vaginal, oral or anal sex</a:t>
            </a:r>
          </a:p>
          <a:p>
            <a:pPr eaLnBrk="1" hangingPunct="1"/>
            <a:r>
              <a:rPr lang="en-US" sz="2400" smtClean="0"/>
              <a:t>Blood-to-blood contact</a:t>
            </a:r>
          </a:p>
          <a:p>
            <a:pPr lvl="1" eaLnBrk="1" hangingPunct="1"/>
            <a:r>
              <a:rPr lang="en-US" sz="2000" smtClean="0"/>
              <a:t>(blood with HIV in it comes into contact with blood or mucous membranes of another person)</a:t>
            </a:r>
          </a:p>
          <a:p>
            <a:pPr eaLnBrk="1" hangingPunct="1"/>
            <a:r>
              <a:rPr lang="en-US" sz="2400" smtClean="0"/>
              <a:t>Sharing needles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Needles used for tattoos and piercing or to inject vitamins or steroids</a:t>
            </a:r>
          </a:p>
          <a:p>
            <a:pPr eaLnBrk="1" hangingPunct="1"/>
            <a:r>
              <a:rPr lang="en-US" sz="2400" smtClean="0"/>
              <a:t>Healthcare workers caring for HIV can get HIV from needle-stick injuries</a:t>
            </a:r>
          </a:p>
          <a:p>
            <a:pPr eaLnBrk="1" hangingPunct="1"/>
            <a:r>
              <a:rPr lang="en-US" sz="2400" smtClean="0"/>
              <a:t>Mother to baby during pregnancy, childbirth, or breast feeding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 is not passed by:</a:t>
            </a:r>
          </a:p>
          <a:p>
            <a:pPr lvl="1" eaLnBrk="1" hangingPunct="1"/>
            <a:r>
              <a:rPr lang="en-US" smtClean="0"/>
              <a:t>Donating blood</a:t>
            </a:r>
          </a:p>
          <a:p>
            <a:pPr lvl="1" eaLnBrk="1" hangingPunct="1"/>
            <a:r>
              <a:rPr lang="en-US" smtClean="0"/>
              <a:t>Hugging, dry kissing, or sharing food</a:t>
            </a:r>
          </a:p>
          <a:p>
            <a:pPr lvl="1" eaLnBrk="1" hangingPunct="1"/>
            <a:r>
              <a:rPr lang="en-US" smtClean="0"/>
              <a:t>Telephones, toilet seats, or eating utensils</a:t>
            </a:r>
          </a:p>
          <a:p>
            <a:pPr lvl="1" eaLnBrk="1" hangingPunct="1"/>
            <a:r>
              <a:rPr lang="en-US" smtClean="0"/>
              <a:t>Tears, saliva, sweat or urine</a:t>
            </a:r>
          </a:p>
          <a:p>
            <a:pPr lvl="1" eaLnBrk="1" hangingPunct="1"/>
            <a:r>
              <a:rPr lang="en-US" smtClean="0"/>
              <a:t>Mosquitoes or other insects</a:t>
            </a:r>
          </a:p>
          <a:p>
            <a:pPr lvl="1" eaLnBrk="1" hangingPunct="1"/>
            <a:r>
              <a:rPr lang="en-US" smtClean="0"/>
              <a:t>Coughing, sneezing, or spitting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Incubation Period:</a:t>
            </a:r>
          </a:p>
          <a:p>
            <a:pPr lvl="1" eaLnBrk="1" hangingPunct="1"/>
            <a:r>
              <a:rPr lang="en-US" smtClean="0"/>
              <a:t>Some people develop symptoms shortly after being infected</a:t>
            </a:r>
          </a:p>
          <a:p>
            <a:pPr lvl="1" eaLnBrk="1" hangingPunct="1"/>
            <a:r>
              <a:rPr lang="en-US" smtClean="0"/>
              <a:t>Sometimes it takes more than 10 years for symptoms to appear.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Stages of HIV</a:t>
            </a:r>
            <a:br>
              <a:rPr lang="en-US" sz="3600" smtClean="0"/>
            </a:br>
            <a:r>
              <a:rPr lang="en-US" sz="3600" smtClean="0"/>
              <a:t>“Stage 1”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HIV Infection</a:t>
            </a:r>
          </a:p>
          <a:p>
            <a:pPr lvl="1" eaLnBrk="1" hangingPunct="1"/>
            <a:r>
              <a:rPr lang="en-US" smtClean="0"/>
              <a:t>Last for a few weeks</a:t>
            </a:r>
          </a:p>
          <a:p>
            <a:pPr lvl="1" eaLnBrk="1" hangingPunct="1"/>
            <a:r>
              <a:rPr lang="en-US" smtClean="0"/>
              <a:t>Have flu-like symptoms</a:t>
            </a:r>
          </a:p>
          <a:p>
            <a:pPr lvl="1" eaLnBrk="1" hangingPunct="1"/>
            <a:r>
              <a:rPr lang="en-US" smtClean="0"/>
              <a:t>Body begins seroconversion</a:t>
            </a:r>
          </a:p>
          <a:p>
            <a:pPr lvl="2" eaLnBrk="1" hangingPunct="1"/>
            <a:r>
              <a:rPr lang="en-US" smtClean="0"/>
              <a:t>Body responds to the virus by producing HIV antibodies</a:t>
            </a:r>
          </a:p>
          <a:p>
            <a:pPr lvl="2" eaLnBrk="1" hangingPunct="1"/>
            <a:r>
              <a:rPr lang="en-US" smtClean="0"/>
              <a:t>Can last 3 weeks to 6 months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3962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BlackAdderII-Normal " pitchFamily="2" charset="0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81000" y="1524000"/>
            <a:ext cx="3886200" cy="4495800"/>
            <a:chOff x="192" y="1200"/>
            <a:chExt cx="1488" cy="2832"/>
          </a:xfrm>
        </p:grpSpPr>
        <p:sp>
          <p:nvSpPr>
            <p:cNvPr id="6156" name="AutoShape 4"/>
            <p:cNvSpPr>
              <a:spLocks noChangeArrowheads="1"/>
            </p:cNvSpPr>
            <p:nvPr/>
          </p:nvSpPr>
          <p:spPr bwMode="auto">
            <a:xfrm>
              <a:off x="192" y="1200"/>
              <a:ext cx="816" cy="576"/>
            </a:xfrm>
            <a:prstGeom prst="roundRect">
              <a:avLst>
                <a:gd name="adj" fmla="val 16667"/>
              </a:avLst>
            </a:prstGeom>
            <a:solidFill>
              <a:srgbClr val="009DD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AutoShape 5"/>
            <p:cNvSpPr>
              <a:spLocks noChangeArrowheads="1"/>
            </p:cNvSpPr>
            <p:nvPr/>
          </p:nvSpPr>
          <p:spPr bwMode="auto">
            <a:xfrm>
              <a:off x="192" y="1440"/>
              <a:ext cx="1488" cy="25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9D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FY 2009</a:t>
            </a:r>
          </a:p>
        </p:txBody>
      </p:sp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4572000" y="1524000"/>
            <a:ext cx="4343400" cy="4495800"/>
            <a:chOff x="192" y="1200"/>
            <a:chExt cx="1488" cy="2832"/>
          </a:xfrm>
        </p:grpSpPr>
        <p:sp>
          <p:nvSpPr>
            <p:cNvPr id="6154" name="AutoShape 8"/>
            <p:cNvSpPr>
              <a:spLocks noChangeArrowheads="1"/>
            </p:cNvSpPr>
            <p:nvPr/>
          </p:nvSpPr>
          <p:spPr bwMode="auto">
            <a:xfrm>
              <a:off x="192" y="1200"/>
              <a:ext cx="816" cy="576"/>
            </a:xfrm>
            <a:prstGeom prst="roundRect">
              <a:avLst>
                <a:gd name="adj" fmla="val 16667"/>
              </a:avLst>
            </a:prstGeom>
            <a:solidFill>
              <a:srgbClr val="009DD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AutoShape 9"/>
            <p:cNvSpPr>
              <a:spLocks noChangeArrowheads="1"/>
            </p:cNvSpPr>
            <p:nvPr/>
          </p:nvSpPr>
          <p:spPr bwMode="auto">
            <a:xfrm>
              <a:off x="192" y="1440"/>
              <a:ext cx="1488" cy="25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9DD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4648200" y="150812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FY 2010</a:t>
            </a:r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DCH Initiatives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FY 2009 and FY 2010</a:t>
            </a:r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4876800" y="2187575"/>
            <a:ext cx="36528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Medicaid Transformation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Health Care Consumerism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Financial &amp; Program Integrity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Health Improvement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Workforce Development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Customer Service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Emergency Preparedness</a:t>
            </a:r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609600" y="2109788"/>
            <a:ext cx="3652838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Medicaid Transformation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Health Care Consumerism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Financial  &amp; Program Integrity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Health Improvement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Solutions for the Uninsured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Workforce Development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PeachCare for Kids</a:t>
            </a:r>
            <a:r>
              <a:rPr lang="en-US" sz="1600" b="1" baseline="30000">
                <a:latin typeface="Arial" charset="0"/>
              </a:rPr>
              <a:t>TM</a:t>
            </a:r>
            <a:r>
              <a:rPr lang="en-US" sz="1600" b="1">
                <a:latin typeface="Arial" charset="0"/>
              </a:rPr>
              <a:t> Program Stability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Customer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Stages of HIV</a:t>
            </a:r>
            <a:br>
              <a:rPr lang="en-US" sz="3600" smtClean="0"/>
            </a:br>
            <a:r>
              <a:rPr lang="en-US" sz="3600" smtClean="0"/>
              <a:t> “Stage 2”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Asymptomatic Stage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Having no obvious signs of symptoms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Immune system still strong enough to prevent 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Last for an average of 10 years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People continue to look and feel healthy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The virus can still be passed to other people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Unprotected sex, needle sharing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HIV virus continues to weaken the immune system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Stages of HIV</a:t>
            </a:r>
            <a:br>
              <a:rPr lang="en-US" sz="3600" smtClean="0"/>
            </a:br>
            <a:r>
              <a:rPr lang="en-US" sz="3600" smtClean="0"/>
              <a:t>“Stage 2” Continue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Symptoms:</a:t>
            </a:r>
          </a:p>
          <a:p>
            <a:pPr lvl="1" eaLnBrk="1" hangingPunct="1"/>
            <a:r>
              <a:rPr lang="en-US" smtClean="0"/>
              <a:t>Moderate unexplained weight loss</a:t>
            </a:r>
          </a:p>
          <a:p>
            <a:pPr lvl="1" eaLnBrk="1" hangingPunct="1"/>
            <a:r>
              <a:rPr lang="en-US" smtClean="0"/>
              <a:t>Recurrent respiratory infections</a:t>
            </a:r>
          </a:p>
          <a:p>
            <a:pPr lvl="1" eaLnBrk="1" hangingPunct="1"/>
            <a:r>
              <a:rPr lang="en-US" smtClean="0"/>
              <a:t>Fungal nail infections</a:t>
            </a:r>
          </a:p>
          <a:p>
            <a:pPr lvl="1" eaLnBrk="1" hangingPunct="1"/>
            <a:r>
              <a:rPr lang="en-US" smtClean="0"/>
              <a:t>Herpes zoster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Stages of HIV</a:t>
            </a:r>
            <a:br>
              <a:rPr lang="en-US" sz="3600" smtClean="0"/>
            </a:br>
            <a:r>
              <a:rPr lang="en-US" sz="3600" smtClean="0"/>
              <a:t>“Stage 3”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Symptomatic HIV Infection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virus has become more active in the body and the immune system is weakened.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Symptoms: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Skin Rashes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Fatigue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Night Sweats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Slight weight loss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Mouth ulcers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Thrush (yeast infection)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Fungal skin and nail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Stages of HIV</a:t>
            </a:r>
            <a:br>
              <a:rPr lang="en-US" sz="3600" smtClean="0"/>
            </a:br>
            <a:r>
              <a:rPr lang="en-US" sz="3600" smtClean="0"/>
              <a:t>“Stage 3” Continue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400" smtClean="0"/>
              <a:t>Symptoms</a:t>
            </a:r>
          </a:p>
          <a:p>
            <a:pPr lvl="2" eaLnBrk="1" hangingPunct="1"/>
            <a:r>
              <a:rPr lang="en-US" sz="2000" smtClean="0"/>
              <a:t>Unexplained sever weight loss</a:t>
            </a:r>
          </a:p>
          <a:p>
            <a:pPr lvl="2" eaLnBrk="1" hangingPunct="1"/>
            <a:r>
              <a:rPr lang="en-US" sz="2000" smtClean="0"/>
              <a:t>Chronic diarrhea </a:t>
            </a:r>
          </a:p>
          <a:p>
            <a:pPr lvl="2" eaLnBrk="1" hangingPunct="1"/>
            <a:r>
              <a:rPr lang="en-US" sz="2000" smtClean="0"/>
              <a:t>Persistent fever</a:t>
            </a:r>
          </a:p>
          <a:p>
            <a:pPr lvl="2" eaLnBrk="1" hangingPunct="1"/>
            <a:r>
              <a:rPr lang="en-US" sz="2000" smtClean="0"/>
              <a:t>Oral candidiasis</a:t>
            </a:r>
          </a:p>
          <a:p>
            <a:pPr lvl="2" eaLnBrk="1" hangingPunct="1"/>
            <a:r>
              <a:rPr lang="en-US" sz="2000" smtClean="0"/>
              <a:t>Oral hairy leukoplakia</a:t>
            </a:r>
          </a:p>
          <a:p>
            <a:pPr lvl="2" eaLnBrk="1" hangingPunct="1"/>
            <a:r>
              <a:rPr lang="en-US" sz="2000" smtClean="0"/>
              <a:t>Bacterial infections</a:t>
            </a:r>
          </a:p>
          <a:p>
            <a:pPr lvl="3" eaLnBrk="1" hangingPunct="1"/>
            <a:r>
              <a:rPr lang="en-US" sz="1800" smtClean="0"/>
              <a:t>Pneumonia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Stages of HIV</a:t>
            </a:r>
            <a:br>
              <a:rPr lang="en-US" sz="3600" smtClean="0"/>
            </a:br>
            <a:r>
              <a:rPr lang="en-US" sz="3600" smtClean="0"/>
              <a:t>“Stage 4”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smtClean="0"/>
              <a:t>AIDS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CD4 count is less than 200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Or has a history of an AIDS defining illness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Opportunistic Infections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Infections that the immune system would normally prevent.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/>
              <a:t>Examples: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Pneumocystis Carinii Pneumonia (PCP)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/>
              <a:t>A fungal infection of the lungs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Tuberculosis (TB)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/>
              <a:t>A bacterial infection often found in the lungs but can spread to other parts of the body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Kaposi’s Sarcoma (KS)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/>
              <a:t>A rare cancer that causes patches of abnormal tissue to grow under the skin, in the lining of the mouth, nose, and throat or in other organs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Cytomegalovirus (CMV)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/>
              <a:t>A common virus that infects most people at some time during their lives but rarely causes obvious illness. It is a member of the herpes virus family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/>
              <a:t>Can cause blindness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Toxoplasmosis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/>
              <a:t>A disease caused by a single-celled parasite called </a:t>
            </a:r>
            <a:r>
              <a:rPr lang="en-US" sz="1600" i="1" smtClean="0"/>
              <a:t>Toxoplasma gondii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/>
              <a:t>Can affect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Pneumocystis Carnaii Pneumonia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18113" y="1600200"/>
            <a:ext cx="3468687" cy="3771900"/>
          </a:xfrm>
        </p:spPr>
        <p:txBody>
          <a:bodyPr/>
          <a:lstStyle/>
          <a:p>
            <a:pPr eaLnBrk="1" hangingPunct="1"/>
            <a:r>
              <a:rPr lang="en-US" sz="2800" smtClean="0"/>
              <a:t>There is increased white (opacity) in the lower lungs on both sides, characteristic of </a:t>
            </a:r>
            <a:r>
              <a:rPr lang="en-US" sz="2800" i="1" smtClean="0"/>
              <a:t>Pneumocystis</a:t>
            </a:r>
            <a:r>
              <a:rPr lang="en-US" sz="2800" smtClean="0"/>
              <a:t> pneumonia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57348" name="Picture 9" descr="Pneumocystis Carnaii Pneumoni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449580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Tuberculosis</a:t>
            </a:r>
          </a:p>
        </p:txBody>
      </p:sp>
      <p:pic>
        <p:nvPicPr>
          <p:cNvPr id="58371" name="Picture 8" descr="Tuberculosis - Re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2672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9" descr="Tuberculosis - S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7" descr="Tuberculosis - Lu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Kaposi’s Sarcoma</a:t>
            </a:r>
          </a:p>
        </p:txBody>
      </p:sp>
      <p:pic>
        <p:nvPicPr>
          <p:cNvPr id="59395" name="Picture 4" descr="Go to fullsize image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905000"/>
            <a:ext cx="3276600" cy="2457450"/>
          </a:xfrm>
        </p:spPr>
      </p:pic>
      <p:pic>
        <p:nvPicPr>
          <p:cNvPr id="59396" name="Picture 5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8288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5720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7" descr="Go to full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45720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CMV</a:t>
            </a:r>
          </a:p>
        </p:txBody>
      </p:sp>
      <p:grpSp>
        <p:nvGrpSpPr>
          <p:cNvPr id="60419" name="Group 8"/>
          <p:cNvGrpSpPr>
            <a:grpSpLocks/>
          </p:cNvGrpSpPr>
          <p:nvPr/>
        </p:nvGrpSpPr>
        <p:grpSpPr bwMode="auto">
          <a:xfrm>
            <a:off x="762000" y="2133600"/>
            <a:ext cx="3352800" cy="4017963"/>
            <a:chOff x="528" y="1344"/>
            <a:chExt cx="2112" cy="2430"/>
          </a:xfrm>
        </p:grpSpPr>
        <p:pic>
          <p:nvPicPr>
            <p:cNvPr id="60423" name="Picture 5" descr="Normal Reti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1344"/>
              <a:ext cx="211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4" name="Text Box 7"/>
            <p:cNvSpPr txBox="1">
              <a:spLocks noChangeArrowheads="1"/>
            </p:cNvSpPr>
            <p:nvPr/>
          </p:nvSpPr>
          <p:spPr bwMode="auto">
            <a:xfrm>
              <a:off x="672" y="3552"/>
              <a:ext cx="163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Normal Retina</a:t>
              </a:r>
            </a:p>
          </p:txBody>
        </p:sp>
      </p:grpSp>
      <p:grpSp>
        <p:nvGrpSpPr>
          <p:cNvPr id="60420" name="Group 12"/>
          <p:cNvGrpSpPr>
            <a:grpSpLocks/>
          </p:cNvGrpSpPr>
          <p:nvPr/>
        </p:nvGrpSpPr>
        <p:grpSpPr bwMode="auto">
          <a:xfrm>
            <a:off x="4648200" y="2133600"/>
            <a:ext cx="3352800" cy="4024313"/>
            <a:chOff x="2928" y="1344"/>
            <a:chExt cx="2112" cy="2535"/>
          </a:xfrm>
        </p:grpSpPr>
        <p:pic>
          <p:nvPicPr>
            <p:cNvPr id="60421" name="Picture 9" descr="CMV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1344"/>
              <a:ext cx="211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2" name="Text Box 11"/>
            <p:cNvSpPr txBox="1">
              <a:spLocks noChangeArrowheads="1"/>
            </p:cNvSpPr>
            <p:nvPr/>
          </p:nvSpPr>
          <p:spPr bwMode="auto">
            <a:xfrm>
              <a:off x="3168" y="3648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Retinas With CMV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Toxoplasmosis</a:t>
            </a:r>
          </a:p>
        </p:txBody>
      </p:sp>
      <p:pic>
        <p:nvPicPr>
          <p:cNvPr id="61443" name="Picture 5" descr="HIVToxoplasmosis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8" descr="Toxoplasmosi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209800"/>
            <a:ext cx="3581400" cy="350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Disclosure Statements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To obtain nursing contact hours for this session, you must be present for the entire hour and complete an evaluation.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Neither the planners of this session nor I have any financial relationship with pharmaceutical companies, biomedical device manufacturers, or corporations whose products and services are related to the vaccines we discuss.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There is no commercial support being received for this event.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The mention of specific brands of vaccines in this presentation is for the purpose of providing education and does not constitute endorsement.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The GA Immunization Program utilizes ACIP recommendations as the basis for this presentation and for our guidelines, policies, and recommendations.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 For certain vaccines this may represent a slight departure from or off-label use of the vaccine package insert guidelines.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How Does A Person Find Out </a:t>
            </a:r>
            <a:br>
              <a:rPr lang="en-US" sz="3600" smtClean="0"/>
            </a:br>
            <a:r>
              <a:rPr lang="en-US" sz="3600" smtClean="0"/>
              <a:t>Whether Or Not They Are HIV+?</a:t>
            </a:r>
          </a:p>
        </p:txBody>
      </p:sp>
      <p:grpSp>
        <p:nvGrpSpPr>
          <p:cNvPr id="62467" name="Group 10"/>
          <p:cNvGrpSpPr>
            <a:grpSpLocks/>
          </p:cNvGrpSpPr>
          <p:nvPr/>
        </p:nvGrpSpPr>
        <p:grpSpPr bwMode="auto">
          <a:xfrm>
            <a:off x="4343400" y="1600200"/>
            <a:ext cx="4205288" cy="4343400"/>
            <a:chOff x="2544" y="1296"/>
            <a:chExt cx="2649" cy="2736"/>
          </a:xfrm>
        </p:grpSpPr>
        <p:pic>
          <p:nvPicPr>
            <p:cNvPr id="62469" name="Picture 7" descr="http://www.brothersunited.com/imag/orasure_device2.jpg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2544" y="2496"/>
              <a:ext cx="124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0" name="Picture 8" descr="http://www.quincycollege.edu/common/images/phlebotomy.jpg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2976" y="1296"/>
              <a:ext cx="1910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1" name="Picture 9" descr="http://www.csusm.edu/shcs/Oldsite/MedicalServices/oraquick_item.jpg"/>
            <p:cNvPicPr>
              <a:picLocks noChangeAspect="1" noChangeArrowheads="1"/>
            </p:cNvPicPr>
            <p:nvPr/>
          </p:nvPicPr>
          <p:blipFill>
            <a:blip r:embed="rId6" r:link="rId7" cstate="print"/>
            <a:srcRect/>
            <a:stretch>
              <a:fillRect/>
            </a:stretch>
          </p:blipFill>
          <p:spPr bwMode="auto">
            <a:xfrm>
              <a:off x="3792" y="2496"/>
              <a:ext cx="1401" cy="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3657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Taking the HIV Antibody test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Giving A Blood Sample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Blood is drawn and sent to the lab for processing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Results back in about two weeks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Taking the OraSure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A swab is taken from the cheek (an additive on the swab pulls blood from the capillaries inside the cheek)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Results back in 2-3 days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Taking the OraQuick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A needlestick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Results usually back in about 30 minutes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If a positive is revealed a confirmatory test is performed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 Testing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Test for HIV antibodies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Immune system makes these to fight HIV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Does not tell if you have AIDS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If you have antibodies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Test results are positive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Have HIV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If you don’t have HIV antibodies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Test results negative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You don’t have HIV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 Testing Continued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Window Period</a:t>
            </a:r>
          </a:p>
          <a:p>
            <a:pPr lvl="1" eaLnBrk="1" hangingPunct="1"/>
            <a:r>
              <a:rPr lang="en-US" smtClean="0"/>
              <a:t>Usually takes up to 3 months after infection for the body to make HIV antibodies</a:t>
            </a:r>
          </a:p>
          <a:p>
            <a:pPr lvl="1" eaLnBrk="1" hangingPunct="1"/>
            <a:r>
              <a:rPr lang="en-US" smtClean="0"/>
              <a:t>In rare cases, it can take up to 6 months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STDs &amp; Pregnancy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t="9259" r="11111" b="5556"/>
          <a:stretch>
            <a:fillRect/>
          </a:stretch>
        </p:blipFill>
        <p:spPr>
          <a:xfrm>
            <a:off x="762000" y="1462088"/>
            <a:ext cx="7620000" cy="5422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72400" cy="1905000"/>
          </a:xfrm>
        </p:spPr>
        <p:txBody>
          <a:bodyPr/>
          <a:lstStyle/>
          <a:p>
            <a:pPr eaLnBrk="1" hangingPunct="1"/>
            <a:r>
              <a:rPr lang="en-US" sz="4800" smtClean="0"/>
              <a:t>Additional</a:t>
            </a:r>
            <a:br>
              <a:rPr lang="en-US" sz="4800" smtClean="0"/>
            </a:br>
            <a:r>
              <a:rPr lang="en-US" sz="4800" smtClean="0"/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/>
          <p:cNvPicPr>
            <a:picLocks noChangeAspect="1" noChangeArrowheads="1"/>
          </p:cNvPicPr>
          <p:nvPr/>
        </p:nvPicPr>
        <p:blipFill>
          <a:blip r:embed="rId2" cstate="print"/>
          <a:srcRect t="89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 cstate="print"/>
          <a:srcRect t="9375" b="4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 bwMode="auto">
          <a:xfrm>
            <a:off x="0" y="0"/>
            <a:ext cx="8839200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" descr="j0347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470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990600" y="990600"/>
            <a:ext cx="10668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858000" y="1066800"/>
            <a:ext cx="10668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Information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en-US" b="1" smtClean="0"/>
              <a:t>Brenda Mims, RN, BSN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b="1" smtClean="0"/>
              <a:t>Infectious Disease Coordinator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b="1" smtClean="0"/>
              <a:t>South Health District, Unit 8-1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b="1" smtClean="0"/>
              <a:t>(229) 245-8711; Ext. 237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bcmims@dhr.state.ga.us</a:t>
            </a:r>
            <a:endParaRPr lang="en-US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229600" cy="2262187"/>
          </a:xfrm>
        </p:spPr>
        <p:txBody>
          <a:bodyPr/>
          <a:lstStyle/>
          <a:p>
            <a:pPr eaLnBrk="1" hangingPunct="1"/>
            <a:r>
              <a:rPr lang="en-US" smtClean="0"/>
              <a:t>To promote Sexually Transmitted Disease awareness, prevention and education.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4"/>
          <p:cNvSpPr>
            <a:spLocks noChangeArrowheads="1" noChangeShapeType="1" noTextEdit="1"/>
          </p:cNvSpPr>
          <p:nvPr/>
        </p:nvSpPr>
        <p:spPr bwMode="auto">
          <a:xfrm>
            <a:off x="990600" y="1143000"/>
            <a:ext cx="73152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THANK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YOU!!!!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smtClean="0"/>
              <a:t>After the completion of this presentation participants should be able to: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Define Sexually Transmitted Diseases (STDs);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Describe how STDs are transmitted;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Name at least three of the most commonly diagnosed STDs;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Identify signs and symptoms of STDs;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Understand the effects of STDs on pregnancy;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Describe recommended CDC treatments for STDs;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Understand the STD reporting and follow-up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Sexually Transmitted Diseases</a:t>
            </a:r>
            <a:br>
              <a:rPr lang="en-US" sz="3600" smtClean="0"/>
            </a:br>
            <a:r>
              <a:rPr lang="en-US" sz="3600" smtClean="0"/>
              <a:t>(STDs)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Definition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An infection passed during sex by means of sexual contact, including vaginal intercourse, oral sex, and anal sex.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Until the 1990’s these illnesses/diseases were commonly known as </a:t>
            </a:r>
            <a:r>
              <a:rPr lang="en-US" sz="1600" i="1" smtClean="0"/>
              <a:t>venereal diseases.  Veneris</a:t>
            </a:r>
            <a:r>
              <a:rPr lang="en-US" sz="1600" smtClean="0"/>
              <a:t> – the Latin name for Venus, who is considered the Roman goddess of love.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Can have no symptoms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Infect the following areas: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smtClean="0"/>
              <a:t>Mouth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smtClean="0"/>
              <a:t>Rectum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smtClean="0"/>
              <a:t>Sex organs ( vagina, vulva, penis, testes)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2540</Words>
  <Application>Microsoft Office PowerPoint</Application>
  <PresentationFormat>On-screen Show (4:3)</PresentationFormat>
  <Paragraphs>430</Paragraphs>
  <Slides>70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Times New Roman</vt:lpstr>
      <vt:lpstr>Arial</vt:lpstr>
      <vt:lpstr>Arial Narrow</vt:lpstr>
      <vt:lpstr>BlackAdderII-Normal </vt:lpstr>
      <vt:lpstr>Default Design</vt:lpstr>
      <vt:lpstr>Slide 1</vt:lpstr>
      <vt:lpstr>SEXUALLY  TRANSMITTED  DISEASES</vt:lpstr>
      <vt:lpstr>South Health District, 8-1 STD Presentation </vt:lpstr>
      <vt:lpstr>DCH Mission</vt:lpstr>
      <vt:lpstr>DCH Initiatives FY 2009 and FY 2010</vt:lpstr>
      <vt:lpstr>Disclosure Statements</vt:lpstr>
      <vt:lpstr>Goal</vt:lpstr>
      <vt:lpstr>Objectives</vt:lpstr>
      <vt:lpstr>Sexually Transmitted Diseases (STDs)</vt:lpstr>
      <vt:lpstr>Can You Name these STD?</vt:lpstr>
      <vt:lpstr>Slide 11</vt:lpstr>
      <vt:lpstr>STDs</vt:lpstr>
      <vt:lpstr>Slide 13</vt:lpstr>
      <vt:lpstr>Chlamydia</vt:lpstr>
      <vt:lpstr>Chlamydia</vt:lpstr>
      <vt:lpstr>Chlamydia</vt:lpstr>
      <vt:lpstr>Treatment For Chlamydia</vt:lpstr>
      <vt:lpstr>Slide 18</vt:lpstr>
      <vt:lpstr>Gonorrhea</vt:lpstr>
      <vt:lpstr>Gonorrhea</vt:lpstr>
      <vt:lpstr>Treatment For Gonorrhea</vt:lpstr>
      <vt:lpstr>Slide 22</vt:lpstr>
      <vt:lpstr>Genital Warts</vt:lpstr>
      <vt:lpstr>Genital Warts</vt:lpstr>
      <vt:lpstr>Treatment For Genital Warts</vt:lpstr>
      <vt:lpstr>Slide 26</vt:lpstr>
      <vt:lpstr>Hepatitis</vt:lpstr>
      <vt:lpstr>Hepatitis</vt:lpstr>
      <vt:lpstr>Treatment For Hepatitis A, B &amp; C</vt:lpstr>
      <vt:lpstr>Perinatal Hepatitis B</vt:lpstr>
      <vt:lpstr>Perinatal Hepatitis B  Prevention Program</vt:lpstr>
      <vt:lpstr>Slide 32</vt:lpstr>
      <vt:lpstr>Genital Herpes</vt:lpstr>
      <vt:lpstr>Oral &amp; Genital Herpes</vt:lpstr>
      <vt:lpstr>Treatment For Genital Herpes</vt:lpstr>
      <vt:lpstr>Slide 36</vt:lpstr>
      <vt:lpstr>Syphilis</vt:lpstr>
      <vt:lpstr>Primary Syphilis</vt:lpstr>
      <vt:lpstr>Secondary Syphilis</vt:lpstr>
      <vt:lpstr>Late Syphilis</vt:lpstr>
      <vt:lpstr>Congenital Syphilis</vt:lpstr>
      <vt:lpstr>Treatment of Syphilis</vt:lpstr>
      <vt:lpstr>Slide 43</vt:lpstr>
      <vt:lpstr>Can You Tell Who Has HIV?</vt:lpstr>
      <vt:lpstr>HIV</vt:lpstr>
      <vt:lpstr>HIV Modes of Transmission</vt:lpstr>
      <vt:lpstr>HIV</vt:lpstr>
      <vt:lpstr>HIV</vt:lpstr>
      <vt:lpstr>Stages of HIV “Stage 1”</vt:lpstr>
      <vt:lpstr>Stages of HIV  “Stage 2”</vt:lpstr>
      <vt:lpstr>Stages of HIV “Stage 2” Continue</vt:lpstr>
      <vt:lpstr>Stages of HIV “Stage 3”</vt:lpstr>
      <vt:lpstr>Stages of HIV “Stage 3” Continue</vt:lpstr>
      <vt:lpstr>Stages of HIV “Stage 4”</vt:lpstr>
      <vt:lpstr>Pneumocystis Carnaii Pneumonia</vt:lpstr>
      <vt:lpstr>Tuberculosis</vt:lpstr>
      <vt:lpstr>Kaposi’s Sarcoma</vt:lpstr>
      <vt:lpstr>CMV</vt:lpstr>
      <vt:lpstr>Toxoplasmosis</vt:lpstr>
      <vt:lpstr>How Does A Person Find Out  Whether Or Not They Are HIV+?</vt:lpstr>
      <vt:lpstr>HIV Testing</vt:lpstr>
      <vt:lpstr>HIV Testing Continued</vt:lpstr>
      <vt:lpstr>STDs &amp; Pregnancy</vt:lpstr>
      <vt:lpstr>Additional Resources</vt:lpstr>
      <vt:lpstr>Slide 65</vt:lpstr>
      <vt:lpstr>Slide 66</vt:lpstr>
      <vt:lpstr>Slide 67</vt:lpstr>
      <vt:lpstr>Slide 68</vt:lpstr>
      <vt:lpstr>Contact Information</vt:lpstr>
      <vt:lpstr>Slide 70</vt:lpstr>
    </vt:vector>
  </TitlesOfParts>
  <Manager/>
  <Company>DHR State of Georgia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DISEASES</dc:title>
  <dc:subject/>
  <dc:creator>rdjohnson</dc:creator>
  <cp:keywords/>
  <dc:description/>
  <cp:lastModifiedBy>VSU Auxiliary</cp:lastModifiedBy>
  <cp:revision>66</cp:revision>
  <cp:lastPrinted>1601-01-01T00:00:00Z</cp:lastPrinted>
  <dcterms:created xsi:type="dcterms:W3CDTF">2007-12-12T21:39:22Z</dcterms:created>
  <dcterms:modified xsi:type="dcterms:W3CDTF">2010-07-01T12:30:28Z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TC010690861033</vt:lpwstr>
  </property>
</Properties>
</file>