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3"/>
  </p:notesMasterIdLst>
  <p:handoutMasterIdLst>
    <p:handoutMasterId r:id="rId14"/>
  </p:handoutMasterIdLst>
  <p:sldIdLst>
    <p:sldId id="280" r:id="rId2"/>
    <p:sldId id="281" r:id="rId3"/>
    <p:sldId id="282" r:id="rId4"/>
    <p:sldId id="284" r:id="rId5"/>
    <p:sldId id="286" r:id="rId6"/>
    <p:sldId id="288" r:id="rId7"/>
    <p:sldId id="290" r:id="rId8"/>
    <p:sldId id="292" r:id="rId9"/>
    <p:sldId id="297" r:id="rId10"/>
    <p:sldId id="294" r:id="rId11"/>
    <p:sldId id="29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66"/>
    <a:srgbClr val="FFCC00"/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4578" autoAdjust="0"/>
    <p:restoredTop sz="99833" autoAdjust="0"/>
  </p:normalViewPr>
  <p:slideViewPr>
    <p:cSldViewPr>
      <p:cViewPr varScale="1">
        <p:scale>
          <a:sx n="71" d="100"/>
          <a:sy n="71" d="100"/>
        </p:scale>
        <p:origin x="-8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98"/>
    </p:cViewPr>
  </p:sorterViewPr>
  <p:notesViewPr>
    <p:cSldViewPr>
      <p:cViewPr varScale="1">
        <p:scale>
          <a:sx n="58" d="100"/>
          <a:sy n="58" d="100"/>
        </p:scale>
        <p:origin x="-1764" y="-6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r>
              <a:rPr lang="en-US"/>
              <a:t>The Flu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0295F7F-59EF-477A-807B-45B561588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75E6107-D620-4BD4-BBFB-1A53E5230B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5" name="Freeform 1027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" name="Arc 1028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4979 w 43200"/>
                <a:gd name="T3" fmla="*/ 266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0485" name="Rectangle 1029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86" name="Rectangle 10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29000" y="2085975"/>
            <a:ext cx="5638800" cy="1038225"/>
          </a:xfrm>
        </p:spPr>
        <p:txBody>
          <a:bodyPr lIns="92075" rIns="92075"/>
          <a:lstStyle>
            <a:lvl1pPr marL="0" indent="0">
              <a:lnSpc>
                <a:spcPct val="70000"/>
              </a:lnSpc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2"/>
          <p:cNvSpPr>
            <a:spLocks noGrp="1" noChangeArrowheads="1"/>
          </p:cNvSpPr>
          <p:nvPr>
            <p:ph type="ftr" sz="quarter" idx="11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>
              <a:defRPr/>
            </a:pPr>
            <a:fld id="{3719E697-DE92-48E3-BA6A-0DC128EF7322}" type="slidenum">
              <a:rPr lang="en-US"/>
              <a:pPr lvl="1"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84E9BA1D-F7AF-4CB9-8C35-B47CD176A982}" type="slidenum">
              <a:rPr lang="en-US"/>
              <a:pPr lvl="1">
                <a:defRPr/>
              </a:pPr>
              <a:t>‹#›</a:t>
            </a:fld>
            <a:endParaRPr lang="en-US" dirty="0">
              <a:latin typeface="+mn-lt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9A026C42-ACBC-4951-B9C0-CB653B3547D1}" type="slidenum">
              <a:rPr lang="en-US"/>
              <a:pPr lvl="1">
                <a:defRPr/>
              </a:pPr>
              <a:t>‹#›</a:t>
            </a:fld>
            <a:endParaRPr lang="en-US" dirty="0">
              <a:latin typeface="+mn-lt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52178C3E-2728-44D2-96AE-15BA57183A0F}" type="slidenum">
              <a:rPr lang="en-US"/>
              <a:pPr lvl="1">
                <a:defRPr/>
              </a:pPr>
              <a:t>‹#›</a:t>
            </a:fld>
            <a:endParaRPr lang="en-US" dirty="0">
              <a:latin typeface="+mn-lt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7F306264-6B1E-4DBC-91DF-60F31FD86A8C}" type="slidenum">
              <a:rPr lang="en-US"/>
              <a:pPr lvl="1">
                <a:defRPr/>
              </a:pPr>
              <a:t>‹#›</a:t>
            </a:fld>
            <a:endParaRPr lang="en-US" dirty="0">
              <a:latin typeface="+mn-lt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11188814-7C86-45EC-9F85-6B3D171828C3}" type="slidenum">
              <a:rPr lang="en-US"/>
              <a:pPr lvl="1">
                <a:defRPr/>
              </a:pPr>
              <a:t>‹#›</a:t>
            </a:fld>
            <a:endParaRPr lang="en-US" dirty="0">
              <a:latin typeface="+mn-lt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21975366-0CB8-4E3D-A36F-F1580F6194D2}" type="slidenum">
              <a:rPr lang="en-US"/>
              <a:pPr lvl="1">
                <a:defRPr/>
              </a:pPr>
              <a:t>‹#›</a:t>
            </a:fld>
            <a:endParaRPr lang="en-US" dirty="0">
              <a:latin typeface="+mn-lt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78BA20C3-DAAC-45BF-A868-B47F118BF61B}" type="slidenum">
              <a:rPr lang="en-US"/>
              <a:pPr lvl="1">
                <a:defRPr/>
              </a:pPr>
              <a:t>‹#›</a:t>
            </a:fld>
            <a:endParaRPr lang="en-US" dirty="0">
              <a:latin typeface="+mn-lt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E0E68808-C315-4C5C-B71A-90CEE4DF2ED3}" type="slidenum">
              <a:rPr lang="en-US"/>
              <a:pPr lvl="1">
                <a:defRPr/>
              </a:pPr>
              <a:t>‹#›</a:t>
            </a:fld>
            <a:endParaRPr lang="en-US" dirty="0">
              <a:latin typeface="+mn-lt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B5D66639-A612-4F53-9655-0053A9AC2908}" type="slidenum">
              <a:rPr lang="en-US"/>
              <a:pPr lvl="1">
                <a:defRPr/>
              </a:pPr>
              <a:t>‹#›</a:t>
            </a:fld>
            <a:endParaRPr lang="en-US" dirty="0">
              <a:latin typeface="+mn-lt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F2C61DA2-E9DA-4C82-93AC-3F4B2EBCCABB}" type="slidenum">
              <a:rPr lang="en-US"/>
              <a:pPr lvl="1">
                <a:defRPr/>
              </a:pPr>
              <a:t>‹#›</a:t>
            </a:fld>
            <a:endParaRPr lang="en-US" dirty="0">
              <a:latin typeface="+mn-lt"/>
            </a:endParaRPr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050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19459" name="Freeform 2051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9460" name="Arc 2052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1600 w 43200"/>
                <a:gd name="T3" fmla="*/ 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9461" name="Rectangle 2053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205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3" name="Rectangle 205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4" name="Rectangle 205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5" name="Rectangle 205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sz="1400">
                <a:latin typeface="+mj-lt"/>
              </a:defRPr>
            </a:lvl2pPr>
          </a:lstStyle>
          <a:p>
            <a:pPr lvl="1">
              <a:defRPr/>
            </a:pPr>
            <a:fld id="{FB508878-A5D7-4190-910A-EA78EBAD16E2}" type="slidenum">
              <a:rPr lang="en-US"/>
              <a:pPr lvl="1"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ransition>
    <p:rand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9600" dirty="0" smtClean="0"/>
              <a:t>MRSA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0" y="2085975"/>
            <a:ext cx="5638800" cy="3019425"/>
          </a:xfrm>
        </p:spPr>
        <p:txBody>
          <a:bodyPr/>
          <a:lstStyle/>
          <a:p>
            <a:pPr eaLnBrk="1" hangingPunct="1"/>
            <a:r>
              <a:rPr lang="en-US" dirty="0" smtClean="0"/>
              <a:t>METHICILLIN-RESISTANT STAPHYLOCOCCUS </a:t>
            </a:r>
            <a:r>
              <a:rPr lang="en-US" dirty="0" smtClean="0"/>
              <a:t>AUREUS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sz="2800" dirty="0" smtClean="0"/>
              <a:t>Created by Kim Rasmussen, RN</a:t>
            </a:r>
          </a:p>
          <a:p>
            <a:pPr eaLnBrk="1" hangingPunct="1"/>
            <a:r>
              <a:rPr lang="en-US" sz="2800" dirty="0" smtClean="0"/>
              <a:t>VSU – Student Health Center</a:t>
            </a:r>
          </a:p>
          <a:p>
            <a:pPr eaLnBrk="1" hangingPunct="1"/>
            <a:r>
              <a:rPr lang="en-US" sz="2800" dirty="0" smtClean="0"/>
              <a:t>11/8/10</a:t>
            </a:r>
            <a:endParaRPr lang="en-US" sz="2800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57200" y="0"/>
            <a:ext cx="868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HOW IS MRSA DIAGNOSED AND TREATED?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914400"/>
            <a:ext cx="91440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A health care provider swabs the wound and the specimen is sent to a laboratory for a test called a culture and sensitivity.</a:t>
            </a:r>
          </a:p>
          <a:p>
            <a:pPr>
              <a:buFontTx/>
              <a:buChar char="•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The test results are usually back in 2-3 days.  The test will show if the infection is resistant to certain antibiotics.  If the infection can not be killed with standard antibiotics it is then referred to as MRSA. </a:t>
            </a:r>
          </a:p>
          <a:p>
            <a:pPr>
              <a:buFontTx/>
              <a:buChar char="•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The culture will show what antibiotics will treat the infection.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Holt, K. (2008) Journeyworks Publishing, Santa Cruz, CA. www.journeyworks.com.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   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IS STAPHYLOCOCCUS AUREUS?</a:t>
            </a:r>
          </a:p>
        </p:txBody>
      </p:sp>
      <p:sp>
        <p:nvSpPr>
          <p:cNvPr id="1434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229600" cy="4495800"/>
          </a:xfrm>
        </p:spPr>
        <p:txBody>
          <a:bodyPr/>
          <a:lstStyle/>
          <a:p>
            <a:pPr eaLnBrk="1" hangingPunct="1"/>
            <a:r>
              <a:rPr lang="en-US" smtClean="0"/>
              <a:t>It is commonly called staph and it is one of the bacteria frequently responsible for skin infections.</a:t>
            </a:r>
          </a:p>
          <a:p>
            <a:pPr eaLnBrk="1" hangingPunct="1"/>
            <a:r>
              <a:rPr lang="en-US" smtClean="0"/>
              <a:t>Staph is often found on the skin and in the noses of healthy people.</a:t>
            </a:r>
          </a:p>
          <a:p>
            <a:pPr eaLnBrk="1" hangingPunct="1"/>
            <a:r>
              <a:rPr lang="en-US" smtClean="0"/>
              <a:t>Most Staph infections are minor (pimples and boils).</a:t>
            </a:r>
          </a:p>
          <a:p>
            <a:pPr eaLnBrk="1" hangingPunct="1"/>
            <a:r>
              <a:rPr lang="en-US" smtClean="0"/>
              <a:t>Staph can also be more serious in surgical wounds and pneumonia.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209800" y="304800"/>
            <a:ext cx="40179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chemeClr val="tx2"/>
                </a:solidFill>
                <a:latin typeface="Tahoma" charset="0"/>
              </a:rPr>
              <a:t>WHAT IS MRSA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1447800"/>
            <a:ext cx="88392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000">
                <a:latin typeface="Tahoma" charset="0"/>
              </a:rPr>
              <a:t>MRSA is a type of Staph infection that is resistant to certain antibiotics.</a:t>
            </a:r>
          </a:p>
          <a:p>
            <a:pPr>
              <a:buFont typeface="Wingdings" pitchFamily="2" charset="2"/>
              <a:buChar char="Ø"/>
            </a:pPr>
            <a:endParaRPr lang="en-US" sz="4000">
              <a:latin typeface="Tahoma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4000">
                <a:latin typeface="Tahoma" charset="0"/>
              </a:rPr>
              <a:t>Because MRSA can be harder to treat it can lead to more serious blood or bone infections.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609600" y="304800"/>
            <a:ext cx="80359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chemeClr val="tx2"/>
                </a:solidFill>
                <a:latin typeface="Tahoma" charset="0"/>
              </a:rPr>
              <a:t>WHAT DOES MRSA LOOK LIKE?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1676400"/>
            <a:ext cx="9144000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3200">
                <a:latin typeface="Tahoma" charset="0"/>
              </a:rPr>
              <a:t>At first it may look like an insect bite.</a:t>
            </a:r>
          </a:p>
          <a:p>
            <a:pPr>
              <a:buFont typeface="Wingdings" pitchFamily="2" charset="2"/>
              <a:buChar char="q"/>
            </a:pPr>
            <a:endParaRPr lang="en-US" sz="3200">
              <a:latin typeface="Tahoma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3200">
                <a:latin typeface="Tahoma" charset="0"/>
              </a:rPr>
              <a:t>As the infection grows it becomes red, swollen, warm, and tender to touch.</a:t>
            </a:r>
          </a:p>
          <a:p>
            <a:pPr>
              <a:buFont typeface="Wingdings" pitchFamily="2" charset="2"/>
              <a:buChar char="q"/>
            </a:pPr>
            <a:endParaRPr lang="en-US" sz="3200">
              <a:latin typeface="Tahoma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3200">
                <a:latin typeface="Tahoma" charset="0"/>
              </a:rPr>
              <a:t>Sometimes the boil like lesions will  rupture or form abscesses.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untitl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66800"/>
            <a:ext cx="8686800" cy="471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15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3" name="Picture 5" descr="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295400"/>
            <a:ext cx="7010400" cy="407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0" name="Picture 4" descr="m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609600"/>
            <a:ext cx="4111625" cy="513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447800" y="228600"/>
            <a:ext cx="61833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HOW IS MRSA SPREAD?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1371600"/>
            <a:ext cx="91440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MRSA can be transmitted by skin to skin contact.</a:t>
            </a:r>
          </a:p>
          <a:p>
            <a:pPr>
              <a:buFont typeface="Wingdings" pitchFamily="2" charset="2"/>
              <a:buChar char="§"/>
              <a:defRPr/>
            </a:pP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It can live on surfaces for 24 hours or more.</a:t>
            </a:r>
          </a:p>
          <a:p>
            <a:pPr>
              <a:buFont typeface="Wingdings" pitchFamily="2" charset="2"/>
              <a:buChar char="§"/>
              <a:defRPr/>
            </a:pP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 Commonly used objects such as workout equipment, desks, towels and sheets.</a:t>
            </a:r>
          </a:p>
          <a:p>
            <a:pPr>
              <a:buFont typeface="Wingdings" pitchFamily="2" charset="2"/>
              <a:buChar char="§"/>
              <a:defRPr/>
            </a:pP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MRSA is more common in people that use gyms, are in school, or incarcerated.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9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HOW CAN I PREVENT MRSA?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Always wash hands well and shower daily.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Eat a healthy diet, exercise, quit smoking and avoid stress.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Keep open wounds covered.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Avoid contact with other peoples wounds.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Avoid sharing personal items like razors, towels, uniforms and sports equipment that directly touches your skin.</a:t>
            </a: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Clean and disinfect gym equipment, tanning beds and any other items that touch your skin directly.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Wash dirty clothes, linens and towels with hot water, detergent and bleach when possible. 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Use antibiotics only prescribed for you, take on correct schedule and finish the entire bottle!!!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ining">
  <a:themeElements>
    <a:clrScheme name="Train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CC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E2FF"/>
      </a:accent5>
      <a:accent6>
        <a:srgbClr val="E7E700"/>
      </a:accent6>
      <a:hlink>
        <a:srgbClr val="FF0033"/>
      </a:hlink>
      <a:folHlink>
        <a:srgbClr val="3366FF"/>
      </a:folHlink>
    </a:clrScheme>
    <a:fontScheme name="Train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rain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Office\Templates\1033\Training.pot</Template>
  <TotalTime>5920</TotalTime>
  <Words>425</Words>
  <Application>Microsoft Office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Training</vt:lpstr>
      <vt:lpstr>MRSA</vt:lpstr>
      <vt:lpstr>WHAT IS STAPHYLOCOCCUS AUREUS?</vt:lpstr>
      <vt:lpstr>Slide 3</vt:lpstr>
      <vt:lpstr>Slide 4</vt:lpstr>
      <vt:lpstr>Slide 5</vt:lpstr>
      <vt:lpstr>Slide 6</vt:lpstr>
      <vt:lpstr>Slide 7</vt:lpstr>
      <vt:lpstr>Slide 8</vt:lpstr>
      <vt:lpstr>HOW CAN I PREVENT MRSA?</vt:lpstr>
      <vt:lpstr>Slide 10</vt:lpstr>
      <vt:lpstr>Source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VSU</cp:lastModifiedBy>
  <cp:revision>46</cp:revision>
  <cp:lastPrinted>1601-01-01T00:00:00Z</cp:lastPrinted>
  <dcterms:created xsi:type="dcterms:W3CDTF">1601-01-01T00:00:00Z</dcterms:created>
  <dcterms:modified xsi:type="dcterms:W3CDTF">2010-11-08T15:35:43Z</dcterms:modified>
</cp:coreProperties>
</file>