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1"/>
  </p:sldMasterIdLst>
  <p:notesMasterIdLst>
    <p:notesMasterId r:id="rId72"/>
  </p:notesMasterIdLst>
  <p:handoutMasterIdLst>
    <p:handoutMasterId r:id="rId73"/>
  </p:handoutMasterIdLst>
  <p:sldIdLst>
    <p:sldId id="336" r:id="rId2"/>
    <p:sldId id="344" r:id="rId3"/>
    <p:sldId id="334" r:id="rId4"/>
    <p:sldId id="358" r:id="rId5"/>
    <p:sldId id="262" r:id="rId6"/>
    <p:sldId id="263" r:id="rId7"/>
    <p:sldId id="264" r:id="rId8"/>
    <p:sldId id="326" r:id="rId9"/>
    <p:sldId id="328" r:id="rId10"/>
    <p:sldId id="285" r:id="rId11"/>
    <p:sldId id="288" r:id="rId12"/>
    <p:sldId id="361" r:id="rId13"/>
    <p:sldId id="335" r:id="rId14"/>
    <p:sldId id="359" r:id="rId15"/>
    <p:sldId id="338" r:id="rId16"/>
    <p:sldId id="284" r:id="rId17"/>
    <p:sldId id="340" r:id="rId18"/>
    <p:sldId id="291" r:id="rId19"/>
    <p:sldId id="337" r:id="rId20"/>
    <p:sldId id="349" r:id="rId21"/>
    <p:sldId id="332" r:id="rId22"/>
    <p:sldId id="292" r:id="rId23"/>
    <p:sldId id="293" r:id="rId24"/>
    <p:sldId id="362" r:id="rId25"/>
    <p:sldId id="363" r:id="rId26"/>
    <p:sldId id="364" r:id="rId27"/>
    <p:sldId id="294" r:id="rId28"/>
    <p:sldId id="365" r:id="rId29"/>
    <p:sldId id="295" r:id="rId30"/>
    <p:sldId id="360" r:id="rId31"/>
    <p:sldId id="301" r:id="rId32"/>
    <p:sldId id="302" r:id="rId33"/>
    <p:sldId id="329" r:id="rId34"/>
    <p:sldId id="297" r:id="rId35"/>
    <p:sldId id="296" r:id="rId36"/>
    <p:sldId id="327" r:id="rId37"/>
    <p:sldId id="347" r:id="rId38"/>
    <p:sldId id="348" r:id="rId39"/>
    <p:sldId id="333" r:id="rId40"/>
    <p:sldId id="330" r:id="rId41"/>
    <p:sldId id="331" r:id="rId42"/>
    <p:sldId id="352" r:id="rId43"/>
    <p:sldId id="368" r:id="rId44"/>
    <p:sldId id="371" r:id="rId45"/>
    <p:sldId id="353" r:id="rId46"/>
    <p:sldId id="354" r:id="rId47"/>
    <p:sldId id="269" r:id="rId48"/>
    <p:sldId id="356" r:id="rId49"/>
    <p:sldId id="346" r:id="rId50"/>
    <p:sldId id="345" r:id="rId51"/>
    <p:sldId id="276" r:id="rId52"/>
    <p:sldId id="323" r:id="rId53"/>
    <p:sldId id="367" r:id="rId54"/>
    <p:sldId id="316" r:id="rId55"/>
    <p:sldId id="315" r:id="rId56"/>
    <p:sldId id="317" r:id="rId57"/>
    <p:sldId id="366" r:id="rId58"/>
    <p:sldId id="318" r:id="rId59"/>
    <p:sldId id="322" r:id="rId60"/>
    <p:sldId id="341" r:id="rId61"/>
    <p:sldId id="319" r:id="rId62"/>
    <p:sldId id="320" r:id="rId63"/>
    <p:sldId id="324" r:id="rId64"/>
    <p:sldId id="282" r:id="rId65"/>
    <p:sldId id="325" r:id="rId66"/>
    <p:sldId id="342" r:id="rId67"/>
    <p:sldId id="373" r:id="rId68"/>
    <p:sldId id="372" r:id="rId69"/>
    <p:sldId id="343" r:id="rId70"/>
    <p:sldId id="310" r:id="rId7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4" autoAdjust="0"/>
    <p:restoredTop sz="61220" autoAdjust="0"/>
  </p:normalViewPr>
  <p:slideViewPr>
    <p:cSldViewPr>
      <p:cViewPr varScale="1">
        <p:scale>
          <a:sx n="74" d="100"/>
          <a:sy n="74" d="100"/>
        </p:scale>
        <p:origin x="2286" y="72"/>
      </p:cViewPr>
      <p:guideLst>
        <p:guide orient="horz" pos="2160"/>
        <p:guide pos="2880"/>
      </p:guideLst>
    </p:cSldViewPr>
  </p:slideViewPr>
  <p:outlineViewPr>
    <p:cViewPr>
      <p:scale>
        <a:sx n="33" d="100"/>
        <a:sy n="33" d="100"/>
      </p:scale>
      <p:origin x="36" y="2736"/>
    </p:cViewPr>
  </p:outlineViewPr>
  <p:notesTextViewPr>
    <p:cViewPr>
      <p:scale>
        <a:sx n="100" d="100"/>
        <a:sy n="100" d="100"/>
      </p:scale>
      <p:origin x="0" y="0"/>
    </p:cViewPr>
  </p:notesTextViewPr>
  <p:sorterViewPr>
    <p:cViewPr>
      <p:scale>
        <a:sx n="66" d="100"/>
        <a:sy n="66" d="100"/>
      </p:scale>
      <p:origin x="0" y="1902"/>
    </p:cViewPr>
  </p:sorterViewPr>
  <p:notesViewPr>
    <p:cSldViewPr>
      <p:cViewPr varScale="1">
        <p:scale>
          <a:sx n="55" d="100"/>
          <a:sy n="55" d="100"/>
        </p:scale>
        <p:origin x="-180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2A539-5766-44C9-AD69-CC92FA126DA8}" type="doc">
      <dgm:prSet loTypeId="urn:microsoft.com/office/officeart/2005/8/layout/equation1" loCatId="process" qsTypeId="urn:microsoft.com/office/officeart/2005/8/quickstyle/simple1" qsCatId="simple" csTypeId="urn:microsoft.com/office/officeart/2005/8/colors/accent1_2" csCatId="accent1" phldr="1"/>
      <dgm:spPr/>
    </dgm:pt>
    <dgm:pt modelId="{98AF5A08-F285-4922-8FC0-E081A3FAB966}">
      <dgm:prSet phldrT="[Text]"/>
      <dgm:spPr/>
      <dgm:t>
        <a:bodyPr/>
        <a:lstStyle/>
        <a:p>
          <a:r>
            <a:rPr lang="en-US" dirty="0" smtClean="0"/>
            <a:t>Internal</a:t>
          </a:r>
        </a:p>
        <a:p>
          <a:r>
            <a:rPr lang="en-US" dirty="0" smtClean="0"/>
            <a:t>Controls	</a:t>
          </a:r>
          <a:endParaRPr lang="en-US" dirty="0"/>
        </a:p>
      </dgm:t>
    </dgm:pt>
    <dgm:pt modelId="{04F23EC1-790F-41DF-B4E3-CC82C96C1EF9}" type="parTrans" cxnId="{62D597EE-58F4-4B12-A5EB-F5D762CD6CC8}">
      <dgm:prSet/>
      <dgm:spPr/>
      <dgm:t>
        <a:bodyPr/>
        <a:lstStyle/>
        <a:p>
          <a:endParaRPr lang="en-US"/>
        </a:p>
      </dgm:t>
    </dgm:pt>
    <dgm:pt modelId="{F45867EC-CB3F-44BB-A8B1-A054A0555A6F}" type="sibTrans" cxnId="{62D597EE-58F4-4B12-A5EB-F5D762CD6CC8}">
      <dgm:prSet/>
      <dgm:spPr/>
      <dgm:t>
        <a:bodyPr/>
        <a:lstStyle/>
        <a:p>
          <a:endParaRPr lang="en-US" dirty="0"/>
        </a:p>
      </dgm:t>
    </dgm:pt>
    <dgm:pt modelId="{1F000625-F3C9-4181-BCA7-EA0B7559E5CD}">
      <dgm:prSet phldrT="[Text]"/>
      <dgm:spPr/>
      <dgm:t>
        <a:bodyPr/>
        <a:lstStyle/>
        <a:p>
          <a:r>
            <a:rPr lang="en-US" dirty="0" smtClean="0"/>
            <a:t>YOU</a:t>
          </a:r>
          <a:endParaRPr lang="en-US" dirty="0"/>
        </a:p>
      </dgm:t>
    </dgm:pt>
    <dgm:pt modelId="{AE9F37F1-FC0A-4AB4-8AF7-817A8FF412B5}" type="parTrans" cxnId="{92B0262E-5264-4495-B83A-0E1AEA16A844}">
      <dgm:prSet/>
      <dgm:spPr/>
      <dgm:t>
        <a:bodyPr/>
        <a:lstStyle/>
        <a:p>
          <a:endParaRPr lang="en-US"/>
        </a:p>
      </dgm:t>
    </dgm:pt>
    <dgm:pt modelId="{27343B54-0720-4163-A043-3CF858CC439C}" type="sibTrans" cxnId="{92B0262E-5264-4495-B83A-0E1AEA16A844}">
      <dgm:prSet/>
      <dgm:spPr/>
      <dgm:t>
        <a:bodyPr/>
        <a:lstStyle/>
        <a:p>
          <a:endParaRPr lang="en-US" dirty="0"/>
        </a:p>
      </dgm:t>
    </dgm:pt>
    <dgm:pt modelId="{950DD269-CAA9-4802-AD8B-28284DD9D098}">
      <dgm:prSet phldrT="[Text]"/>
      <dgm:spPr/>
      <dgm:t>
        <a:bodyPr/>
        <a:lstStyle/>
        <a:p>
          <a:r>
            <a:rPr lang="en-US" dirty="0" smtClean="0"/>
            <a:t>Peace of Mind</a:t>
          </a:r>
          <a:endParaRPr lang="en-US" dirty="0"/>
        </a:p>
      </dgm:t>
    </dgm:pt>
    <dgm:pt modelId="{A079D505-96F7-4DF9-81EF-11B48B98F00F}" type="parTrans" cxnId="{387B37B7-13CF-4BB5-AB0D-6DD3948E13B9}">
      <dgm:prSet/>
      <dgm:spPr/>
      <dgm:t>
        <a:bodyPr/>
        <a:lstStyle/>
        <a:p>
          <a:endParaRPr lang="en-US"/>
        </a:p>
      </dgm:t>
    </dgm:pt>
    <dgm:pt modelId="{DFC255A5-4FB4-4B42-B086-910D6EF21DCD}" type="sibTrans" cxnId="{387B37B7-13CF-4BB5-AB0D-6DD3948E13B9}">
      <dgm:prSet/>
      <dgm:spPr/>
      <dgm:t>
        <a:bodyPr/>
        <a:lstStyle/>
        <a:p>
          <a:endParaRPr lang="en-US"/>
        </a:p>
      </dgm:t>
    </dgm:pt>
    <dgm:pt modelId="{DDA59EDA-E931-48DA-B7C2-DCC60C1349C0}" type="pres">
      <dgm:prSet presAssocID="{BE32A539-5766-44C9-AD69-CC92FA126DA8}" presName="linearFlow" presStyleCnt="0">
        <dgm:presLayoutVars>
          <dgm:dir/>
          <dgm:resizeHandles val="exact"/>
        </dgm:presLayoutVars>
      </dgm:prSet>
      <dgm:spPr/>
    </dgm:pt>
    <dgm:pt modelId="{B4D77FA1-0FFB-4A4E-86EC-5F8047F2B2CE}" type="pres">
      <dgm:prSet presAssocID="{98AF5A08-F285-4922-8FC0-E081A3FAB966}" presName="node" presStyleLbl="node1" presStyleIdx="0" presStyleCnt="3">
        <dgm:presLayoutVars>
          <dgm:bulletEnabled val="1"/>
        </dgm:presLayoutVars>
      </dgm:prSet>
      <dgm:spPr/>
      <dgm:t>
        <a:bodyPr/>
        <a:lstStyle/>
        <a:p>
          <a:endParaRPr lang="en-US"/>
        </a:p>
      </dgm:t>
    </dgm:pt>
    <dgm:pt modelId="{D37A8618-C7F4-4B1F-AA85-510EA1B8D671}" type="pres">
      <dgm:prSet presAssocID="{F45867EC-CB3F-44BB-A8B1-A054A0555A6F}" presName="spacerL" presStyleCnt="0"/>
      <dgm:spPr/>
    </dgm:pt>
    <dgm:pt modelId="{EA548F6A-69B0-44D0-8551-1921D7280AEA}" type="pres">
      <dgm:prSet presAssocID="{F45867EC-CB3F-44BB-A8B1-A054A0555A6F}" presName="sibTrans" presStyleLbl="sibTrans2D1" presStyleIdx="0" presStyleCnt="2"/>
      <dgm:spPr/>
      <dgm:t>
        <a:bodyPr/>
        <a:lstStyle/>
        <a:p>
          <a:endParaRPr lang="en-US"/>
        </a:p>
      </dgm:t>
    </dgm:pt>
    <dgm:pt modelId="{35FB1036-4E3A-4889-B569-E0B1A9AC1726}" type="pres">
      <dgm:prSet presAssocID="{F45867EC-CB3F-44BB-A8B1-A054A0555A6F}" presName="spacerR" presStyleCnt="0"/>
      <dgm:spPr/>
    </dgm:pt>
    <dgm:pt modelId="{20DDA914-0B45-45E0-840F-BC95E8411B11}" type="pres">
      <dgm:prSet presAssocID="{1F000625-F3C9-4181-BCA7-EA0B7559E5CD}" presName="node" presStyleLbl="node1" presStyleIdx="1" presStyleCnt="3">
        <dgm:presLayoutVars>
          <dgm:bulletEnabled val="1"/>
        </dgm:presLayoutVars>
      </dgm:prSet>
      <dgm:spPr/>
      <dgm:t>
        <a:bodyPr/>
        <a:lstStyle/>
        <a:p>
          <a:endParaRPr lang="en-US"/>
        </a:p>
      </dgm:t>
    </dgm:pt>
    <dgm:pt modelId="{4EF3694A-37F7-4C84-93CA-A9CCB482BDD2}" type="pres">
      <dgm:prSet presAssocID="{27343B54-0720-4163-A043-3CF858CC439C}" presName="spacerL" presStyleCnt="0"/>
      <dgm:spPr/>
    </dgm:pt>
    <dgm:pt modelId="{1506A4E1-6881-4319-9186-5E8E855AAEDE}" type="pres">
      <dgm:prSet presAssocID="{27343B54-0720-4163-A043-3CF858CC439C}" presName="sibTrans" presStyleLbl="sibTrans2D1" presStyleIdx="1" presStyleCnt="2"/>
      <dgm:spPr/>
      <dgm:t>
        <a:bodyPr/>
        <a:lstStyle/>
        <a:p>
          <a:endParaRPr lang="en-US"/>
        </a:p>
      </dgm:t>
    </dgm:pt>
    <dgm:pt modelId="{1E4A9010-48A8-435D-965C-2902B159FFDB}" type="pres">
      <dgm:prSet presAssocID="{27343B54-0720-4163-A043-3CF858CC439C}" presName="spacerR" presStyleCnt="0"/>
      <dgm:spPr/>
    </dgm:pt>
    <dgm:pt modelId="{19050CB7-7B64-48CF-9CDE-C33D1BE99261}" type="pres">
      <dgm:prSet presAssocID="{950DD269-CAA9-4802-AD8B-28284DD9D098}" presName="node" presStyleLbl="node1" presStyleIdx="2" presStyleCnt="3">
        <dgm:presLayoutVars>
          <dgm:bulletEnabled val="1"/>
        </dgm:presLayoutVars>
      </dgm:prSet>
      <dgm:spPr/>
      <dgm:t>
        <a:bodyPr/>
        <a:lstStyle/>
        <a:p>
          <a:endParaRPr lang="en-US"/>
        </a:p>
      </dgm:t>
    </dgm:pt>
  </dgm:ptLst>
  <dgm:cxnLst>
    <dgm:cxn modelId="{5C382E25-5072-4333-90FB-C49C8530FBE2}" type="presOf" srcId="{98AF5A08-F285-4922-8FC0-E081A3FAB966}" destId="{B4D77FA1-0FFB-4A4E-86EC-5F8047F2B2CE}" srcOrd="0" destOrd="0" presId="urn:microsoft.com/office/officeart/2005/8/layout/equation1"/>
    <dgm:cxn modelId="{62D597EE-58F4-4B12-A5EB-F5D762CD6CC8}" srcId="{BE32A539-5766-44C9-AD69-CC92FA126DA8}" destId="{98AF5A08-F285-4922-8FC0-E081A3FAB966}" srcOrd="0" destOrd="0" parTransId="{04F23EC1-790F-41DF-B4E3-CC82C96C1EF9}" sibTransId="{F45867EC-CB3F-44BB-A8B1-A054A0555A6F}"/>
    <dgm:cxn modelId="{92B0262E-5264-4495-B83A-0E1AEA16A844}" srcId="{BE32A539-5766-44C9-AD69-CC92FA126DA8}" destId="{1F000625-F3C9-4181-BCA7-EA0B7559E5CD}" srcOrd="1" destOrd="0" parTransId="{AE9F37F1-FC0A-4AB4-8AF7-817A8FF412B5}" sibTransId="{27343B54-0720-4163-A043-3CF858CC439C}"/>
    <dgm:cxn modelId="{387B37B7-13CF-4BB5-AB0D-6DD3948E13B9}" srcId="{BE32A539-5766-44C9-AD69-CC92FA126DA8}" destId="{950DD269-CAA9-4802-AD8B-28284DD9D098}" srcOrd="2" destOrd="0" parTransId="{A079D505-96F7-4DF9-81EF-11B48B98F00F}" sibTransId="{DFC255A5-4FB4-4B42-B086-910D6EF21DCD}"/>
    <dgm:cxn modelId="{78C2AA35-4E24-4D9E-89E2-E4996365C44B}" type="presOf" srcId="{27343B54-0720-4163-A043-3CF858CC439C}" destId="{1506A4E1-6881-4319-9186-5E8E855AAEDE}" srcOrd="0" destOrd="0" presId="urn:microsoft.com/office/officeart/2005/8/layout/equation1"/>
    <dgm:cxn modelId="{953AF4AC-DDCC-4D32-8F69-87DC84D03F95}" type="presOf" srcId="{1F000625-F3C9-4181-BCA7-EA0B7559E5CD}" destId="{20DDA914-0B45-45E0-840F-BC95E8411B11}" srcOrd="0" destOrd="0" presId="urn:microsoft.com/office/officeart/2005/8/layout/equation1"/>
    <dgm:cxn modelId="{EC542930-89F2-49D0-839F-D828F273E0E9}" type="presOf" srcId="{BE32A539-5766-44C9-AD69-CC92FA126DA8}" destId="{DDA59EDA-E931-48DA-B7C2-DCC60C1349C0}" srcOrd="0" destOrd="0" presId="urn:microsoft.com/office/officeart/2005/8/layout/equation1"/>
    <dgm:cxn modelId="{A908239B-A8FA-4E43-9257-EC568111994E}" type="presOf" srcId="{950DD269-CAA9-4802-AD8B-28284DD9D098}" destId="{19050CB7-7B64-48CF-9CDE-C33D1BE99261}" srcOrd="0" destOrd="0" presId="urn:microsoft.com/office/officeart/2005/8/layout/equation1"/>
    <dgm:cxn modelId="{A6FA5F97-0B05-4833-80AC-5919FAF55224}" type="presOf" srcId="{F45867EC-CB3F-44BB-A8B1-A054A0555A6F}" destId="{EA548F6A-69B0-44D0-8551-1921D7280AEA}" srcOrd="0" destOrd="0" presId="urn:microsoft.com/office/officeart/2005/8/layout/equation1"/>
    <dgm:cxn modelId="{1352734F-3570-4AA0-B9EC-6C84B9783B12}" type="presParOf" srcId="{DDA59EDA-E931-48DA-B7C2-DCC60C1349C0}" destId="{B4D77FA1-0FFB-4A4E-86EC-5F8047F2B2CE}" srcOrd="0" destOrd="0" presId="urn:microsoft.com/office/officeart/2005/8/layout/equation1"/>
    <dgm:cxn modelId="{0AC337B9-DFAB-4582-B46F-C920B691F105}" type="presParOf" srcId="{DDA59EDA-E931-48DA-B7C2-DCC60C1349C0}" destId="{D37A8618-C7F4-4B1F-AA85-510EA1B8D671}" srcOrd="1" destOrd="0" presId="urn:microsoft.com/office/officeart/2005/8/layout/equation1"/>
    <dgm:cxn modelId="{E7C47ACD-F4F4-4528-95A3-438179EC2BF9}" type="presParOf" srcId="{DDA59EDA-E931-48DA-B7C2-DCC60C1349C0}" destId="{EA548F6A-69B0-44D0-8551-1921D7280AEA}" srcOrd="2" destOrd="0" presId="urn:microsoft.com/office/officeart/2005/8/layout/equation1"/>
    <dgm:cxn modelId="{23539FC0-818B-47F8-BD30-A65EB8C18E2E}" type="presParOf" srcId="{DDA59EDA-E931-48DA-B7C2-DCC60C1349C0}" destId="{35FB1036-4E3A-4889-B569-E0B1A9AC1726}" srcOrd="3" destOrd="0" presId="urn:microsoft.com/office/officeart/2005/8/layout/equation1"/>
    <dgm:cxn modelId="{53AE9BEA-E1BE-4E04-BDE0-97F89D131B74}" type="presParOf" srcId="{DDA59EDA-E931-48DA-B7C2-DCC60C1349C0}" destId="{20DDA914-0B45-45E0-840F-BC95E8411B11}" srcOrd="4" destOrd="0" presId="urn:microsoft.com/office/officeart/2005/8/layout/equation1"/>
    <dgm:cxn modelId="{2E96CC7F-7367-44AF-A13F-DEAA8BCA6934}" type="presParOf" srcId="{DDA59EDA-E931-48DA-B7C2-DCC60C1349C0}" destId="{4EF3694A-37F7-4C84-93CA-A9CCB482BDD2}" srcOrd="5" destOrd="0" presId="urn:microsoft.com/office/officeart/2005/8/layout/equation1"/>
    <dgm:cxn modelId="{7423EADA-E817-4CBC-923E-44AE30ACFB37}" type="presParOf" srcId="{DDA59EDA-E931-48DA-B7C2-DCC60C1349C0}" destId="{1506A4E1-6881-4319-9186-5E8E855AAEDE}" srcOrd="6" destOrd="0" presId="urn:microsoft.com/office/officeart/2005/8/layout/equation1"/>
    <dgm:cxn modelId="{F133F899-5A9A-47EB-BEE5-C553A3CE6B53}" type="presParOf" srcId="{DDA59EDA-E931-48DA-B7C2-DCC60C1349C0}" destId="{1E4A9010-48A8-435D-965C-2902B159FFDB}" srcOrd="7" destOrd="0" presId="urn:microsoft.com/office/officeart/2005/8/layout/equation1"/>
    <dgm:cxn modelId="{12666A34-410B-4286-98BD-4DE9D76FD656}" type="presParOf" srcId="{DDA59EDA-E931-48DA-B7C2-DCC60C1349C0}" destId="{19050CB7-7B64-48CF-9CDE-C33D1BE9926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200A96-D61F-439C-A149-B22EB3D09557}" type="doc">
      <dgm:prSet loTypeId="urn:microsoft.com/office/officeart/2005/8/layout/process1" loCatId="process" qsTypeId="urn:microsoft.com/office/officeart/2005/8/quickstyle/simple3" qsCatId="simple" csTypeId="urn:microsoft.com/office/officeart/2005/8/colors/accent1_2" csCatId="accent1" phldr="1"/>
      <dgm:spPr/>
    </dgm:pt>
    <dgm:pt modelId="{68455D1A-C9E7-4750-945D-63172F467679}">
      <dgm:prSet phldrT="[Text]"/>
      <dgm:spPr/>
      <dgm:t>
        <a:bodyPr/>
        <a:lstStyle/>
        <a:p>
          <a:r>
            <a:rPr lang="en-US" b="1" u="sng" dirty="0" smtClean="0"/>
            <a:t>Unreliable</a:t>
          </a:r>
        </a:p>
        <a:p>
          <a:endParaRPr lang="en-US" dirty="0" smtClean="0"/>
        </a:p>
        <a:p>
          <a:r>
            <a:rPr lang="en-US" dirty="0" smtClean="0"/>
            <a:t>Control activities are not designed or in place. The environment is unpredictable.</a:t>
          </a:r>
          <a:endParaRPr lang="en-US" dirty="0"/>
        </a:p>
      </dgm:t>
    </dgm:pt>
    <dgm:pt modelId="{48255A15-485F-4083-86A4-E4C156F46204}" type="parTrans" cxnId="{C5B759E2-EB38-4D96-B0D7-927C828E252A}">
      <dgm:prSet/>
      <dgm:spPr/>
      <dgm:t>
        <a:bodyPr/>
        <a:lstStyle/>
        <a:p>
          <a:endParaRPr lang="en-US"/>
        </a:p>
      </dgm:t>
    </dgm:pt>
    <dgm:pt modelId="{11C564C7-0135-45F0-A8DE-381C3457C66C}" type="sibTrans" cxnId="{C5B759E2-EB38-4D96-B0D7-927C828E252A}">
      <dgm:prSet/>
      <dgm:spPr/>
      <dgm:t>
        <a:bodyPr/>
        <a:lstStyle/>
        <a:p>
          <a:endParaRPr lang="en-US" dirty="0"/>
        </a:p>
      </dgm:t>
    </dgm:pt>
    <dgm:pt modelId="{30D64A40-6AD4-4F8C-908C-5E1C2A902D79}">
      <dgm:prSet phldrT="[Text]"/>
      <dgm:spPr/>
      <dgm:t>
        <a:bodyPr/>
        <a:lstStyle/>
        <a:p>
          <a:r>
            <a:rPr lang="en-US" b="1" u="sng" dirty="0" smtClean="0"/>
            <a:t>Informal</a:t>
          </a:r>
        </a:p>
        <a:p>
          <a:r>
            <a:rPr lang="en-US" dirty="0" smtClean="0"/>
            <a:t>Control activities are designed and in place but they are not adequately documented.</a:t>
          </a:r>
          <a:endParaRPr lang="en-US" dirty="0"/>
        </a:p>
      </dgm:t>
    </dgm:pt>
    <dgm:pt modelId="{A6D63710-B13F-4B17-BF86-8683BFBC3EA3}" type="parTrans" cxnId="{AF6F5082-1D13-4D7A-81B2-867EDD604557}">
      <dgm:prSet/>
      <dgm:spPr/>
      <dgm:t>
        <a:bodyPr/>
        <a:lstStyle/>
        <a:p>
          <a:endParaRPr lang="en-US"/>
        </a:p>
      </dgm:t>
    </dgm:pt>
    <dgm:pt modelId="{61D3F512-8C1C-42FF-B990-9F012EC2F17E}" type="sibTrans" cxnId="{AF6F5082-1D13-4D7A-81B2-867EDD604557}">
      <dgm:prSet/>
      <dgm:spPr/>
      <dgm:t>
        <a:bodyPr/>
        <a:lstStyle/>
        <a:p>
          <a:endParaRPr lang="en-US" dirty="0"/>
        </a:p>
      </dgm:t>
    </dgm:pt>
    <dgm:pt modelId="{92040CDC-EF4E-4CF5-8CB0-9FF5D1E11FB8}">
      <dgm:prSet phldrT="[Text]"/>
      <dgm:spPr/>
      <dgm:t>
        <a:bodyPr/>
        <a:lstStyle/>
        <a:p>
          <a:r>
            <a:rPr lang="en-US" b="1" u="sng" dirty="0" smtClean="0"/>
            <a:t>Standardized</a:t>
          </a:r>
        </a:p>
        <a:p>
          <a:endParaRPr lang="en-US" dirty="0" smtClean="0"/>
        </a:p>
        <a:p>
          <a:r>
            <a:rPr lang="en-US" dirty="0" smtClean="0"/>
            <a:t>Control activities are designed, in place and adequately documented.</a:t>
          </a:r>
          <a:endParaRPr lang="en-US" dirty="0"/>
        </a:p>
      </dgm:t>
    </dgm:pt>
    <dgm:pt modelId="{A85BDEE5-C757-4330-BCE6-5642E77B1911}" type="parTrans" cxnId="{16F8460B-DBAE-4B20-BD49-B06495CF99A0}">
      <dgm:prSet/>
      <dgm:spPr/>
      <dgm:t>
        <a:bodyPr/>
        <a:lstStyle/>
        <a:p>
          <a:endParaRPr lang="en-US"/>
        </a:p>
      </dgm:t>
    </dgm:pt>
    <dgm:pt modelId="{865F5490-152C-4A20-B7F2-440608EA43CB}" type="sibTrans" cxnId="{16F8460B-DBAE-4B20-BD49-B06495CF99A0}">
      <dgm:prSet/>
      <dgm:spPr/>
      <dgm:t>
        <a:bodyPr/>
        <a:lstStyle/>
        <a:p>
          <a:endParaRPr lang="en-US" dirty="0"/>
        </a:p>
      </dgm:t>
    </dgm:pt>
    <dgm:pt modelId="{20725D79-C5C4-4775-9441-3AE465762ABE}">
      <dgm:prSet/>
      <dgm:spPr/>
      <dgm:t>
        <a:bodyPr/>
        <a:lstStyle/>
        <a:p>
          <a:r>
            <a:rPr lang="en-US" b="1" u="sng" dirty="0" smtClean="0"/>
            <a:t>Monitored</a:t>
          </a:r>
        </a:p>
        <a:p>
          <a:r>
            <a:rPr lang="en-US" dirty="0" smtClean="0"/>
            <a:t>Controls are standardized. There is periodic testing for effective design and operation with reporting to management.</a:t>
          </a:r>
          <a:endParaRPr lang="en-US" dirty="0"/>
        </a:p>
      </dgm:t>
    </dgm:pt>
    <dgm:pt modelId="{387BA04D-1B7D-4389-84CE-7E931CB13F65}" type="parTrans" cxnId="{DCADB835-B00F-41FC-8A1E-837DCF8F5D17}">
      <dgm:prSet/>
      <dgm:spPr/>
      <dgm:t>
        <a:bodyPr/>
        <a:lstStyle/>
        <a:p>
          <a:endParaRPr lang="en-US"/>
        </a:p>
      </dgm:t>
    </dgm:pt>
    <dgm:pt modelId="{F034E134-043D-45A2-A975-ECF4C927CD65}" type="sibTrans" cxnId="{DCADB835-B00F-41FC-8A1E-837DCF8F5D17}">
      <dgm:prSet/>
      <dgm:spPr/>
      <dgm:t>
        <a:bodyPr/>
        <a:lstStyle/>
        <a:p>
          <a:endParaRPr lang="en-US" dirty="0"/>
        </a:p>
      </dgm:t>
    </dgm:pt>
    <dgm:pt modelId="{1DCBA726-3B6D-49CB-A148-A923DE2920F8}">
      <dgm:prSet/>
      <dgm:spPr/>
      <dgm:t>
        <a:bodyPr/>
        <a:lstStyle/>
        <a:p>
          <a:r>
            <a:rPr lang="en-US" b="1" u="sng" dirty="0" smtClean="0"/>
            <a:t>Optimized</a:t>
          </a:r>
        </a:p>
        <a:p>
          <a:r>
            <a:rPr lang="en-US" dirty="0" smtClean="0"/>
            <a:t>Controls are integrated. There is real-time monitoring by management and continuous improvement.</a:t>
          </a:r>
          <a:endParaRPr lang="en-US" dirty="0"/>
        </a:p>
      </dgm:t>
    </dgm:pt>
    <dgm:pt modelId="{3D7F1E8F-03FF-4955-949B-3443E93F20D6}" type="parTrans" cxnId="{171F1D19-4626-4A8F-ABFC-CD556DB260D4}">
      <dgm:prSet/>
      <dgm:spPr/>
      <dgm:t>
        <a:bodyPr/>
        <a:lstStyle/>
        <a:p>
          <a:endParaRPr lang="en-US"/>
        </a:p>
      </dgm:t>
    </dgm:pt>
    <dgm:pt modelId="{7E00BB19-9926-4730-8671-2F20E0F3C5B0}" type="sibTrans" cxnId="{171F1D19-4626-4A8F-ABFC-CD556DB260D4}">
      <dgm:prSet/>
      <dgm:spPr/>
      <dgm:t>
        <a:bodyPr/>
        <a:lstStyle/>
        <a:p>
          <a:endParaRPr lang="en-US"/>
        </a:p>
      </dgm:t>
    </dgm:pt>
    <dgm:pt modelId="{DBF7936D-2F1A-4B6E-8B63-B8C656774315}" type="pres">
      <dgm:prSet presAssocID="{36200A96-D61F-439C-A149-B22EB3D09557}" presName="Name0" presStyleCnt="0">
        <dgm:presLayoutVars>
          <dgm:dir/>
          <dgm:resizeHandles val="exact"/>
        </dgm:presLayoutVars>
      </dgm:prSet>
      <dgm:spPr/>
    </dgm:pt>
    <dgm:pt modelId="{A50C4C44-5BF5-4FFD-8F98-4B71A9601B87}" type="pres">
      <dgm:prSet presAssocID="{68455D1A-C9E7-4750-945D-63172F467679}" presName="node" presStyleLbl="node1" presStyleIdx="0" presStyleCnt="5" custLinFactNeighborX="14919" custLinFactNeighborY="33947">
        <dgm:presLayoutVars>
          <dgm:bulletEnabled val="1"/>
        </dgm:presLayoutVars>
      </dgm:prSet>
      <dgm:spPr/>
      <dgm:t>
        <a:bodyPr/>
        <a:lstStyle/>
        <a:p>
          <a:endParaRPr lang="en-US"/>
        </a:p>
      </dgm:t>
    </dgm:pt>
    <dgm:pt modelId="{AE37CD74-7CA3-4D68-879F-9359C49AC214}" type="pres">
      <dgm:prSet presAssocID="{11C564C7-0135-45F0-A8DE-381C3457C66C}" presName="sibTrans" presStyleLbl="sibTrans2D1" presStyleIdx="0" presStyleCnt="4"/>
      <dgm:spPr/>
      <dgm:t>
        <a:bodyPr/>
        <a:lstStyle/>
        <a:p>
          <a:endParaRPr lang="en-US"/>
        </a:p>
      </dgm:t>
    </dgm:pt>
    <dgm:pt modelId="{F434EC2D-0216-45B5-A5CC-5AC0904DA8CD}" type="pres">
      <dgm:prSet presAssocID="{11C564C7-0135-45F0-A8DE-381C3457C66C}" presName="connectorText" presStyleLbl="sibTrans2D1" presStyleIdx="0" presStyleCnt="4"/>
      <dgm:spPr/>
      <dgm:t>
        <a:bodyPr/>
        <a:lstStyle/>
        <a:p>
          <a:endParaRPr lang="en-US"/>
        </a:p>
      </dgm:t>
    </dgm:pt>
    <dgm:pt modelId="{668DAF7D-38CB-4DC7-924F-1EDBF61E3388}" type="pres">
      <dgm:prSet presAssocID="{30D64A40-6AD4-4F8C-908C-5E1C2A902D79}" presName="node" presStyleLbl="node1" presStyleIdx="1" presStyleCnt="5" custLinFactNeighborX="-28257" custLinFactNeighborY="33947">
        <dgm:presLayoutVars>
          <dgm:bulletEnabled val="1"/>
        </dgm:presLayoutVars>
      </dgm:prSet>
      <dgm:spPr/>
      <dgm:t>
        <a:bodyPr/>
        <a:lstStyle/>
        <a:p>
          <a:endParaRPr lang="en-US"/>
        </a:p>
      </dgm:t>
    </dgm:pt>
    <dgm:pt modelId="{4A43AC5F-B146-4184-969D-F13E49A6AED0}" type="pres">
      <dgm:prSet presAssocID="{61D3F512-8C1C-42FF-B990-9F012EC2F17E}" presName="sibTrans" presStyleLbl="sibTrans2D1" presStyleIdx="1" presStyleCnt="4"/>
      <dgm:spPr/>
      <dgm:t>
        <a:bodyPr/>
        <a:lstStyle/>
        <a:p>
          <a:endParaRPr lang="en-US"/>
        </a:p>
      </dgm:t>
    </dgm:pt>
    <dgm:pt modelId="{2D6F5E74-36C9-4A5A-9E2F-34C3AF4C8F78}" type="pres">
      <dgm:prSet presAssocID="{61D3F512-8C1C-42FF-B990-9F012EC2F17E}" presName="connectorText" presStyleLbl="sibTrans2D1" presStyleIdx="1" presStyleCnt="4"/>
      <dgm:spPr/>
      <dgm:t>
        <a:bodyPr/>
        <a:lstStyle/>
        <a:p>
          <a:endParaRPr lang="en-US"/>
        </a:p>
      </dgm:t>
    </dgm:pt>
    <dgm:pt modelId="{C1D9C7F4-CA2B-4800-9064-B0368C7318C0}" type="pres">
      <dgm:prSet presAssocID="{92040CDC-EF4E-4CF5-8CB0-9FF5D1E11FB8}" presName="node" presStyleLbl="node1" presStyleIdx="2" presStyleCnt="5" custLinFactNeighborX="-22911" custLinFactNeighborY="33947">
        <dgm:presLayoutVars>
          <dgm:bulletEnabled val="1"/>
        </dgm:presLayoutVars>
      </dgm:prSet>
      <dgm:spPr/>
      <dgm:t>
        <a:bodyPr/>
        <a:lstStyle/>
        <a:p>
          <a:endParaRPr lang="en-US"/>
        </a:p>
      </dgm:t>
    </dgm:pt>
    <dgm:pt modelId="{78D3CABA-8AA1-4DDA-9CF7-63D6B4F1FAE4}" type="pres">
      <dgm:prSet presAssocID="{865F5490-152C-4A20-B7F2-440608EA43CB}" presName="sibTrans" presStyleLbl="sibTrans2D1" presStyleIdx="2" presStyleCnt="4"/>
      <dgm:spPr/>
      <dgm:t>
        <a:bodyPr/>
        <a:lstStyle/>
        <a:p>
          <a:endParaRPr lang="en-US"/>
        </a:p>
      </dgm:t>
    </dgm:pt>
    <dgm:pt modelId="{05DD77E7-398C-45F9-9D0D-99BD6191B74D}" type="pres">
      <dgm:prSet presAssocID="{865F5490-152C-4A20-B7F2-440608EA43CB}" presName="connectorText" presStyleLbl="sibTrans2D1" presStyleIdx="2" presStyleCnt="4"/>
      <dgm:spPr/>
      <dgm:t>
        <a:bodyPr/>
        <a:lstStyle/>
        <a:p>
          <a:endParaRPr lang="en-US"/>
        </a:p>
      </dgm:t>
    </dgm:pt>
    <dgm:pt modelId="{1CD677DA-40A7-4574-A3BD-CD5354329BCF}" type="pres">
      <dgm:prSet presAssocID="{20725D79-C5C4-4775-9441-3AE465762ABE}" presName="node" presStyleLbl="node1" presStyleIdx="3" presStyleCnt="5" custScaleX="108085" custLinFactNeighborX="-11728" custLinFactNeighborY="33947">
        <dgm:presLayoutVars>
          <dgm:bulletEnabled val="1"/>
        </dgm:presLayoutVars>
      </dgm:prSet>
      <dgm:spPr/>
      <dgm:t>
        <a:bodyPr/>
        <a:lstStyle/>
        <a:p>
          <a:endParaRPr lang="en-US"/>
        </a:p>
      </dgm:t>
    </dgm:pt>
    <dgm:pt modelId="{265AD963-0DA5-404F-A4CA-1DF90528CF9A}" type="pres">
      <dgm:prSet presAssocID="{F034E134-043D-45A2-A975-ECF4C927CD65}" presName="sibTrans" presStyleLbl="sibTrans2D1" presStyleIdx="3" presStyleCnt="4"/>
      <dgm:spPr/>
      <dgm:t>
        <a:bodyPr/>
        <a:lstStyle/>
        <a:p>
          <a:endParaRPr lang="en-US"/>
        </a:p>
      </dgm:t>
    </dgm:pt>
    <dgm:pt modelId="{825C6214-1360-4A32-B261-88F180700A78}" type="pres">
      <dgm:prSet presAssocID="{F034E134-043D-45A2-A975-ECF4C927CD65}" presName="connectorText" presStyleLbl="sibTrans2D1" presStyleIdx="3" presStyleCnt="4"/>
      <dgm:spPr/>
      <dgm:t>
        <a:bodyPr/>
        <a:lstStyle/>
        <a:p>
          <a:endParaRPr lang="en-US"/>
        </a:p>
      </dgm:t>
    </dgm:pt>
    <dgm:pt modelId="{4BD61BB8-4B40-4936-9B57-A162C9CD5340}" type="pres">
      <dgm:prSet presAssocID="{1DCBA726-3B6D-49CB-A148-A923DE2920F8}" presName="node" presStyleLbl="node1" presStyleIdx="4" presStyleCnt="5" custLinFactNeighborX="-6066" custLinFactNeighborY="33947">
        <dgm:presLayoutVars>
          <dgm:bulletEnabled val="1"/>
        </dgm:presLayoutVars>
      </dgm:prSet>
      <dgm:spPr/>
      <dgm:t>
        <a:bodyPr/>
        <a:lstStyle/>
        <a:p>
          <a:endParaRPr lang="en-US"/>
        </a:p>
      </dgm:t>
    </dgm:pt>
  </dgm:ptLst>
  <dgm:cxnLst>
    <dgm:cxn modelId="{60960054-FA0A-48E4-8067-18665C43D8DD}" type="presOf" srcId="{68455D1A-C9E7-4750-945D-63172F467679}" destId="{A50C4C44-5BF5-4FFD-8F98-4B71A9601B87}" srcOrd="0" destOrd="0" presId="urn:microsoft.com/office/officeart/2005/8/layout/process1"/>
    <dgm:cxn modelId="{AF6F5082-1D13-4D7A-81B2-867EDD604557}" srcId="{36200A96-D61F-439C-A149-B22EB3D09557}" destId="{30D64A40-6AD4-4F8C-908C-5E1C2A902D79}" srcOrd="1" destOrd="0" parTransId="{A6D63710-B13F-4B17-BF86-8683BFBC3EA3}" sibTransId="{61D3F512-8C1C-42FF-B990-9F012EC2F17E}"/>
    <dgm:cxn modelId="{F05C8E52-B1FD-4521-AE41-2BADBED3FF50}" type="presOf" srcId="{865F5490-152C-4A20-B7F2-440608EA43CB}" destId="{05DD77E7-398C-45F9-9D0D-99BD6191B74D}" srcOrd="1" destOrd="0" presId="urn:microsoft.com/office/officeart/2005/8/layout/process1"/>
    <dgm:cxn modelId="{0CAC56C0-E78D-4911-9A13-45CEE20D6B99}" type="presOf" srcId="{F034E134-043D-45A2-A975-ECF4C927CD65}" destId="{825C6214-1360-4A32-B261-88F180700A78}" srcOrd="1" destOrd="0" presId="urn:microsoft.com/office/officeart/2005/8/layout/process1"/>
    <dgm:cxn modelId="{F0CC2114-FC4D-45A2-81D5-2E6F9C57B518}" type="presOf" srcId="{865F5490-152C-4A20-B7F2-440608EA43CB}" destId="{78D3CABA-8AA1-4DDA-9CF7-63D6B4F1FAE4}" srcOrd="0" destOrd="0" presId="urn:microsoft.com/office/officeart/2005/8/layout/process1"/>
    <dgm:cxn modelId="{81F8D609-911C-4C1C-9B0C-BF1BBA4B2245}" type="presOf" srcId="{11C564C7-0135-45F0-A8DE-381C3457C66C}" destId="{F434EC2D-0216-45B5-A5CC-5AC0904DA8CD}" srcOrd="1" destOrd="0" presId="urn:microsoft.com/office/officeart/2005/8/layout/process1"/>
    <dgm:cxn modelId="{D7B0B366-B352-42DA-BDE4-0CADE9A1A5F0}" type="presOf" srcId="{61D3F512-8C1C-42FF-B990-9F012EC2F17E}" destId="{2D6F5E74-36C9-4A5A-9E2F-34C3AF4C8F78}" srcOrd="1" destOrd="0" presId="urn:microsoft.com/office/officeart/2005/8/layout/process1"/>
    <dgm:cxn modelId="{C5B759E2-EB38-4D96-B0D7-927C828E252A}" srcId="{36200A96-D61F-439C-A149-B22EB3D09557}" destId="{68455D1A-C9E7-4750-945D-63172F467679}" srcOrd="0" destOrd="0" parTransId="{48255A15-485F-4083-86A4-E4C156F46204}" sibTransId="{11C564C7-0135-45F0-A8DE-381C3457C66C}"/>
    <dgm:cxn modelId="{8BFF6B9B-AABC-4C85-8AFD-8F381999F859}" type="presOf" srcId="{30D64A40-6AD4-4F8C-908C-5E1C2A902D79}" destId="{668DAF7D-38CB-4DC7-924F-1EDBF61E3388}" srcOrd="0" destOrd="0" presId="urn:microsoft.com/office/officeart/2005/8/layout/process1"/>
    <dgm:cxn modelId="{15AFE5A9-EB08-4B78-BC4E-258BC93B26F7}" type="presOf" srcId="{92040CDC-EF4E-4CF5-8CB0-9FF5D1E11FB8}" destId="{C1D9C7F4-CA2B-4800-9064-B0368C7318C0}" srcOrd="0" destOrd="0" presId="urn:microsoft.com/office/officeart/2005/8/layout/process1"/>
    <dgm:cxn modelId="{4A231F9C-6B20-44E7-8C23-D986F5DB23EA}" type="presOf" srcId="{36200A96-D61F-439C-A149-B22EB3D09557}" destId="{DBF7936D-2F1A-4B6E-8B63-B8C656774315}" srcOrd="0" destOrd="0" presId="urn:microsoft.com/office/officeart/2005/8/layout/process1"/>
    <dgm:cxn modelId="{44F04CC7-2CC9-4D2C-90A5-D76DD2EF66E0}" type="presOf" srcId="{20725D79-C5C4-4775-9441-3AE465762ABE}" destId="{1CD677DA-40A7-4574-A3BD-CD5354329BCF}" srcOrd="0" destOrd="0" presId="urn:microsoft.com/office/officeart/2005/8/layout/process1"/>
    <dgm:cxn modelId="{3A73A13C-CD46-4A8F-8537-1FBBF9FAF083}" type="presOf" srcId="{61D3F512-8C1C-42FF-B990-9F012EC2F17E}" destId="{4A43AC5F-B146-4184-969D-F13E49A6AED0}" srcOrd="0" destOrd="0" presId="urn:microsoft.com/office/officeart/2005/8/layout/process1"/>
    <dgm:cxn modelId="{171F1D19-4626-4A8F-ABFC-CD556DB260D4}" srcId="{36200A96-D61F-439C-A149-B22EB3D09557}" destId="{1DCBA726-3B6D-49CB-A148-A923DE2920F8}" srcOrd="4" destOrd="0" parTransId="{3D7F1E8F-03FF-4955-949B-3443E93F20D6}" sibTransId="{7E00BB19-9926-4730-8671-2F20E0F3C5B0}"/>
    <dgm:cxn modelId="{DCADB835-B00F-41FC-8A1E-837DCF8F5D17}" srcId="{36200A96-D61F-439C-A149-B22EB3D09557}" destId="{20725D79-C5C4-4775-9441-3AE465762ABE}" srcOrd="3" destOrd="0" parTransId="{387BA04D-1B7D-4389-84CE-7E931CB13F65}" sibTransId="{F034E134-043D-45A2-A975-ECF4C927CD65}"/>
    <dgm:cxn modelId="{38294AA8-D78A-4E2A-8EEE-5B7179BBB468}" type="presOf" srcId="{11C564C7-0135-45F0-A8DE-381C3457C66C}" destId="{AE37CD74-7CA3-4D68-879F-9359C49AC214}" srcOrd="0" destOrd="0" presId="urn:microsoft.com/office/officeart/2005/8/layout/process1"/>
    <dgm:cxn modelId="{2DF123C0-473C-44D3-979B-15C1F7C85B8F}" type="presOf" srcId="{F034E134-043D-45A2-A975-ECF4C927CD65}" destId="{265AD963-0DA5-404F-A4CA-1DF90528CF9A}" srcOrd="0" destOrd="0" presId="urn:microsoft.com/office/officeart/2005/8/layout/process1"/>
    <dgm:cxn modelId="{59EE6B63-99D0-4A00-AFCC-738516D195F3}" type="presOf" srcId="{1DCBA726-3B6D-49CB-A148-A923DE2920F8}" destId="{4BD61BB8-4B40-4936-9B57-A162C9CD5340}" srcOrd="0" destOrd="0" presId="urn:microsoft.com/office/officeart/2005/8/layout/process1"/>
    <dgm:cxn modelId="{16F8460B-DBAE-4B20-BD49-B06495CF99A0}" srcId="{36200A96-D61F-439C-A149-B22EB3D09557}" destId="{92040CDC-EF4E-4CF5-8CB0-9FF5D1E11FB8}" srcOrd="2" destOrd="0" parTransId="{A85BDEE5-C757-4330-BCE6-5642E77B1911}" sibTransId="{865F5490-152C-4A20-B7F2-440608EA43CB}"/>
    <dgm:cxn modelId="{5B9E3C4B-AA32-4915-BE41-864BA649B03A}" type="presParOf" srcId="{DBF7936D-2F1A-4B6E-8B63-B8C656774315}" destId="{A50C4C44-5BF5-4FFD-8F98-4B71A9601B87}" srcOrd="0" destOrd="0" presId="urn:microsoft.com/office/officeart/2005/8/layout/process1"/>
    <dgm:cxn modelId="{19D1DF76-79D3-4F1E-BB69-34191BD34C1F}" type="presParOf" srcId="{DBF7936D-2F1A-4B6E-8B63-B8C656774315}" destId="{AE37CD74-7CA3-4D68-879F-9359C49AC214}" srcOrd="1" destOrd="0" presId="urn:microsoft.com/office/officeart/2005/8/layout/process1"/>
    <dgm:cxn modelId="{C1CE2587-E398-4D00-9DB6-2E7D310EE277}" type="presParOf" srcId="{AE37CD74-7CA3-4D68-879F-9359C49AC214}" destId="{F434EC2D-0216-45B5-A5CC-5AC0904DA8CD}" srcOrd="0" destOrd="0" presId="urn:microsoft.com/office/officeart/2005/8/layout/process1"/>
    <dgm:cxn modelId="{8C94989D-40E2-4A15-A5A4-9104C02AB477}" type="presParOf" srcId="{DBF7936D-2F1A-4B6E-8B63-B8C656774315}" destId="{668DAF7D-38CB-4DC7-924F-1EDBF61E3388}" srcOrd="2" destOrd="0" presId="urn:microsoft.com/office/officeart/2005/8/layout/process1"/>
    <dgm:cxn modelId="{144362B6-3C27-4D55-9795-9DED0EAA4FFF}" type="presParOf" srcId="{DBF7936D-2F1A-4B6E-8B63-B8C656774315}" destId="{4A43AC5F-B146-4184-969D-F13E49A6AED0}" srcOrd="3" destOrd="0" presId="urn:microsoft.com/office/officeart/2005/8/layout/process1"/>
    <dgm:cxn modelId="{6DA7E939-13E7-4BC2-AAFD-2E634DF962B4}" type="presParOf" srcId="{4A43AC5F-B146-4184-969D-F13E49A6AED0}" destId="{2D6F5E74-36C9-4A5A-9E2F-34C3AF4C8F78}" srcOrd="0" destOrd="0" presId="urn:microsoft.com/office/officeart/2005/8/layout/process1"/>
    <dgm:cxn modelId="{B337F53F-3CE6-466E-9837-40C1D00355E0}" type="presParOf" srcId="{DBF7936D-2F1A-4B6E-8B63-B8C656774315}" destId="{C1D9C7F4-CA2B-4800-9064-B0368C7318C0}" srcOrd="4" destOrd="0" presId="urn:microsoft.com/office/officeart/2005/8/layout/process1"/>
    <dgm:cxn modelId="{8A5B0B9F-8D7A-492E-9013-6BDCEAB5985D}" type="presParOf" srcId="{DBF7936D-2F1A-4B6E-8B63-B8C656774315}" destId="{78D3CABA-8AA1-4DDA-9CF7-63D6B4F1FAE4}" srcOrd="5" destOrd="0" presId="urn:microsoft.com/office/officeart/2005/8/layout/process1"/>
    <dgm:cxn modelId="{AB7D4FDA-7B86-4D59-9EB9-B00925F58496}" type="presParOf" srcId="{78D3CABA-8AA1-4DDA-9CF7-63D6B4F1FAE4}" destId="{05DD77E7-398C-45F9-9D0D-99BD6191B74D}" srcOrd="0" destOrd="0" presId="urn:microsoft.com/office/officeart/2005/8/layout/process1"/>
    <dgm:cxn modelId="{16852A05-23BD-42C5-91F6-78D47001D74C}" type="presParOf" srcId="{DBF7936D-2F1A-4B6E-8B63-B8C656774315}" destId="{1CD677DA-40A7-4574-A3BD-CD5354329BCF}" srcOrd="6" destOrd="0" presId="urn:microsoft.com/office/officeart/2005/8/layout/process1"/>
    <dgm:cxn modelId="{FAE5356C-38EC-43FF-8DEF-5969E7A8CA82}" type="presParOf" srcId="{DBF7936D-2F1A-4B6E-8B63-B8C656774315}" destId="{265AD963-0DA5-404F-A4CA-1DF90528CF9A}" srcOrd="7" destOrd="0" presId="urn:microsoft.com/office/officeart/2005/8/layout/process1"/>
    <dgm:cxn modelId="{3270288D-6759-4BE8-87A0-0AF25A498F34}" type="presParOf" srcId="{265AD963-0DA5-404F-A4CA-1DF90528CF9A}" destId="{825C6214-1360-4A32-B261-88F180700A78}" srcOrd="0" destOrd="0" presId="urn:microsoft.com/office/officeart/2005/8/layout/process1"/>
    <dgm:cxn modelId="{1F119DF5-E988-47BA-BA2F-B830E12E4FD9}" type="presParOf" srcId="{DBF7936D-2F1A-4B6E-8B63-B8C656774315}" destId="{4BD61BB8-4B40-4936-9B57-A162C9CD5340}"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8"/>
          </a:xfrm>
          <a:prstGeom prst="rect">
            <a:avLst/>
          </a:prstGeom>
        </p:spPr>
        <p:txBody>
          <a:bodyPr vert="horz" lIns="92298" tIns="46149" rIns="92298" bIns="46149" rtlCol="0"/>
          <a:lstStyle>
            <a:lvl1pPr algn="l" eaLnBrk="0" hangingPunct="0">
              <a:defRPr sz="1200">
                <a:latin typeface="Arial" charset="0"/>
                <a:ea typeface="ＭＳ Ｐゴシック" pitchFamily="84" charset="-128"/>
                <a:cs typeface="+mn-cs"/>
              </a:defRPr>
            </a:lvl1pPr>
          </a:lstStyle>
          <a:p>
            <a:pPr>
              <a:defRPr/>
            </a:pPr>
            <a:endParaRPr lang="en-US" dirty="0"/>
          </a:p>
        </p:txBody>
      </p:sp>
      <p:sp>
        <p:nvSpPr>
          <p:cNvPr id="3" name="Date Placeholder 2"/>
          <p:cNvSpPr>
            <a:spLocks noGrp="1"/>
          </p:cNvSpPr>
          <p:nvPr>
            <p:ph type="dt" sz="quarter" idx="1"/>
          </p:nvPr>
        </p:nvSpPr>
        <p:spPr>
          <a:xfrm>
            <a:off x="3970339" y="0"/>
            <a:ext cx="3038476" cy="465138"/>
          </a:xfrm>
          <a:prstGeom prst="rect">
            <a:avLst/>
          </a:prstGeom>
        </p:spPr>
        <p:txBody>
          <a:bodyPr vert="horz" lIns="92298" tIns="46149" rIns="92298" bIns="46149" rtlCol="0"/>
          <a:lstStyle>
            <a:lvl1pPr algn="r" eaLnBrk="0" hangingPunct="0">
              <a:defRPr sz="1200" smtClean="0">
                <a:latin typeface="Arial" charset="0"/>
                <a:ea typeface="ＭＳ Ｐゴシック" pitchFamily="84" charset="-128"/>
                <a:cs typeface="+mn-cs"/>
              </a:defRPr>
            </a:lvl1pPr>
          </a:lstStyle>
          <a:p>
            <a:pPr>
              <a:defRPr/>
            </a:pPr>
            <a:fld id="{E1A4F2C2-9FBF-409E-B7B9-AB77504C37FB}" type="datetimeFigureOut">
              <a:rPr lang="en-US"/>
              <a:pPr>
                <a:defRPr/>
              </a:pPr>
              <a:t>6/10/2016</a:t>
            </a:fld>
            <a:endParaRPr lang="en-US" dirty="0"/>
          </a:p>
        </p:txBody>
      </p:sp>
      <p:sp>
        <p:nvSpPr>
          <p:cNvPr id="4" name="Footer Placeholder 3"/>
          <p:cNvSpPr>
            <a:spLocks noGrp="1"/>
          </p:cNvSpPr>
          <p:nvPr>
            <p:ph type="ftr" sz="quarter" idx="2"/>
          </p:nvPr>
        </p:nvSpPr>
        <p:spPr>
          <a:xfrm>
            <a:off x="0" y="8829675"/>
            <a:ext cx="3038476" cy="465138"/>
          </a:xfrm>
          <a:prstGeom prst="rect">
            <a:avLst/>
          </a:prstGeom>
        </p:spPr>
        <p:txBody>
          <a:bodyPr vert="horz" lIns="92298" tIns="46149" rIns="92298" bIns="46149" rtlCol="0" anchor="b"/>
          <a:lstStyle>
            <a:lvl1pPr algn="l" eaLnBrk="0" hangingPunct="0">
              <a:defRPr sz="1200">
                <a:latin typeface="Arial" charset="0"/>
                <a:ea typeface="ＭＳ Ｐゴシック" pitchFamily="84" charset="-128"/>
                <a:cs typeface="+mn-cs"/>
              </a:defRPr>
            </a:lvl1pPr>
          </a:lstStyle>
          <a:p>
            <a:pPr>
              <a:defRPr/>
            </a:pPr>
            <a:endParaRPr lang="en-US" dirty="0"/>
          </a:p>
        </p:txBody>
      </p:sp>
      <p:sp>
        <p:nvSpPr>
          <p:cNvPr id="5" name="Slide Number Placeholder 4"/>
          <p:cNvSpPr>
            <a:spLocks noGrp="1"/>
          </p:cNvSpPr>
          <p:nvPr>
            <p:ph type="sldNum" sz="quarter" idx="3"/>
          </p:nvPr>
        </p:nvSpPr>
        <p:spPr>
          <a:xfrm>
            <a:off x="3970339" y="8829675"/>
            <a:ext cx="3038476" cy="465138"/>
          </a:xfrm>
          <a:prstGeom prst="rect">
            <a:avLst/>
          </a:prstGeom>
        </p:spPr>
        <p:txBody>
          <a:bodyPr vert="horz" lIns="92298" tIns="46149" rIns="92298" bIns="46149" rtlCol="0" anchor="b"/>
          <a:lstStyle>
            <a:lvl1pPr algn="r" eaLnBrk="0" hangingPunct="0">
              <a:defRPr sz="1200" smtClean="0">
                <a:latin typeface="Arial" charset="0"/>
                <a:ea typeface="ＭＳ Ｐゴシック" pitchFamily="84" charset="-128"/>
                <a:cs typeface="+mn-cs"/>
              </a:defRPr>
            </a:lvl1pPr>
          </a:lstStyle>
          <a:p>
            <a:pPr>
              <a:defRPr/>
            </a:pPr>
            <a:fld id="{5E2B9C9E-C4E7-4D68-9E15-59E7054D7967}" type="slidenum">
              <a:rPr lang="en-US"/>
              <a:pPr>
                <a:defRPr/>
              </a:pPr>
              <a:t>‹#›</a:t>
            </a:fld>
            <a:endParaRPr lang="en-US" dirty="0"/>
          </a:p>
        </p:txBody>
      </p:sp>
    </p:spTree>
    <p:extLst>
      <p:ext uri="{BB962C8B-B14F-4D97-AF65-F5344CB8AC3E}">
        <p14:creationId xmlns:p14="http://schemas.microsoft.com/office/powerpoint/2010/main" val="1089873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8"/>
          </a:xfrm>
          <a:prstGeom prst="rect">
            <a:avLst/>
          </a:prstGeom>
        </p:spPr>
        <p:txBody>
          <a:bodyPr vert="horz" lIns="92298" tIns="46149" rIns="92298" bIns="46149" rtlCol="0"/>
          <a:lstStyle>
            <a:lvl1pPr algn="l" eaLnBrk="0" hangingPunct="0">
              <a:defRPr sz="1200" dirty="0">
                <a:latin typeface="Arial" charset="0"/>
                <a:ea typeface="ＭＳ Ｐゴシック" pitchFamily="84" charset="-128"/>
                <a:cs typeface="+mn-cs"/>
              </a:defRPr>
            </a:lvl1pPr>
          </a:lstStyle>
          <a:p>
            <a:pPr>
              <a:defRPr/>
            </a:pPr>
            <a:endParaRPr lang="en-US" dirty="0"/>
          </a:p>
        </p:txBody>
      </p:sp>
      <p:sp>
        <p:nvSpPr>
          <p:cNvPr id="3" name="Date Placeholder 2"/>
          <p:cNvSpPr>
            <a:spLocks noGrp="1"/>
          </p:cNvSpPr>
          <p:nvPr>
            <p:ph type="dt" idx="1"/>
          </p:nvPr>
        </p:nvSpPr>
        <p:spPr>
          <a:xfrm>
            <a:off x="3970339" y="0"/>
            <a:ext cx="3038476" cy="465138"/>
          </a:xfrm>
          <a:prstGeom prst="rect">
            <a:avLst/>
          </a:prstGeom>
        </p:spPr>
        <p:txBody>
          <a:bodyPr vert="horz" lIns="92298" tIns="46149" rIns="92298" bIns="46149" rtlCol="0"/>
          <a:lstStyle>
            <a:lvl1pPr algn="r" eaLnBrk="0" hangingPunct="0">
              <a:defRPr sz="1200" smtClean="0">
                <a:latin typeface="Arial" charset="0"/>
                <a:ea typeface="ＭＳ Ｐゴシック" pitchFamily="84" charset="-128"/>
                <a:cs typeface="+mn-cs"/>
              </a:defRPr>
            </a:lvl1pPr>
          </a:lstStyle>
          <a:p>
            <a:pPr>
              <a:defRPr/>
            </a:pPr>
            <a:fld id="{D64E6623-31F2-439B-AB50-FA2A0F13865D}" type="datetimeFigureOut">
              <a:rPr lang="en-US"/>
              <a:pPr>
                <a:defRPr/>
              </a:pPr>
              <a:t>6/10/2016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8" tIns="46149" rIns="92298" bIns="4614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2298" tIns="46149" rIns="92298" bIns="461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6" cy="465138"/>
          </a:xfrm>
          <a:prstGeom prst="rect">
            <a:avLst/>
          </a:prstGeom>
        </p:spPr>
        <p:txBody>
          <a:bodyPr vert="horz" lIns="92298" tIns="46149" rIns="92298" bIns="46149" rtlCol="0" anchor="b"/>
          <a:lstStyle>
            <a:lvl1pPr algn="l" eaLnBrk="0" hangingPunct="0">
              <a:defRPr sz="1200" dirty="0">
                <a:latin typeface="Arial" charset="0"/>
                <a:ea typeface="ＭＳ Ｐゴシック" pitchFamily="8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339" y="8829675"/>
            <a:ext cx="3038476" cy="465138"/>
          </a:xfrm>
          <a:prstGeom prst="rect">
            <a:avLst/>
          </a:prstGeom>
        </p:spPr>
        <p:txBody>
          <a:bodyPr vert="horz" lIns="92298" tIns="46149" rIns="92298" bIns="46149" rtlCol="0" anchor="b"/>
          <a:lstStyle>
            <a:lvl1pPr algn="r" eaLnBrk="0" hangingPunct="0">
              <a:defRPr sz="1200" smtClean="0">
                <a:latin typeface="Arial" charset="0"/>
                <a:ea typeface="ＭＳ Ｐゴシック" pitchFamily="84" charset="-128"/>
                <a:cs typeface="+mn-cs"/>
              </a:defRPr>
            </a:lvl1pPr>
          </a:lstStyle>
          <a:p>
            <a:pPr>
              <a:defRPr/>
            </a:pPr>
            <a:fld id="{8BB3B9E7-E5B8-4AF3-B9CD-EABD7ED06C1B}" type="slidenum">
              <a:rPr lang="en-US"/>
              <a:pPr>
                <a:defRPr/>
              </a:pPr>
              <a:t>‹#›</a:t>
            </a:fld>
            <a:endParaRPr lang="en-US" dirty="0"/>
          </a:p>
        </p:txBody>
      </p:sp>
    </p:spTree>
    <p:extLst>
      <p:ext uri="{BB962C8B-B14F-4D97-AF65-F5344CB8AC3E}">
        <p14:creationId xmlns:p14="http://schemas.microsoft.com/office/powerpoint/2010/main" val="395182843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17854CF4-722A-4CC1-8497-AC9F1C3CF4B6}" type="slidenum">
              <a:rPr lang="en-US" sz="1200"/>
              <a:pPr/>
              <a:t>1</a:t>
            </a:fld>
            <a:endParaRPr lang="en-US" sz="1200" dirty="0"/>
          </a:p>
        </p:txBody>
      </p:sp>
    </p:spTree>
    <p:extLst>
      <p:ext uri="{BB962C8B-B14F-4D97-AF65-F5344CB8AC3E}">
        <p14:creationId xmlns:p14="http://schemas.microsoft.com/office/powerpoint/2010/main" val="32765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internal controls in a budgetary context include processes and procedures designed to:</a:t>
            </a:r>
          </a:p>
          <a:p>
            <a:r>
              <a:rPr lang="en-US" dirty="0"/>
              <a:t> Assign responsibility for budget development and execution;</a:t>
            </a:r>
          </a:p>
          <a:p>
            <a:r>
              <a:rPr lang="en-US" dirty="0"/>
              <a:t> Monitor budget performance;</a:t>
            </a:r>
          </a:p>
          <a:p>
            <a:r>
              <a:rPr lang="en-US" dirty="0"/>
              <a:t> Ensure that resources are available to meet planned expenses;</a:t>
            </a:r>
          </a:p>
          <a:p>
            <a:r>
              <a:rPr lang="en-US" dirty="0"/>
              <a:t> Validate and approve expenditures against a valid budget;</a:t>
            </a:r>
          </a:p>
          <a:p>
            <a:r>
              <a:rPr lang="en-US" dirty="0"/>
              <a:t> Ensure that budgets submitted to the Board of Regents are congruent with the financial resources</a:t>
            </a:r>
          </a:p>
          <a:p>
            <a:r>
              <a:rPr lang="en-US" dirty="0"/>
              <a:t>of the college and that they are properly reflected in the financial system; and,</a:t>
            </a:r>
          </a:p>
          <a:p>
            <a:r>
              <a:rPr lang="en-US" dirty="0"/>
              <a:t> Provide early warning of financial or other risks as reflected in budget performance.</a:t>
            </a:r>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10</a:t>
            </a:fld>
            <a:endParaRPr lang="en-US" dirty="0"/>
          </a:p>
        </p:txBody>
      </p:sp>
    </p:spTree>
    <p:extLst>
      <p:ext uri="{BB962C8B-B14F-4D97-AF65-F5344CB8AC3E}">
        <p14:creationId xmlns:p14="http://schemas.microsoft.com/office/powerpoint/2010/main" val="245958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control we cite frequently</a:t>
            </a:r>
            <a:r>
              <a:rPr lang="en-US" baseline="0" dirty="0" smtClean="0"/>
              <a:t> is separation of duties – another is dual controls.   We see this frequently in cash handling, but the same is true for inventory or any other asset.  There should be a record of when responsibility for the asset is transferred.</a:t>
            </a:r>
          </a:p>
          <a:p>
            <a:endParaRPr lang="en-US" baseline="0" dirty="0" smtClean="0"/>
          </a:p>
          <a:p>
            <a:r>
              <a:rPr lang="en-US" baseline="0" dirty="0" smtClean="0"/>
              <a:t>If you don’t have this accountability, and $ is missing, you will be suspect. </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11</a:t>
            </a:fld>
            <a:endParaRPr lang="en-US" dirty="0"/>
          </a:p>
        </p:txBody>
      </p:sp>
    </p:spTree>
    <p:extLst>
      <p:ext uri="{BB962C8B-B14F-4D97-AF65-F5344CB8AC3E}">
        <p14:creationId xmlns:p14="http://schemas.microsoft.com/office/powerpoint/2010/main" val="237877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0" indent="0">
              <a:buNone/>
            </a:pPr>
            <a:r>
              <a:rPr lang="en-US" dirty="0" smtClean="0"/>
              <a:t>To</a:t>
            </a:r>
            <a:r>
              <a:rPr lang="en-US" baseline="0" dirty="0" smtClean="0"/>
              <a:t> ensure that you will reach your department goals and mitigate risks – first you want to try and prevent major risks from happening, so you will implement controls, to include monitoring, which will deter the honest workers from fraud, and help to reduce errors, etc.</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12</a:t>
            </a:fld>
            <a:endParaRPr lang="en-US" dirty="0"/>
          </a:p>
        </p:txBody>
      </p:sp>
    </p:spTree>
    <p:extLst>
      <p:ext uri="{BB962C8B-B14F-4D97-AF65-F5344CB8AC3E}">
        <p14:creationId xmlns:p14="http://schemas.microsoft.com/office/powerpoint/2010/main" val="365606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442" indent="-226442">
              <a:buAutoNum type="arabicPeriod"/>
            </a:pPr>
            <a:r>
              <a:rPr lang="en-US" dirty="0" smtClean="0"/>
              <a:t>Reconciling</a:t>
            </a:r>
            <a:r>
              <a:rPr lang="en-US" baseline="0" dirty="0" smtClean="0"/>
              <a:t> bank statements</a:t>
            </a:r>
          </a:p>
          <a:p>
            <a:pPr marL="226442" indent="-226442">
              <a:buAutoNum type="arabicPeriod"/>
            </a:pPr>
            <a:r>
              <a:rPr lang="en-US" baseline="0" dirty="0" smtClean="0"/>
              <a:t>Counting your change</a:t>
            </a:r>
          </a:p>
          <a:p>
            <a:pPr marL="226442" indent="-226442">
              <a:buAutoNum type="arabicPeriod"/>
            </a:pPr>
            <a:r>
              <a:rPr lang="en-US" baseline="0" dirty="0" smtClean="0"/>
              <a:t>Reading expiration date before you drink that milk.</a:t>
            </a:r>
          </a:p>
          <a:p>
            <a:pPr marL="226442" indent="-226442">
              <a:buAutoNum type="arabicPeriod"/>
            </a:pPr>
            <a:r>
              <a:rPr lang="en-US" baseline="0" dirty="0" smtClean="0"/>
              <a:t>Counting inventory</a:t>
            </a:r>
          </a:p>
          <a:p>
            <a:pPr marL="226442" indent="-226442">
              <a:buAutoNum type="arabicPeriod"/>
            </a:pPr>
            <a:r>
              <a:rPr lang="en-US" baseline="0" dirty="0" smtClean="0"/>
              <a:t>Lock your doors</a:t>
            </a:r>
          </a:p>
          <a:p>
            <a:pPr marL="226442" indent="-226442">
              <a:buAutoNum type="arabicPeriod"/>
            </a:pPr>
            <a:endParaRPr lang="en-US" baseline="0" dirty="0" smtClean="0"/>
          </a:p>
          <a:p>
            <a:pPr marL="226442" indent="-226442">
              <a:buAutoNum type="arabicPeriod"/>
            </a:pPr>
            <a:r>
              <a:rPr lang="en-US" baseline="0" dirty="0" smtClean="0"/>
              <a:t>ASK THE PARTICIPANTS FOR EXAMPLES OF WHAT THEY DO. AND WRITE ON THE BOARD</a:t>
            </a:r>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13</a:t>
            </a:fld>
            <a:endParaRPr lang="en-US" dirty="0"/>
          </a:p>
        </p:txBody>
      </p:sp>
    </p:spTree>
    <p:extLst>
      <p:ext uri="{BB962C8B-B14F-4D97-AF65-F5344CB8AC3E}">
        <p14:creationId xmlns:p14="http://schemas.microsoft.com/office/powerpoint/2010/main" val="25582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The COSO</a:t>
            </a:r>
            <a:r>
              <a:rPr lang="en-US" baseline="0" dirty="0" smtClean="0"/>
              <a:t> definition of control activities recognizes that internal control is affected by people at every level of the organization. Control activities are more than a means to an end, and are not limited to authorized procedures. Control activities are often in overlapping categories</a:t>
            </a:r>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14</a:t>
            </a:fld>
            <a:endParaRPr lang="en-US" dirty="0"/>
          </a:p>
        </p:txBody>
      </p:sp>
    </p:spTree>
    <p:extLst>
      <p:ext uri="{BB962C8B-B14F-4D97-AF65-F5344CB8AC3E}">
        <p14:creationId xmlns:p14="http://schemas.microsoft.com/office/powerpoint/2010/main" val="196432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controls can protect against these types of schemes.</a:t>
            </a:r>
          </a:p>
          <a:p>
            <a:endParaRPr lang="en-US" dirty="0" smtClean="0"/>
          </a:p>
          <a:p>
            <a:r>
              <a:rPr lang="en-US" dirty="0" smtClean="0"/>
              <a:t>Relate this back</a:t>
            </a:r>
            <a:r>
              <a:rPr lang="en-US" baseline="0" dirty="0" smtClean="0"/>
              <a:t> to the audience.  Do you think you could ever be the victim of any of these schemes?</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a:t>
            </a:r>
            <a:r>
              <a:rPr lang="en-US" baseline="0" dirty="0" smtClean="0"/>
              <a:t> local example of fraud is </a:t>
            </a:r>
            <a:r>
              <a:rPr lang="en-US" dirty="0" smtClean="0"/>
              <a:t>Lowndes County YMCA former</a:t>
            </a:r>
            <a:r>
              <a:rPr lang="en-US" baseline="0" dirty="0" smtClean="0"/>
              <a:t> executive director Nicky Tampas and his co-conspirator Wayman Lee Patrick Jr. Among other dishonest acts these two performed, Mr. Patrick was awarded the landscaping and renovation contracts for the YMCA by Tampas, then kicked back a portion of the money to Tampas. In 2006, Mr. Tampas was sentenced to 97 months in prison, with $1.4 million in restitution; Mr. Patrick was sentenced to 65 months in prison.</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15</a:t>
            </a:fld>
            <a:endParaRPr lang="en-US" dirty="0"/>
          </a:p>
        </p:txBody>
      </p:sp>
    </p:spTree>
    <p:extLst>
      <p:ext uri="{BB962C8B-B14F-4D97-AF65-F5344CB8AC3E}">
        <p14:creationId xmlns:p14="http://schemas.microsoft.com/office/powerpoint/2010/main" val="355964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16</a:t>
            </a:fld>
            <a:endParaRPr lang="en-US" dirty="0"/>
          </a:p>
        </p:txBody>
      </p:sp>
    </p:spTree>
    <p:extLst>
      <p:ext uri="{BB962C8B-B14F-4D97-AF65-F5344CB8AC3E}">
        <p14:creationId xmlns:p14="http://schemas.microsoft.com/office/powerpoint/2010/main" val="4453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someone may THINK they have a control in place, but by</a:t>
            </a:r>
            <a:r>
              <a:rPr lang="en-US" baseline="0" dirty="0" smtClean="0"/>
              <a:t> design it is not a control.  For example – police evidence room.  The officer gives the evidence to the custodian who securely locks it in the evidence room.  Maybe he even watches the custodian log it in the evidence book.  But wait, the evidence receipts are not numbered and when the officer leaves, the custodian removes the unnumbered receipt and destroys it.  Now he is free to pocket the evidence.  And when it’s time to produce the evidence, there is no record of it.  What happened to it?  Did it ever exist?  Did the officer lose it or steal it?  What about the custodian?  Is he under suspicion?</a:t>
            </a:r>
          </a:p>
          <a:p>
            <a:endParaRPr lang="en-US" baseline="0" dirty="0" smtClean="0"/>
          </a:p>
          <a:p>
            <a:r>
              <a:rPr lang="en-US" baseline="0" dirty="0" smtClean="0"/>
              <a:t>How would you improve this?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17</a:t>
            </a:fld>
            <a:endParaRPr lang="en-US" dirty="0"/>
          </a:p>
        </p:txBody>
      </p:sp>
    </p:spTree>
    <p:extLst>
      <p:ext uri="{BB962C8B-B14F-4D97-AF65-F5344CB8AC3E}">
        <p14:creationId xmlns:p14="http://schemas.microsoft.com/office/powerpoint/2010/main" val="2775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18</a:t>
            </a:fld>
            <a:endParaRPr lang="en-US" dirty="0"/>
          </a:p>
        </p:txBody>
      </p:sp>
    </p:spTree>
    <p:extLst>
      <p:ext uri="{BB962C8B-B14F-4D97-AF65-F5344CB8AC3E}">
        <p14:creationId xmlns:p14="http://schemas.microsoft.com/office/powerpoint/2010/main" val="210909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19</a:t>
            </a:fld>
            <a:endParaRPr lang="en-US" dirty="0"/>
          </a:p>
        </p:txBody>
      </p:sp>
    </p:spTree>
    <p:extLst>
      <p:ext uri="{BB962C8B-B14F-4D97-AF65-F5344CB8AC3E}">
        <p14:creationId xmlns:p14="http://schemas.microsoft.com/office/powerpoint/2010/main" val="210909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chemeClr val="tx1"/>
                </a:solidFill>
              </a:rPr>
              <a:t>Importance of IC</a:t>
            </a:r>
          </a:p>
          <a:p>
            <a:r>
              <a:rPr lang="en-US" dirty="0" smtClean="0">
                <a:solidFill>
                  <a:schemeClr val="tx1"/>
                </a:solidFill>
              </a:rPr>
              <a:t>COSO model</a:t>
            </a:r>
          </a:p>
          <a:p>
            <a:r>
              <a:rPr lang="en-US" dirty="0" smtClean="0">
                <a:solidFill>
                  <a:schemeClr val="tx1"/>
                </a:solidFill>
              </a:rPr>
              <a:t>Best practices</a:t>
            </a:r>
          </a:p>
          <a:p>
            <a:pPr>
              <a:spcBef>
                <a:spcPct val="0"/>
              </a:spcBef>
            </a:pPr>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17854CF4-722A-4CC1-8497-AC9F1C3CF4B6}" type="slidenum">
              <a:rPr lang="en-US" sz="1200"/>
              <a:pPr/>
              <a:t>2</a:t>
            </a:fld>
            <a:endParaRPr lang="en-US" sz="1200" dirty="0"/>
          </a:p>
        </p:txBody>
      </p:sp>
    </p:spTree>
    <p:extLst>
      <p:ext uri="{BB962C8B-B14F-4D97-AF65-F5344CB8AC3E}">
        <p14:creationId xmlns:p14="http://schemas.microsoft.com/office/powerpoint/2010/main" val="3777940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20</a:t>
            </a:fld>
            <a:endParaRPr lang="en-US" dirty="0"/>
          </a:p>
        </p:txBody>
      </p:sp>
    </p:spTree>
    <p:extLst>
      <p:ext uri="{BB962C8B-B14F-4D97-AF65-F5344CB8AC3E}">
        <p14:creationId xmlns:p14="http://schemas.microsoft.com/office/powerpoint/2010/main" val="210909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30744" indent="-230744" defTabSz="922977" fontAlgn="auto">
              <a:spcBef>
                <a:spcPts val="0"/>
              </a:spcBef>
              <a:spcAft>
                <a:spcPts val="0"/>
              </a:spcAft>
              <a:buFontTx/>
              <a:buAutoNum type="arabicPeriod"/>
              <a:defRPr/>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DC4EE02-E05B-4196-9B51-970D6D9C4560}" type="slidenum">
              <a:rPr lang="en-US" sz="1200"/>
              <a:pPr/>
              <a:t>21</a:t>
            </a:fld>
            <a:endParaRPr lang="en-US" sz="1200" dirty="0"/>
          </a:p>
        </p:txBody>
      </p:sp>
    </p:spTree>
    <p:extLst>
      <p:ext uri="{BB962C8B-B14F-4D97-AF65-F5344CB8AC3E}">
        <p14:creationId xmlns:p14="http://schemas.microsoft.com/office/powerpoint/2010/main" val="1736322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r>
              <a:rPr lang="en-US" dirty="0" smtClean="0"/>
              <a:t>One tool to evaluate an organization’s internal controls is the COSO model. </a:t>
            </a:r>
            <a:r>
              <a:rPr lang="en-US" baseline="0" dirty="0" smtClean="0"/>
              <a:t> This FRAMEWORK is important – it formalizes a set of conditions that can be commonly understood and accepted by all parties and that will foster good controls.</a:t>
            </a:r>
            <a:endParaRPr lang="en-US" dirty="0" smtClean="0"/>
          </a:p>
          <a:p>
            <a:endParaRPr lang="en-US" dirty="0" smtClean="0"/>
          </a:p>
          <a:p>
            <a:r>
              <a:rPr lang="en-US" baseline="0" dirty="0" smtClean="0"/>
              <a:t>COSO is The Committee of Sponsoring Organizations formed in 1985 to sponsor the National Commission on Fraudulent Financial Reporting known as the Treadway Commission, continues to be dedicated to enhancing the quality of financial reporting.</a:t>
            </a:r>
          </a:p>
          <a:p>
            <a:endParaRPr lang="en-US" baseline="0" dirty="0" smtClean="0"/>
          </a:p>
          <a:p>
            <a:r>
              <a:rPr lang="en-US" baseline="0" dirty="0" smtClean="0"/>
              <a:t>COSO developed a common definition of internal controls that provides a standard against which all organizations can assess their controls.</a:t>
            </a:r>
          </a:p>
          <a:p>
            <a:r>
              <a:rPr lang="en-US" b="1" baseline="0" dirty="0" smtClean="0"/>
              <a:t>“</a:t>
            </a:r>
            <a:r>
              <a:rPr lang="en-US" dirty="0" smtClean="0"/>
              <a:t>Systems and processes,</a:t>
            </a:r>
            <a:r>
              <a:rPr lang="en-US" baseline="0" dirty="0" smtClean="0"/>
              <a:t> effected by the entity’s board, management and other personnel, </a:t>
            </a:r>
            <a:r>
              <a:rPr lang="en-US" dirty="0" smtClean="0"/>
              <a:t>designed to provide management with reasonable but not absolute assurance that the goals and objectives it believes important to the entity will be met”</a:t>
            </a:r>
            <a:endParaRPr lang="en-US" b="1" baseline="0" dirty="0" smtClean="0"/>
          </a:p>
          <a:p>
            <a:endParaRPr lang="en-US" b="1" baseline="0" dirty="0" smtClean="0"/>
          </a:p>
          <a:p>
            <a:r>
              <a:rPr lang="en-US" b="1" dirty="0" smtClean="0"/>
              <a:t>Mission</a:t>
            </a:r>
          </a:p>
          <a:p>
            <a:r>
              <a:rPr lang="en-US" dirty="0" smtClean="0">
                <a:effectLst/>
              </a:rPr>
              <a:t>COSO’s mission is to strengthen</a:t>
            </a:r>
            <a:r>
              <a:rPr lang="en-US" baseline="0" dirty="0" smtClean="0">
                <a:effectLst/>
              </a:rPr>
              <a:t> </a:t>
            </a:r>
            <a:r>
              <a:rPr lang="en-US" dirty="0" smtClean="0">
                <a:effectLst/>
              </a:rPr>
              <a:t>internal control and deter</a:t>
            </a:r>
            <a:r>
              <a:rPr lang="en-US" baseline="0" dirty="0" smtClean="0">
                <a:effectLst/>
              </a:rPr>
              <a:t> </a:t>
            </a:r>
            <a:r>
              <a:rPr lang="en-US" dirty="0" smtClean="0">
                <a:effectLst/>
              </a:rPr>
              <a:t>fraud. If this cube represents</a:t>
            </a:r>
            <a:r>
              <a:rPr lang="en-US" baseline="0" dirty="0" smtClean="0">
                <a:effectLst/>
              </a:rPr>
              <a:t> VSU, each column would be your department or unit.</a:t>
            </a:r>
            <a:endParaRPr lang="en-US" dirty="0" smtClean="0">
              <a:effectLst/>
            </a:endParaRPr>
          </a:p>
          <a:p>
            <a:pPr defTabSz="922977" fontAlgn="auto">
              <a:spcBef>
                <a:spcPts val="0"/>
              </a:spcBef>
              <a:spcAft>
                <a:spcPts val="0"/>
              </a:spcAft>
              <a:defRPr/>
            </a:pPr>
            <a:endParaRPr lang="en-US" dirty="0" smtClean="0"/>
          </a:p>
          <a:p>
            <a:pPr defTabSz="922977" fontAlgn="auto">
              <a:spcBef>
                <a:spcPts val="0"/>
              </a:spcBef>
              <a:spcAft>
                <a:spcPts val="0"/>
              </a:spcAft>
              <a:defRPr/>
            </a:pP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DC4EE02-E05B-4196-9B51-970D6D9C4560}" type="slidenum">
              <a:rPr lang="en-US" sz="1200"/>
              <a:pPr/>
              <a:t>22</a:t>
            </a:fld>
            <a:endParaRPr lang="en-US" sz="1200" dirty="0"/>
          </a:p>
        </p:txBody>
      </p:sp>
    </p:spTree>
    <p:extLst>
      <p:ext uri="{BB962C8B-B14F-4D97-AF65-F5344CB8AC3E}">
        <p14:creationId xmlns:p14="http://schemas.microsoft.com/office/powerpoint/2010/main" val="1859549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a:t>The </a:t>
            </a:r>
            <a:r>
              <a:rPr lang="en-US" i="1" dirty="0"/>
              <a:t>Framework </a:t>
            </a:r>
            <a:r>
              <a:rPr lang="en-US" dirty="0"/>
              <a:t>provides a control structure for </a:t>
            </a:r>
            <a:r>
              <a:rPr lang="en-US" b="1" dirty="0"/>
              <a:t>all  </a:t>
            </a:r>
            <a:r>
              <a:rPr lang="en-US" dirty="0"/>
              <a:t>aspects of the organization. </a:t>
            </a:r>
            <a:endParaRPr lang="en-US" dirty="0" smtClean="0"/>
          </a:p>
          <a:p>
            <a:endParaRPr lang="en-US" b="1" dirty="0" smtClean="0"/>
          </a:p>
          <a:p>
            <a:r>
              <a:rPr lang="en-US" b="1" dirty="0" smtClean="0"/>
              <a:t>Think of your job in the context of these 3 areas:</a:t>
            </a:r>
          </a:p>
          <a:p>
            <a:pPr marL="224622" indent="-224622">
              <a:buFont typeface="+mj-lt"/>
              <a:buAutoNum type="arabicPeriod"/>
            </a:pPr>
            <a:r>
              <a:rPr lang="en-US" b="1" dirty="0" smtClean="0"/>
              <a:t>Operations</a:t>
            </a:r>
          </a:p>
          <a:p>
            <a:pPr marL="224622" indent="-224622">
              <a:buFont typeface="+mj-lt"/>
              <a:buAutoNum type="arabicPeriod"/>
            </a:pPr>
            <a:r>
              <a:rPr lang="en-US" b="1" dirty="0" smtClean="0"/>
              <a:t>Financial</a:t>
            </a:r>
            <a:r>
              <a:rPr lang="en-US" b="1" baseline="0" dirty="0" smtClean="0"/>
              <a:t> Reporting</a:t>
            </a:r>
          </a:p>
          <a:p>
            <a:pPr marL="224622" indent="-224622">
              <a:buFont typeface="+mj-lt"/>
              <a:buAutoNum type="arabicPeriod"/>
            </a:pPr>
            <a:r>
              <a:rPr lang="en-US" b="1" baseline="0" dirty="0" smtClean="0"/>
              <a:t>Compliance</a:t>
            </a:r>
          </a:p>
          <a:p>
            <a:endParaRPr lang="en-US" b="1" dirty="0" smtClean="0"/>
          </a:p>
          <a:p>
            <a:endParaRPr lang="en-US" dirty="0" smtClean="0">
              <a:effectLst/>
            </a:endParaRPr>
          </a:p>
          <a:p>
            <a:endParaRPr lang="en-US" baseline="0"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23</a:t>
            </a:fld>
            <a:endParaRPr lang="en-US" dirty="0"/>
          </a:p>
        </p:txBody>
      </p:sp>
    </p:spTree>
    <p:extLst>
      <p:ext uri="{BB962C8B-B14F-4D97-AF65-F5344CB8AC3E}">
        <p14:creationId xmlns:p14="http://schemas.microsoft.com/office/powerpoint/2010/main" val="3837986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are internal controls?</a:t>
            </a:r>
          </a:p>
          <a:p>
            <a:endParaRPr lang="en-US" baseline="0" dirty="0" smtClean="0"/>
          </a:p>
          <a:p>
            <a:r>
              <a:rPr lang="en-US" baseline="0" dirty="0" smtClean="0"/>
              <a:t>Internal controls mean “different things to different people”, which can create confusion and lead to miscommunication.</a:t>
            </a:r>
          </a:p>
          <a:p>
            <a:endParaRPr lang="en-US" baseline="0" dirty="0" smtClean="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24</a:t>
            </a:fld>
            <a:endParaRPr lang="en-US" dirty="0"/>
          </a:p>
        </p:txBody>
      </p:sp>
    </p:spTree>
    <p:extLst>
      <p:ext uri="{BB962C8B-B14F-4D97-AF65-F5344CB8AC3E}">
        <p14:creationId xmlns:p14="http://schemas.microsoft.com/office/powerpoint/2010/main" val="124024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25</a:t>
            </a:fld>
            <a:endParaRPr lang="en-US" dirty="0"/>
          </a:p>
        </p:txBody>
      </p:sp>
    </p:spTree>
    <p:extLst>
      <p:ext uri="{BB962C8B-B14F-4D97-AF65-F5344CB8AC3E}">
        <p14:creationId xmlns:p14="http://schemas.microsoft.com/office/powerpoint/2010/main" val="4223921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26</a:t>
            </a:fld>
            <a:endParaRPr lang="en-US" dirty="0"/>
          </a:p>
        </p:txBody>
      </p:sp>
    </p:spTree>
    <p:extLst>
      <p:ext uri="{BB962C8B-B14F-4D97-AF65-F5344CB8AC3E}">
        <p14:creationId xmlns:p14="http://schemas.microsoft.com/office/powerpoint/2010/main" val="43451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 sets the tone of an organization. </a:t>
            </a:r>
            <a:r>
              <a:rPr lang="en-US" baseline="0" dirty="0" smtClean="0"/>
              <a:t>It is the foundation for all other components of internal control, providing discipline and structure.</a:t>
            </a:r>
          </a:p>
          <a:p>
            <a:r>
              <a:rPr lang="en-US" baseline="0" dirty="0" smtClean="0"/>
              <a:t>The “Tone at the top” is often mentioned. This is the message you convey to your reporting structure and how you communicate acceptable behavior. Consider a supervisor who arrives late, leaves early, and takes long lunches and the message that this behavior conveys to their employees.</a:t>
            </a:r>
          </a:p>
          <a:p>
            <a:r>
              <a:rPr lang="en-US" baseline="0" dirty="0" smtClean="0"/>
              <a:t>Another example is what happened at Penn State. Egregious behavior was condoned, resulting in significant loss of reputation to the entire institution.</a:t>
            </a:r>
          </a:p>
          <a:p>
            <a:endParaRPr lang="en-US" baseline="0" dirty="0" smtClean="0"/>
          </a:p>
          <a:p>
            <a:r>
              <a:rPr lang="en-US" baseline="0" dirty="0" smtClean="0"/>
              <a:t>Albany State Financial Aid</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27</a:t>
            </a:fld>
            <a:endParaRPr lang="en-US" dirty="0"/>
          </a:p>
        </p:txBody>
      </p:sp>
    </p:spTree>
    <p:extLst>
      <p:ext uri="{BB962C8B-B14F-4D97-AF65-F5344CB8AC3E}">
        <p14:creationId xmlns:p14="http://schemas.microsoft.com/office/powerpoint/2010/main" val="155489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 sets the tone of an organization. </a:t>
            </a:r>
            <a:r>
              <a:rPr lang="en-US" baseline="0" dirty="0" smtClean="0"/>
              <a:t>It is the foundation for all other components of internal control, providing discipline and structure.</a:t>
            </a:r>
          </a:p>
          <a:p>
            <a:r>
              <a:rPr lang="en-US" baseline="0" dirty="0" smtClean="0"/>
              <a:t>The “Tone at the top” is often mentioned. This is the message you convey to your reporting structure and how you communicate acceptable behavior. Consider a supervisor who arrives late, leaves early, and takes long lunches and the message that this behavior conveys to their employees.</a:t>
            </a:r>
          </a:p>
          <a:p>
            <a:r>
              <a:rPr lang="en-US" baseline="0" dirty="0" smtClean="0"/>
              <a:t>Another example is what happened at Penn State. Egregious behavior was condoned, resulting in significant loss of reputation to the entire institution.</a:t>
            </a:r>
          </a:p>
          <a:p>
            <a:endParaRPr lang="en-US" baseline="0" dirty="0" smtClean="0"/>
          </a:p>
          <a:p>
            <a:r>
              <a:rPr lang="en-US" baseline="0" dirty="0" smtClean="0"/>
              <a:t>Albany State Financial Aid – a culture of incompetence and malfeasance; reputational damage; no confidence that these issues are a thing of the past</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28</a:t>
            </a:fld>
            <a:endParaRPr lang="en-US" dirty="0"/>
          </a:p>
        </p:txBody>
      </p:sp>
    </p:spTree>
    <p:extLst>
      <p:ext uri="{BB962C8B-B14F-4D97-AF65-F5344CB8AC3E}">
        <p14:creationId xmlns:p14="http://schemas.microsoft.com/office/powerpoint/2010/main" val="2028763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baseline="0" dirty="0" smtClean="0"/>
          </a:p>
          <a:p>
            <a:r>
              <a:rPr lang="en-US" baseline="0" dirty="0" smtClean="0"/>
              <a:t>So, thinking about your own department:</a:t>
            </a:r>
          </a:p>
          <a:p>
            <a:pPr marL="226442" indent="-226442">
              <a:buAutoNum type="arabicPeriod"/>
            </a:pPr>
            <a:r>
              <a:rPr lang="en-US" baseline="0" dirty="0" smtClean="0"/>
              <a:t>What are your Goals and Objectives. Do you have a mission statement?</a:t>
            </a:r>
          </a:p>
          <a:p>
            <a:pPr marL="226442" indent="-226442">
              <a:buAutoNum type="arabicPeriod"/>
            </a:pPr>
            <a:r>
              <a:rPr lang="en-US" baseline="0" dirty="0" smtClean="0"/>
              <a:t>What would prevent your goals and objectives from being achieved? Internal mistakes and errors, external events, decisions.</a:t>
            </a:r>
          </a:p>
          <a:p>
            <a:pPr marL="228600" lvl="0" indent="-228600">
              <a:buFont typeface="Arial" pitchFamily="34" charset="0"/>
              <a:buAutoNum type="arabicPeriod" startAt="3"/>
            </a:pPr>
            <a:r>
              <a:rPr lang="en-US" baseline="0" dirty="0" smtClean="0"/>
              <a:t>What is necessary to manage those risks?</a:t>
            </a:r>
          </a:p>
          <a:p>
            <a:pPr marL="228600" lvl="0" indent="-228600">
              <a:buFont typeface="Arial" pitchFamily="34" charset="0"/>
              <a:buAutoNum type="arabicPeriod" startAt="3"/>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The easiest way to start is to think about a single process, we usually use a visual aid such as a flowchart. Think about what can go wrong, then consider how to prevent it. A guiding principle is that internal controls should be proactive, value-added, cost- effective and address exposure to risk.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Area Department Risks:</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HR – Federal Workstudy – e.g., Students recorded work hours in ADP match the hours reported in student timesheets; compliance requirements</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Access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International Programs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Creative Designs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Grants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Police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FAID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College of Education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Institutional Effectiveness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Student Services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Budgets -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smtClean="0"/>
          </a:p>
          <a:p>
            <a:pPr marL="228600" lvl="0" indent="-228600">
              <a:buFont typeface="Arial" pitchFamily="34" charset="0"/>
              <a:buAutoNum type="arabicPeriod" startAt="3"/>
            </a:pPr>
            <a:endParaRPr lang="en-US" baseline="0" dirty="0" smtClean="0"/>
          </a:p>
          <a:p>
            <a:pPr marL="228600" lvl="0" indent="-228600">
              <a:buFont typeface="Arial" pitchFamily="34" charset="0"/>
              <a:buAutoNum type="arabicPeriod" startAt="3"/>
            </a:pPr>
            <a:endParaRPr lang="en-US" baseline="0" dirty="0" smtClean="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29</a:t>
            </a:fld>
            <a:endParaRPr lang="en-US" dirty="0"/>
          </a:p>
        </p:txBody>
      </p:sp>
    </p:spTree>
    <p:extLst>
      <p:ext uri="{BB962C8B-B14F-4D97-AF65-F5344CB8AC3E}">
        <p14:creationId xmlns:p14="http://schemas.microsoft.com/office/powerpoint/2010/main" val="59290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68">
              <a:spcBef>
                <a:spcPct val="0"/>
              </a:spcBef>
            </a:pPr>
            <a:r>
              <a:rPr lang="en-US" dirty="0"/>
              <a:t>Imagine this: your division is running well, you seem to be making all good decisions and no one’s complaining.  Things appear to be going well for you.  You’re “in the zone” so to speak.  </a:t>
            </a:r>
            <a:r>
              <a:rPr lang="en-US" dirty="0" smtClean="0"/>
              <a:t>Your boss asks you</a:t>
            </a:r>
            <a:r>
              <a:rPr lang="en-US" baseline="0" dirty="0" smtClean="0"/>
              <a:t> to meet him in the conference room at 3:00 p.m.  You’re thinking, “finally – I’m getting that promotion and the raise that goes with it”.  You are so excited!</a:t>
            </a:r>
          </a:p>
          <a:p>
            <a:pPr defTabSz="905768">
              <a:spcBef>
                <a:spcPct val="0"/>
              </a:spcBef>
            </a:pPr>
            <a:endParaRPr lang="en-US" baseline="0" dirty="0" smtClean="0"/>
          </a:p>
          <a:p>
            <a:pPr defTabSz="905768">
              <a:spcBef>
                <a:spcPct val="0"/>
              </a:spcBef>
            </a:pPr>
            <a:r>
              <a:rPr lang="en-US" baseline="0" dirty="0" smtClean="0"/>
              <a:t>When 3:00 o’clock finally gets here, you open the conference room door with much anticipation and wait – what is this.  There’s the President, the Controller.  All the VP’s - Some people from the system – the Vice Chancellor of finance and oh, no, the auditors are here.  Everyone is dressed in black and no one is smiling.  </a:t>
            </a:r>
          </a:p>
          <a:p>
            <a:pPr defTabSz="905768">
              <a:spcBef>
                <a:spcPct val="0"/>
              </a:spcBef>
            </a:pPr>
            <a:endParaRPr lang="en-US" baseline="0" dirty="0" smtClean="0"/>
          </a:p>
          <a:p>
            <a:pPr defTabSz="905768">
              <a:spcBef>
                <a:spcPct val="0"/>
              </a:spcBef>
            </a:pPr>
            <a:r>
              <a:rPr lang="en-US" baseline="0" dirty="0" smtClean="0"/>
              <a:t>What’s going on?  What’s happening?</a:t>
            </a:r>
          </a:p>
          <a:p>
            <a:pPr defTabSz="905768">
              <a:spcBef>
                <a:spcPct val="0"/>
              </a:spcBef>
            </a:pPr>
            <a:endParaRPr lang="en-US" baseline="0" dirty="0" smtClean="0"/>
          </a:p>
          <a:p>
            <a:pPr defTabSz="905768">
              <a:spcBef>
                <a:spcPct val="0"/>
              </a:spcBef>
            </a:pPr>
            <a:r>
              <a:rPr lang="en-US" baseline="0" dirty="0" smtClean="0"/>
              <a:t>That’s exactly what they want to know.  What is happening? </a:t>
            </a:r>
          </a:p>
          <a:p>
            <a:pPr defTabSz="905768">
              <a:spcBef>
                <a:spcPct val="0"/>
              </a:spcBef>
            </a:pPr>
            <a:endParaRPr lang="en-US" dirty="0"/>
          </a:p>
          <a:p>
            <a:pPr defTabSz="905768">
              <a:spcBef>
                <a:spcPct val="0"/>
              </a:spcBef>
            </a:pPr>
            <a:r>
              <a:rPr lang="en-US" dirty="0"/>
              <a:t>“How did this happen?” “Why didn’t you prevent it?” “When did you know about it?”  </a:t>
            </a:r>
          </a:p>
          <a:p>
            <a:pPr defTabSz="905768">
              <a:spcBef>
                <a:spcPct val="0"/>
              </a:spcBef>
            </a:pPr>
            <a:endParaRPr lang="en-US" dirty="0"/>
          </a:p>
          <a:p>
            <a:pPr>
              <a:spcBef>
                <a:spcPct val="0"/>
              </a:spcBef>
            </a:pPr>
            <a:r>
              <a:rPr lang="en-US" dirty="0" smtClean="0"/>
              <a:t>This was the scene</a:t>
            </a:r>
            <a:r>
              <a:rPr lang="en-US" baseline="0" dirty="0" smtClean="0"/>
              <a:t> in the G</a:t>
            </a:r>
            <a:r>
              <a:rPr lang="en-US" dirty="0" smtClean="0"/>
              <a:t>PC boardroom</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E23D51C-A0C4-4DC9-98E7-612FB40AACA7}" type="slidenum">
              <a:rPr lang="en-US" sz="1200"/>
              <a:pPr/>
              <a:t>3</a:t>
            </a:fld>
            <a:endParaRPr lang="en-US" sz="1200" dirty="0"/>
          </a:p>
        </p:txBody>
      </p:sp>
    </p:spTree>
    <p:extLst>
      <p:ext uri="{BB962C8B-B14F-4D97-AF65-F5344CB8AC3E}">
        <p14:creationId xmlns:p14="http://schemas.microsoft.com/office/powerpoint/2010/main" val="2548576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 Management</a:t>
            </a:r>
            <a:r>
              <a:rPr lang="en-US" baseline="0" dirty="0" smtClean="0"/>
              <a:t> is responsible for establishing and maintaining the entity’s internal control, and an independent auditor cannot perform management functions. Monitoring can be an ongoing process or be conducted as a separate evaluation. For many larger entities, internal audit departments are essential for effective monitoring. In fact, internal auditors can have an effect on the external auditor’s evidence accumulation, provided the internal audit function is performed by staff independent of both the operating and accounting departments and reports either to top management or the audit committee.</a:t>
            </a:r>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30</a:t>
            </a:fld>
            <a:endParaRPr lang="en-US" dirty="0"/>
          </a:p>
        </p:txBody>
      </p:sp>
    </p:spTree>
    <p:extLst>
      <p:ext uri="{BB962C8B-B14F-4D97-AF65-F5344CB8AC3E}">
        <p14:creationId xmlns:p14="http://schemas.microsoft.com/office/powerpoint/2010/main" val="1964321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Controls fall in to</a:t>
            </a:r>
            <a:r>
              <a:rPr lang="en-US" baseline="0" dirty="0" smtClean="0"/>
              <a:t> two categories</a:t>
            </a:r>
            <a:endParaRPr lang="en-US" dirty="0" smtClean="0"/>
          </a:p>
          <a:p>
            <a:endParaRPr lang="en-US" b="1" dirty="0" smtClean="0"/>
          </a:p>
          <a:p>
            <a:r>
              <a:rPr lang="en-US" b="1" dirty="0" smtClean="0"/>
              <a:t>1. Preventive Controls - </a:t>
            </a:r>
            <a:r>
              <a:rPr lang="en-US" b="0" dirty="0" smtClean="0"/>
              <a:t>Des</a:t>
            </a:r>
            <a:r>
              <a:rPr lang="en-US" dirty="0" smtClean="0"/>
              <a:t>igned to prevent an error or exception from occurring</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31</a:t>
            </a:fld>
            <a:endParaRPr lang="en-US" dirty="0"/>
          </a:p>
        </p:txBody>
      </p:sp>
    </p:spTree>
    <p:extLst>
      <p:ext uri="{BB962C8B-B14F-4D97-AF65-F5344CB8AC3E}">
        <p14:creationId xmlns:p14="http://schemas.microsoft.com/office/powerpoint/2010/main" val="2455890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 2.</a:t>
            </a:r>
            <a:r>
              <a:rPr lang="en-US" b="1" baseline="0" dirty="0" smtClean="0"/>
              <a:t> </a:t>
            </a:r>
            <a:r>
              <a:rPr lang="en-US" b="1" dirty="0" smtClean="0"/>
              <a:t>Detective Controls - </a:t>
            </a:r>
            <a:r>
              <a:rPr lang="en-US" dirty="0" smtClean="0"/>
              <a:t>Detective controls are designed to identify an error or exception </a:t>
            </a:r>
            <a:r>
              <a:rPr lang="en-US" b="1" dirty="0" smtClean="0"/>
              <a:t>after </a:t>
            </a:r>
            <a:r>
              <a:rPr lang="en-US" dirty="0" smtClean="0"/>
              <a:t>it has occurred. </a:t>
            </a:r>
          </a:p>
          <a:p>
            <a:endParaRPr lang="en-US" dirty="0" smtClean="0"/>
          </a:p>
          <a:p>
            <a:r>
              <a:rPr lang="en-US" dirty="0" smtClean="0"/>
              <a:t>By</a:t>
            </a:r>
            <a:r>
              <a:rPr lang="en-US" baseline="0" dirty="0" smtClean="0"/>
              <a:t> a show of hands, which type of control is more effective? Preventive or Detective?</a:t>
            </a:r>
          </a:p>
          <a:p>
            <a:endParaRPr lang="en-US" baseline="0" dirty="0" smtClean="0"/>
          </a:p>
          <a:p>
            <a:r>
              <a:rPr lang="en-US" baseline="0" dirty="0" smtClean="0"/>
              <a:t>Answer is that an ounce of prevention is better than a pound of cure.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32</a:t>
            </a:fld>
            <a:endParaRPr lang="en-US" dirty="0"/>
          </a:p>
        </p:txBody>
      </p:sp>
    </p:spTree>
    <p:extLst>
      <p:ext uri="{BB962C8B-B14F-4D97-AF65-F5344CB8AC3E}">
        <p14:creationId xmlns:p14="http://schemas.microsoft.com/office/powerpoint/2010/main" val="2455890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1" u="sng" dirty="0" smtClean="0"/>
          </a:p>
          <a:p>
            <a:r>
              <a:rPr lang="en-US" b="1" u="sng" dirty="0" smtClean="0"/>
              <a:t>ASK AUDIENCE TO ANSWER THE QUESTIONS AND GIVE</a:t>
            </a:r>
            <a:r>
              <a:rPr lang="en-US" b="1" u="sng" baseline="0" dirty="0" smtClean="0"/>
              <a:t> EXAMPLES FROM THEIR JOBS.</a:t>
            </a:r>
            <a:endParaRPr lang="en-US" b="1" u="sng" dirty="0" smtClean="0"/>
          </a:p>
          <a:p>
            <a:endParaRPr lang="en-US" b="1" u="sng" dirty="0" smtClean="0"/>
          </a:p>
          <a:p>
            <a:r>
              <a:rPr lang="en-US" b="0" u="none" dirty="0" smtClean="0"/>
              <a:t>Approvals, Authorizations and Verifications – Preventive</a:t>
            </a:r>
            <a:r>
              <a:rPr lang="en-US" b="0" u="none" baseline="0" dirty="0" smtClean="0"/>
              <a:t> </a:t>
            </a:r>
          </a:p>
          <a:p>
            <a:endParaRPr lang="en-US" b="0" u="none" baseline="0" dirty="0" smtClean="0"/>
          </a:p>
          <a:p>
            <a:r>
              <a:rPr lang="en-US" b="0" u="none" baseline="0" dirty="0" smtClean="0"/>
              <a:t>Reconciliations – Detective</a:t>
            </a:r>
          </a:p>
          <a:p>
            <a:endParaRPr lang="en-US" b="0" u="none" baseline="0" dirty="0" smtClean="0"/>
          </a:p>
          <a:p>
            <a:r>
              <a:rPr lang="en-US" b="0" u="none" baseline="0" dirty="0" smtClean="0"/>
              <a:t>Reviews of Performance – Detective – Identify unexpected results or unusual conditions that require follow-up.</a:t>
            </a:r>
          </a:p>
          <a:p>
            <a:endParaRPr lang="en-US" b="0" u="none" baseline="0" dirty="0" smtClean="0"/>
          </a:p>
          <a:p>
            <a:r>
              <a:rPr lang="en-US" b="0" u="none" baseline="0" dirty="0" smtClean="0"/>
              <a:t>Security of Assets – Preventive (access controls) Detective – (counts and reconciliations)</a:t>
            </a:r>
          </a:p>
          <a:p>
            <a:endParaRPr lang="en-US" b="0" u="none" baseline="0" dirty="0" smtClean="0"/>
          </a:p>
          <a:p>
            <a:r>
              <a:rPr lang="en-US" b="0" u="none" baseline="0" dirty="0" smtClean="0">
                <a:effectLst>
                  <a:outerShdw blurRad="38100" dist="38100" dir="2700000" algn="tl">
                    <a:srgbClr val="000000">
                      <a:alpha val="43137"/>
                    </a:srgbClr>
                  </a:outerShdw>
                </a:effectLst>
              </a:rPr>
              <a:t>Segregation of Duties –  Preventive </a:t>
            </a:r>
            <a:r>
              <a:rPr lang="en-US" b="0" u="none" baseline="0" dirty="0" smtClean="0"/>
              <a:t>– responsibilities for authorizing transactions, recording transactions (accounting), and handling the related asset (custody) are divided.</a:t>
            </a:r>
          </a:p>
          <a:p>
            <a:endParaRPr lang="en-US" b="0" u="none" baseline="0" dirty="0" smtClean="0"/>
          </a:p>
          <a:p>
            <a:pPr defTabSz="905768">
              <a:defRPr/>
            </a:pPr>
            <a:r>
              <a:rPr lang="en-US" baseline="0" dirty="0" smtClean="0"/>
              <a:t>Controls over Information Systems – Preventive and Detective – Controls over information systems are grouped into </a:t>
            </a:r>
            <a:r>
              <a:rPr lang="en-US" i="1" baseline="0" dirty="0" smtClean="0"/>
              <a:t>two broad categories</a:t>
            </a:r>
            <a:r>
              <a:rPr lang="en-US" baseline="0" dirty="0" smtClean="0"/>
              <a:t> – </a:t>
            </a:r>
            <a:r>
              <a:rPr lang="en-US" b="1" baseline="0" dirty="0" smtClean="0"/>
              <a:t>general controls </a:t>
            </a:r>
            <a:r>
              <a:rPr lang="en-US" baseline="0" dirty="0" smtClean="0"/>
              <a:t>and </a:t>
            </a:r>
            <a:r>
              <a:rPr lang="en-US" b="1" baseline="0" dirty="0" smtClean="0"/>
              <a:t>application controls</a:t>
            </a:r>
            <a:r>
              <a:rPr lang="en-US" baseline="0" dirty="0" smtClean="0"/>
              <a:t>. General controls commonly include controls over data center operations, system software acquisition and maintenance, access security and application system development and maintenance. Application controls such as computer matching and edit checks are programmed steps within application software; they are designed to help ensure the completeness and accuracy of transaction processing, authorization and validity. General controls are needed to support the functioning of application controls; both are needed to ensure complete and accurate information processing.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33</a:t>
            </a:fld>
            <a:endParaRPr lang="en-US" dirty="0"/>
          </a:p>
        </p:txBody>
      </p:sp>
    </p:spTree>
    <p:extLst>
      <p:ext uri="{BB962C8B-B14F-4D97-AF65-F5344CB8AC3E}">
        <p14:creationId xmlns:p14="http://schemas.microsoft.com/office/powerpoint/2010/main" val="2303508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smtClean="0"/>
              <a:t>Quality and Effective communication must occur in a broader sense, flowing down, across, and up the organization. </a:t>
            </a:r>
          </a:p>
          <a:p>
            <a:endParaRPr lang="en-US" baseline="0" dirty="0" smtClean="0"/>
          </a:p>
          <a:p>
            <a:r>
              <a:rPr lang="en-US" baseline="0" dirty="0" smtClean="0"/>
              <a:t>Internally, communication should flow down from management to staff, across from one department to another and up from staff to management.</a:t>
            </a:r>
          </a:p>
          <a:p>
            <a:endParaRPr lang="en-US" dirty="0" smtClean="0"/>
          </a:p>
          <a:p>
            <a:r>
              <a:rPr lang="en-US" baseline="0" dirty="0" smtClean="0"/>
              <a:t>Information must also be Reliable and Relevant and Timely and Accessible</a:t>
            </a:r>
          </a:p>
          <a:p>
            <a:endParaRPr lang="en-US" baseline="0" dirty="0" smtClean="0"/>
          </a:p>
          <a:p>
            <a:r>
              <a:rPr lang="en-US" baseline="0" dirty="0" smtClean="0"/>
              <a:t>Are you getting the information you need to do your job?</a:t>
            </a:r>
          </a:p>
          <a:p>
            <a:endParaRPr lang="en-US" baseline="0" dirty="0" smtClean="0"/>
          </a:p>
          <a:p>
            <a:r>
              <a:rPr lang="en-US" baseline="0" dirty="0" smtClean="0"/>
              <a:t>The right information must be identified, collected and communicated so employees can carry out their responsibilities as intended.</a:t>
            </a:r>
          </a:p>
          <a:p>
            <a:endParaRPr lang="en-US" baseline="0" dirty="0" smtClean="0"/>
          </a:p>
          <a:p>
            <a:r>
              <a:rPr lang="en-US" baseline="0" dirty="0" smtClean="0"/>
              <a:t>Communication tools can be as informal as one-to-one conversations and as formal as policy manuals.</a:t>
            </a:r>
          </a:p>
          <a:p>
            <a:endParaRPr lang="en-US" baseline="0" dirty="0" smtClean="0"/>
          </a:p>
          <a:p>
            <a:r>
              <a:rPr lang="en-US" baseline="0" dirty="0" smtClean="0"/>
              <a:t>For example:</a:t>
            </a:r>
          </a:p>
          <a:p>
            <a:endParaRPr lang="en-US" baseline="0" dirty="0" smtClean="0"/>
          </a:p>
          <a:p>
            <a:r>
              <a:rPr lang="en-US" baseline="0" dirty="0" smtClean="0"/>
              <a:t>If an institution wants to increase its undergraduate enrollment, then it must be able to manage an increasing number of student applications and admissions. When the new students arrive, the institution must have sufficient housing as well as the capacity to register, advise, and teach a greater number of them. In short, an institution's strategy to increase its enrollment will affect nearly every administrative and academic process. Managing and controlling the flow of information about the new strategy across the campus – and ensuring that there is clarity around the policies and processes that support and facilitate the flow of information with respect to this specific strategy – will be critical to the institution’s success.</a:t>
            </a:r>
          </a:p>
          <a:p>
            <a:endParaRPr lang="en-US" baseline="0" dirty="0" smtClean="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34</a:t>
            </a:fld>
            <a:endParaRPr lang="en-US" dirty="0"/>
          </a:p>
        </p:txBody>
      </p:sp>
    </p:spTree>
    <p:extLst>
      <p:ext uri="{BB962C8B-B14F-4D97-AF65-F5344CB8AC3E}">
        <p14:creationId xmlns:p14="http://schemas.microsoft.com/office/powerpoint/2010/main" val="2449403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a:p>
            <a:r>
              <a:rPr lang="en-US" baseline="0" dirty="0" smtClean="0"/>
              <a:t>Just as control activities help to ensure that actions to manage risks are carried out, monitoring helps to ensure that the control activities are functioning as expected.</a:t>
            </a:r>
          </a:p>
          <a:p>
            <a:endParaRPr lang="en-US" baseline="0" dirty="0" smtClean="0"/>
          </a:p>
          <a:p>
            <a:r>
              <a:rPr lang="en-US" baseline="0" dirty="0" smtClean="0"/>
              <a:t>Ongoing monitoring  activities include </a:t>
            </a:r>
          </a:p>
          <a:p>
            <a:r>
              <a:rPr lang="en-US" baseline="0" dirty="0" smtClean="0"/>
              <a:t>	management and supervision </a:t>
            </a:r>
          </a:p>
          <a:p>
            <a:r>
              <a:rPr lang="en-US" baseline="0" dirty="0" smtClean="0"/>
              <a:t>	self-assessments </a:t>
            </a:r>
          </a:p>
          <a:p>
            <a:r>
              <a:rPr lang="en-US" baseline="0" dirty="0" smtClean="0"/>
              <a:t>	internal audits</a:t>
            </a:r>
          </a:p>
          <a:p>
            <a:endParaRPr lang="en-US" baseline="0" dirty="0" smtClean="0"/>
          </a:p>
          <a:p>
            <a:r>
              <a:rPr lang="en-US" baseline="0" dirty="0" smtClean="0"/>
              <a:t>The use of spot checks of transactions or basic sampling techniques can provide a reasonable level of confidence that the controls are functioning as intended.</a:t>
            </a:r>
          </a:p>
          <a:p>
            <a:endParaRPr lang="en-US" baseline="0" dirty="0"/>
          </a:p>
          <a:p>
            <a:r>
              <a:rPr lang="en-US" baseline="0" dirty="0" smtClean="0"/>
              <a:t>For the supervisors in the room, consider how you monitor your employees, and employees should consider how/who monitors you. </a:t>
            </a:r>
          </a:p>
          <a:p>
            <a:endParaRPr lang="en-US" baseline="0" dirty="0" smtClean="0"/>
          </a:p>
          <a:p>
            <a:r>
              <a:rPr lang="en-US" baseline="0" dirty="0" smtClean="0"/>
              <a:t>Example of a monitoring control:</a:t>
            </a:r>
          </a:p>
          <a:p>
            <a:endParaRPr lang="en-US" baseline="0" dirty="0" smtClean="0"/>
          </a:p>
          <a:p>
            <a:r>
              <a:rPr lang="en-US" baseline="0" dirty="0" smtClean="0"/>
              <a:t>A CBO’s review of a report that compares budget-to-actual unrestricted and restricted revenue as well as expense activity by school over a given period. An effective monitoring control includes not only the review, but also the specific follow-up inquiries that result in corrective budgetary actions.</a:t>
            </a:r>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35</a:t>
            </a:fld>
            <a:endParaRPr lang="en-US" dirty="0"/>
          </a:p>
        </p:txBody>
      </p:sp>
    </p:spTree>
    <p:extLst>
      <p:ext uri="{BB962C8B-B14F-4D97-AF65-F5344CB8AC3E}">
        <p14:creationId xmlns:p14="http://schemas.microsoft.com/office/powerpoint/2010/main" val="3683383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Front Page Test – Would you want it reported in the Valdosta</a:t>
            </a:r>
            <a:r>
              <a:rPr lang="en-US" baseline="0" dirty="0" smtClean="0"/>
              <a:t> </a:t>
            </a:r>
            <a:r>
              <a:rPr lang="en-US" dirty="0" smtClean="0"/>
              <a:t>Daily Times or Atlanta Journal Constitution?</a:t>
            </a:r>
          </a:p>
          <a:p>
            <a:endParaRPr lang="en-US" dirty="0" smtClean="0"/>
          </a:p>
          <a:p>
            <a:r>
              <a:rPr lang="en-US" dirty="0" smtClean="0"/>
              <a:t>Fin Obligations: GPC - Cash balance declined until they could not meet the payroll</a:t>
            </a:r>
          </a:p>
          <a:p>
            <a:endParaRPr lang="en-US" dirty="0" smtClean="0"/>
          </a:p>
          <a:p>
            <a:r>
              <a:rPr lang="en-US" dirty="0" smtClean="0"/>
              <a:t>Burden</a:t>
            </a:r>
            <a:r>
              <a:rPr lang="en-US" baseline="0" dirty="0" smtClean="0"/>
              <a:t> of additional rules: KSU – One student was incorrectly allowed to pay in-state tuition and EVERY student admitted had to be tested.</a:t>
            </a:r>
          </a:p>
          <a:p>
            <a:endParaRPr lang="en-US" baseline="0" dirty="0" smtClean="0"/>
          </a:p>
          <a:p>
            <a:r>
              <a:rPr lang="en-US" baseline="0" dirty="0" smtClean="0"/>
              <a:t>NCAA violations – Academic fraud at UNC-CH. Dept of African American studies had courses of “low academic rigor” to boost GPA of student athletes.</a:t>
            </a:r>
          </a:p>
          <a:p>
            <a:endParaRPr lang="en-US" baseline="0" dirty="0" smtClean="0"/>
          </a:p>
          <a:p>
            <a:r>
              <a:rPr lang="en-US" baseline="0" dirty="0" smtClean="0"/>
              <a:t>Ethical – Penn State; Sandusky; Paterno was complicit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36</a:t>
            </a:fld>
            <a:endParaRPr lang="en-US" dirty="0"/>
          </a:p>
        </p:txBody>
      </p:sp>
    </p:spTree>
    <p:extLst>
      <p:ext uri="{BB962C8B-B14F-4D97-AF65-F5344CB8AC3E}">
        <p14:creationId xmlns:p14="http://schemas.microsoft.com/office/powerpoint/2010/main" val="722497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fontAlgn="auto">
              <a:spcBef>
                <a:spcPts val="0"/>
              </a:spcBef>
              <a:spcAft>
                <a:spcPts val="0"/>
              </a:spcAft>
              <a:buFont typeface="+mj-lt"/>
              <a:buNone/>
              <a:defRPr/>
            </a:pPr>
            <a:endParaRPr lang="en-US" dirty="0" smtClean="0"/>
          </a:p>
          <a:p>
            <a:pPr marL="0" indent="0" fontAlgn="auto">
              <a:spcBef>
                <a:spcPts val="0"/>
              </a:spcBef>
              <a:spcAft>
                <a:spcPts val="0"/>
              </a:spcAft>
              <a:buFont typeface="+mj-lt"/>
              <a:buNone/>
              <a:defRPr/>
            </a:pPr>
            <a:r>
              <a:rPr lang="en-US" dirty="0" smtClean="0"/>
              <a:t>The three objectives concern operations, financial reporting and compliance</a:t>
            </a:r>
          </a:p>
          <a:p>
            <a:pPr marL="0" indent="0" fontAlgn="auto">
              <a:spcBef>
                <a:spcPts val="0"/>
              </a:spcBef>
              <a:spcAft>
                <a:spcPts val="0"/>
              </a:spcAft>
              <a:buFont typeface="+mj-lt"/>
              <a:buNone/>
              <a:defRPr/>
            </a:pPr>
            <a:r>
              <a:rPr lang="en-US" dirty="0" smtClean="0"/>
              <a:t>The five components – monitoring, information</a:t>
            </a:r>
            <a:r>
              <a:rPr lang="en-US" baseline="0" dirty="0" smtClean="0"/>
              <a:t> and communication, control activities, risk assessment and control environment – MUST be in place in order for a control to be effective.</a:t>
            </a:r>
            <a:endParaRPr lang="en-US" dirty="0" smtClean="0"/>
          </a:p>
          <a:p>
            <a:pPr marL="0" indent="0" fontAlgn="auto">
              <a:spcBef>
                <a:spcPts val="0"/>
              </a:spcBef>
              <a:spcAft>
                <a:spcPts val="0"/>
              </a:spcAft>
              <a:buFont typeface="+mj-lt"/>
              <a:buNone/>
              <a:defRPr/>
            </a:pPr>
            <a:endParaRPr lang="en-US" dirty="0" smtClean="0"/>
          </a:p>
          <a:p>
            <a:pPr marL="0" indent="0" fontAlgn="auto">
              <a:spcBef>
                <a:spcPts val="0"/>
              </a:spcBef>
              <a:spcAft>
                <a:spcPts val="0"/>
              </a:spcAft>
              <a:buFont typeface="+mj-lt"/>
              <a:buNone/>
              <a:defRPr/>
            </a:pPr>
            <a:r>
              <a:rPr lang="en-US" dirty="0" smtClean="0"/>
              <a:t>Monitoring:</a:t>
            </a:r>
          </a:p>
          <a:p>
            <a:pPr marL="230744" indent="-230744" fontAlgn="auto">
              <a:spcBef>
                <a:spcPts val="0"/>
              </a:spcBef>
              <a:spcAft>
                <a:spcPts val="0"/>
              </a:spcAft>
              <a:buFont typeface="Arial" pitchFamily="34" charset="0"/>
              <a:buChar char="•"/>
              <a:defRPr/>
            </a:pPr>
            <a:r>
              <a:rPr lang="en-US" dirty="0" smtClean="0"/>
              <a:t>What is done to make sure that everyone is doing their job well?</a:t>
            </a:r>
          </a:p>
          <a:p>
            <a:pPr marL="230744" indent="-230744" fontAlgn="auto">
              <a:spcBef>
                <a:spcPts val="0"/>
              </a:spcBef>
              <a:spcAft>
                <a:spcPts val="0"/>
              </a:spcAft>
              <a:defRPr/>
            </a:pPr>
            <a:endParaRPr lang="en-US" dirty="0" smtClean="0"/>
          </a:p>
          <a:p>
            <a:pPr marL="230744" indent="-230744" fontAlgn="auto">
              <a:spcBef>
                <a:spcPts val="0"/>
              </a:spcBef>
              <a:spcAft>
                <a:spcPts val="0"/>
              </a:spcAft>
              <a:defRPr/>
            </a:pPr>
            <a:r>
              <a:rPr lang="en-US" dirty="0" smtClean="0"/>
              <a:t>Information and Communication:</a:t>
            </a:r>
          </a:p>
          <a:p>
            <a:pPr marL="230744" indent="-230744" fontAlgn="auto">
              <a:spcBef>
                <a:spcPts val="0"/>
              </a:spcBef>
              <a:spcAft>
                <a:spcPts val="0"/>
              </a:spcAft>
              <a:buFont typeface="Arial" pitchFamily="34" charset="0"/>
              <a:buChar char="•"/>
              <a:defRPr/>
            </a:pPr>
            <a:r>
              <a:rPr lang="en-US" dirty="0" smtClean="0"/>
              <a:t>What IT do you use on your job?</a:t>
            </a:r>
          </a:p>
          <a:p>
            <a:pPr marL="230744" indent="-230744" fontAlgn="auto">
              <a:spcBef>
                <a:spcPts val="0"/>
              </a:spcBef>
              <a:spcAft>
                <a:spcPts val="0"/>
              </a:spcAft>
              <a:buFont typeface="Arial" pitchFamily="34" charset="0"/>
              <a:buChar char="•"/>
              <a:defRPr/>
            </a:pPr>
            <a:r>
              <a:rPr lang="en-US" dirty="0" smtClean="0"/>
              <a:t>Do these systems work well?</a:t>
            </a:r>
          </a:p>
          <a:p>
            <a:pPr marL="230744" indent="-230744" fontAlgn="auto">
              <a:spcBef>
                <a:spcPts val="0"/>
              </a:spcBef>
              <a:spcAft>
                <a:spcPts val="0"/>
              </a:spcAft>
              <a:buFont typeface="Arial" pitchFamily="34" charset="0"/>
              <a:buChar char="•"/>
              <a:defRPr/>
            </a:pPr>
            <a:r>
              <a:rPr lang="en-US" dirty="0" smtClean="0"/>
              <a:t>Who do you communicate with?</a:t>
            </a:r>
          </a:p>
          <a:p>
            <a:pPr marL="230744" marR="0" indent="-2307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Do you get the information you need? </a:t>
            </a:r>
          </a:p>
          <a:p>
            <a:pPr marL="0" indent="0" fontAlgn="auto">
              <a:spcBef>
                <a:spcPts val="0"/>
              </a:spcBef>
              <a:spcAft>
                <a:spcPts val="0"/>
              </a:spcAft>
              <a:buFont typeface="+mj-lt"/>
              <a:buNone/>
              <a:defRPr/>
            </a:pPr>
            <a:endParaRPr lang="en-US" dirty="0" smtClean="0"/>
          </a:p>
          <a:p>
            <a:pPr marL="0" indent="0" fontAlgn="auto">
              <a:spcBef>
                <a:spcPts val="0"/>
              </a:spcBef>
              <a:spcAft>
                <a:spcPts val="0"/>
              </a:spcAft>
              <a:buFont typeface="+mj-lt"/>
              <a:buNone/>
              <a:defRPr/>
            </a:pPr>
            <a:r>
              <a:rPr lang="en-US" dirty="0" smtClean="0"/>
              <a:t>Control Activities:</a:t>
            </a:r>
          </a:p>
          <a:p>
            <a:pPr marL="230744" indent="-230744" fontAlgn="auto">
              <a:spcBef>
                <a:spcPts val="0"/>
              </a:spcBef>
              <a:spcAft>
                <a:spcPts val="0"/>
              </a:spcAft>
              <a:buFont typeface="Arial" pitchFamily="34" charset="0"/>
              <a:buChar char="•"/>
              <a:defRPr/>
            </a:pPr>
            <a:r>
              <a:rPr lang="en-US" dirty="0" smtClean="0"/>
              <a:t>Approval for purchases (supplies, equipment, inventory, travel)?</a:t>
            </a:r>
          </a:p>
          <a:p>
            <a:pPr marL="230744" indent="-230744" fontAlgn="auto">
              <a:spcBef>
                <a:spcPts val="0"/>
              </a:spcBef>
              <a:spcAft>
                <a:spcPts val="0"/>
              </a:spcAft>
              <a:buFont typeface="Arial" pitchFamily="34" charset="0"/>
              <a:buChar char="•"/>
              <a:defRPr/>
            </a:pPr>
            <a:r>
              <a:rPr lang="en-US" dirty="0" smtClean="0"/>
              <a:t>Are duties segregated so that one person is not doing everything? </a:t>
            </a:r>
          </a:p>
          <a:p>
            <a:pPr marL="230744" indent="-230744" fontAlgn="auto">
              <a:spcBef>
                <a:spcPts val="0"/>
              </a:spcBef>
              <a:spcAft>
                <a:spcPts val="0"/>
              </a:spcAft>
              <a:buFont typeface="Arial" pitchFamily="34" charset="0"/>
              <a:buChar char="•"/>
              <a:defRPr/>
            </a:pPr>
            <a:r>
              <a:rPr lang="en-US" dirty="0" smtClean="0"/>
              <a:t>Are reports reviewed before they are released to outside parties?</a:t>
            </a:r>
          </a:p>
          <a:p>
            <a:pPr marL="230744" indent="-230744" fontAlgn="auto">
              <a:spcBef>
                <a:spcPts val="0"/>
              </a:spcBef>
              <a:spcAft>
                <a:spcPts val="0"/>
              </a:spcAft>
              <a:buFont typeface="Arial" pitchFamily="34" charset="0"/>
              <a:buChar char="•"/>
              <a:defRPr/>
            </a:pPr>
            <a:r>
              <a:rPr lang="en-US" dirty="0" smtClean="0"/>
              <a:t>Do you know where all of the equipment is located at all times and who is responsible for what?</a:t>
            </a:r>
          </a:p>
          <a:p>
            <a:pPr marL="230744" indent="-230744" fontAlgn="auto">
              <a:spcBef>
                <a:spcPts val="0"/>
              </a:spcBef>
              <a:spcAft>
                <a:spcPts val="0"/>
              </a:spcAft>
              <a:defRPr/>
            </a:pPr>
            <a:endParaRPr lang="en-US" dirty="0" smtClean="0"/>
          </a:p>
          <a:p>
            <a:pPr marL="230744" indent="-230744" fontAlgn="auto">
              <a:spcBef>
                <a:spcPts val="0"/>
              </a:spcBef>
              <a:spcAft>
                <a:spcPts val="0"/>
              </a:spcAft>
              <a:defRPr/>
            </a:pPr>
            <a:r>
              <a:rPr lang="en-US" dirty="0" smtClean="0"/>
              <a:t>Risk</a:t>
            </a:r>
            <a:r>
              <a:rPr lang="en-US" baseline="0" dirty="0" smtClean="0"/>
              <a:t> Assessment</a:t>
            </a:r>
            <a:endParaRPr lang="en-US" dirty="0" smtClean="0"/>
          </a:p>
          <a:p>
            <a:pPr marL="230744" indent="-230744" fontAlgn="auto">
              <a:spcBef>
                <a:spcPts val="0"/>
              </a:spcBef>
              <a:spcAft>
                <a:spcPts val="0"/>
              </a:spcAft>
              <a:buFont typeface="Arial" pitchFamily="34" charset="0"/>
              <a:buChar char="•"/>
              <a:defRPr/>
            </a:pPr>
            <a:r>
              <a:rPr lang="en-US" dirty="0" smtClean="0"/>
              <a:t>What are the risks that something will go wrong in your area?</a:t>
            </a:r>
          </a:p>
          <a:p>
            <a:pPr marL="230744" indent="-230744" fontAlgn="auto">
              <a:spcBef>
                <a:spcPts val="0"/>
              </a:spcBef>
              <a:spcAft>
                <a:spcPts val="0"/>
              </a:spcAft>
              <a:buFont typeface="Arial" pitchFamily="34" charset="0"/>
              <a:buChar char="•"/>
              <a:defRPr/>
            </a:pPr>
            <a:r>
              <a:rPr lang="en-US" dirty="0" smtClean="0"/>
              <a:t>What are the risks if your project/work is not completed on time?</a:t>
            </a:r>
          </a:p>
          <a:p>
            <a:pPr marL="230744" indent="-230744" fontAlgn="auto">
              <a:spcBef>
                <a:spcPts val="0"/>
              </a:spcBef>
              <a:spcAft>
                <a:spcPts val="0"/>
              </a:spcAft>
              <a:buFont typeface="Arial" pitchFamily="34" charset="0"/>
              <a:buChar char="•"/>
              <a:defRPr/>
            </a:pPr>
            <a:r>
              <a:rPr lang="en-US" dirty="0" smtClean="0"/>
              <a:t>Are you doing anything to try and reduce the risks in your area?</a:t>
            </a:r>
          </a:p>
          <a:p>
            <a:pPr marL="0" indent="0" defTabSz="922977" fontAlgn="auto">
              <a:spcBef>
                <a:spcPts val="0"/>
              </a:spcBef>
              <a:spcAft>
                <a:spcPts val="0"/>
              </a:spcAft>
              <a:buFontTx/>
              <a:buNone/>
              <a:defRPr/>
            </a:pPr>
            <a:endParaRPr lang="en-US" dirty="0" smtClean="0"/>
          </a:p>
          <a:p>
            <a:pPr marL="0" indent="0" defTabSz="922977" fontAlgn="auto">
              <a:spcBef>
                <a:spcPts val="0"/>
              </a:spcBef>
              <a:spcAft>
                <a:spcPts val="0"/>
              </a:spcAft>
              <a:buFontTx/>
              <a:buNone/>
              <a:defRPr/>
            </a:pPr>
            <a:r>
              <a:rPr lang="en-US" dirty="0" smtClean="0"/>
              <a:t>Control Environment </a:t>
            </a:r>
          </a:p>
          <a:p>
            <a:pPr marL="230744" indent="-230744" fontAlgn="auto">
              <a:spcBef>
                <a:spcPts val="0"/>
              </a:spcBef>
              <a:spcAft>
                <a:spcPts val="0"/>
              </a:spcAft>
              <a:buFont typeface="Arial" pitchFamily="34" charset="0"/>
              <a:buChar char="•"/>
              <a:defRPr/>
            </a:pPr>
            <a:r>
              <a:rPr lang="en-US" dirty="0" smtClean="0"/>
              <a:t>Do people know how to do their job?</a:t>
            </a:r>
          </a:p>
          <a:p>
            <a:pPr marL="230744" indent="-230744" fontAlgn="auto">
              <a:spcBef>
                <a:spcPts val="0"/>
              </a:spcBef>
              <a:spcAft>
                <a:spcPts val="0"/>
              </a:spcAft>
              <a:buFont typeface="Arial" pitchFamily="34" charset="0"/>
              <a:buChar char="•"/>
              <a:defRPr/>
            </a:pPr>
            <a:r>
              <a:rPr lang="en-US" dirty="0" smtClean="0"/>
              <a:t>Do you have written policies (What to Do) and procedures (How to do them)?</a:t>
            </a:r>
          </a:p>
          <a:p>
            <a:pPr marL="230744" indent="-230744" fontAlgn="auto">
              <a:spcBef>
                <a:spcPts val="0"/>
              </a:spcBef>
              <a:spcAft>
                <a:spcPts val="0"/>
              </a:spcAft>
              <a:buFont typeface="Arial" pitchFamily="34" charset="0"/>
              <a:buChar char="•"/>
              <a:defRPr/>
            </a:pPr>
            <a:r>
              <a:rPr lang="en-US" dirty="0" smtClean="0"/>
              <a:t>Is your area organized in a way that allows things to run smoothly and operate in the best manner?</a:t>
            </a:r>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37</a:t>
            </a:fld>
            <a:endParaRPr lang="en-US" dirty="0"/>
          </a:p>
        </p:txBody>
      </p:sp>
    </p:spTree>
    <p:extLst>
      <p:ext uri="{BB962C8B-B14F-4D97-AF65-F5344CB8AC3E}">
        <p14:creationId xmlns:p14="http://schemas.microsoft.com/office/powerpoint/2010/main" val="3837986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22977" fontAlgn="auto">
              <a:spcBef>
                <a:spcPts val="0"/>
              </a:spcBef>
              <a:spcAft>
                <a:spcPts val="0"/>
              </a:spcAft>
              <a:defRPr/>
            </a:pPr>
            <a:endParaRPr lang="en-US" dirty="0" smtClean="0"/>
          </a:p>
          <a:p>
            <a:pPr defTabSz="922977" fontAlgn="auto">
              <a:spcBef>
                <a:spcPts val="0"/>
              </a:spcBef>
              <a:spcAft>
                <a:spcPts val="0"/>
              </a:spcAft>
              <a:defRPr/>
            </a:pPr>
            <a:r>
              <a:rPr lang="en-US" dirty="0" smtClean="0"/>
              <a:t>Referring</a:t>
            </a:r>
            <a:r>
              <a:rPr lang="en-US" baseline="0" dirty="0" smtClean="0"/>
              <a:t> back to the COSO model,</a:t>
            </a:r>
          </a:p>
          <a:p>
            <a:pPr defTabSz="922977" fontAlgn="auto">
              <a:spcBef>
                <a:spcPts val="0"/>
              </a:spcBef>
              <a:spcAft>
                <a:spcPts val="0"/>
              </a:spcAft>
              <a:defRPr/>
            </a:pPr>
            <a:r>
              <a:rPr lang="en-US" baseline="0" dirty="0" smtClean="0"/>
              <a:t>Each department/area/unit is a column</a:t>
            </a:r>
          </a:p>
          <a:p>
            <a:pPr defTabSz="922977" fontAlgn="auto">
              <a:spcBef>
                <a:spcPts val="0"/>
              </a:spcBef>
              <a:spcAft>
                <a:spcPts val="0"/>
              </a:spcAft>
              <a:defRPr/>
            </a:pPr>
            <a:r>
              <a:rPr lang="en-US" baseline="0" dirty="0" smtClean="0"/>
              <a:t>Operations, Financial Reporting, and Compliance cross over departments</a:t>
            </a:r>
          </a:p>
          <a:p>
            <a:pPr defTabSz="922977" fontAlgn="auto">
              <a:spcBef>
                <a:spcPts val="0"/>
              </a:spcBef>
              <a:spcAft>
                <a:spcPts val="0"/>
              </a:spcAft>
              <a:defRPr/>
            </a:pPr>
            <a:r>
              <a:rPr lang="en-US" baseline="0" dirty="0" smtClean="0"/>
              <a:t>Within each department, there are the layers of internal control</a:t>
            </a:r>
          </a:p>
          <a:p>
            <a:pPr defTabSz="922977" fontAlgn="auto">
              <a:spcBef>
                <a:spcPts val="0"/>
              </a:spcBef>
              <a:spcAft>
                <a:spcPts val="0"/>
              </a:spcAft>
              <a:defRPr/>
            </a:pPr>
            <a:r>
              <a:rPr lang="en-US" baseline="0" dirty="0" smtClean="0"/>
              <a:t>	Foundation of control environment</a:t>
            </a:r>
          </a:p>
          <a:p>
            <a:pPr defTabSz="922977" fontAlgn="auto">
              <a:spcBef>
                <a:spcPts val="0"/>
              </a:spcBef>
              <a:spcAft>
                <a:spcPts val="0"/>
              </a:spcAft>
              <a:defRPr/>
            </a:pPr>
            <a:r>
              <a:rPr lang="en-US" baseline="0" dirty="0" smtClean="0"/>
              <a:t>	Risk assessment</a:t>
            </a:r>
          </a:p>
          <a:p>
            <a:pPr defTabSz="922977" fontAlgn="auto">
              <a:spcBef>
                <a:spcPts val="0"/>
              </a:spcBef>
              <a:spcAft>
                <a:spcPts val="0"/>
              </a:spcAft>
              <a:defRPr/>
            </a:pPr>
            <a:r>
              <a:rPr lang="en-US" baseline="0" dirty="0" smtClean="0"/>
              <a:t>	Control Activities</a:t>
            </a:r>
          </a:p>
          <a:p>
            <a:pPr defTabSz="922977" fontAlgn="auto">
              <a:spcBef>
                <a:spcPts val="0"/>
              </a:spcBef>
              <a:spcAft>
                <a:spcPts val="0"/>
              </a:spcAft>
              <a:defRPr/>
            </a:pPr>
            <a:r>
              <a:rPr lang="en-US" baseline="0" dirty="0" smtClean="0"/>
              <a:t>	Information and Communication</a:t>
            </a:r>
          </a:p>
          <a:p>
            <a:pPr defTabSz="922977" fontAlgn="auto">
              <a:spcBef>
                <a:spcPts val="0"/>
              </a:spcBef>
              <a:spcAft>
                <a:spcPts val="0"/>
              </a:spcAft>
              <a:defRPr/>
            </a:pPr>
            <a:r>
              <a:rPr lang="en-US" baseline="0" dirty="0" smtClean="0"/>
              <a:t>	Topped off with Monitoring activities</a:t>
            </a:r>
          </a:p>
          <a:p>
            <a:pPr defTabSz="922977" fontAlgn="auto">
              <a:spcBef>
                <a:spcPts val="0"/>
              </a:spcBef>
              <a:spcAft>
                <a:spcPts val="0"/>
              </a:spcAft>
              <a:defRPr/>
            </a:pPr>
            <a:endParaRPr lang="en-US" baseline="0" dirty="0" smtClean="0"/>
          </a:p>
          <a:p>
            <a:pPr defTabSz="922977" fontAlgn="auto">
              <a:spcBef>
                <a:spcPts val="0"/>
              </a:spcBef>
              <a:spcAft>
                <a:spcPts val="0"/>
              </a:spcAft>
              <a:defRPr/>
            </a:pPr>
            <a:r>
              <a:rPr lang="en-US" baseline="0" dirty="0" smtClean="0"/>
              <a:t>Simply put: Internal controls mean that you’re paying attention. </a:t>
            </a: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DC4EE02-E05B-4196-9B51-970D6D9C4560}" type="slidenum">
              <a:rPr lang="en-US" sz="1200"/>
              <a:pPr/>
              <a:t>38</a:t>
            </a:fld>
            <a:endParaRPr lang="en-US" sz="1200" dirty="0"/>
          </a:p>
        </p:txBody>
      </p:sp>
    </p:spTree>
    <p:extLst>
      <p:ext uri="{BB962C8B-B14F-4D97-AF65-F5344CB8AC3E}">
        <p14:creationId xmlns:p14="http://schemas.microsoft.com/office/powerpoint/2010/main" val="3556267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short video</a:t>
            </a:r>
          </a:p>
          <a:p>
            <a:endParaRPr lang="en-US" dirty="0" smtClean="0"/>
          </a:p>
          <a:p>
            <a:r>
              <a:rPr lang="en-US" dirty="0" smtClean="0"/>
              <a:t>https://youtu.be/8-hapS2SPz4</a:t>
            </a:r>
          </a:p>
          <a:p>
            <a:endParaRPr lang="en-US" dirty="0" smtClean="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39</a:t>
            </a:fld>
            <a:endParaRPr lang="en-US" dirty="0"/>
          </a:p>
        </p:txBody>
      </p:sp>
    </p:spTree>
    <p:extLst>
      <p:ext uri="{BB962C8B-B14F-4D97-AF65-F5344CB8AC3E}">
        <p14:creationId xmlns:p14="http://schemas.microsoft.com/office/powerpoint/2010/main" val="383798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Effectiveness relates to the ability of the</a:t>
            </a:r>
            <a:r>
              <a:rPr lang="en-US" baseline="0" dirty="0" smtClean="0"/>
              <a:t> entity to accomplish its goals. Efficiency is concerned with maximizing the best use of resources. Reliability of financial reporting includes the accuracy of financial statement balances and adequate and complete disclosure. Compliance with applicable laws and regulations refers to all laws and regulations that apply to the entity.</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4</a:t>
            </a:fld>
            <a:endParaRPr lang="en-US" dirty="0"/>
          </a:p>
        </p:txBody>
      </p:sp>
    </p:spTree>
    <p:extLst>
      <p:ext uri="{BB962C8B-B14F-4D97-AF65-F5344CB8AC3E}">
        <p14:creationId xmlns:p14="http://schemas.microsoft.com/office/powerpoint/2010/main" val="2907766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The cost of control should never outweigh</a:t>
            </a:r>
            <a:r>
              <a:rPr lang="en-US" baseline="0" dirty="0" smtClean="0"/>
              <a:t> the benefit derived from the control.</a:t>
            </a:r>
          </a:p>
          <a:p>
            <a:endParaRPr lang="en-US" baseline="0" dirty="0" smtClean="0"/>
          </a:p>
          <a:p>
            <a:r>
              <a:rPr lang="en-US" baseline="0" dirty="0" smtClean="0"/>
              <a:t>Inherent risk – Probability of loss arising out of circumstances or existing in an environment</a:t>
            </a:r>
          </a:p>
          <a:p>
            <a:endParaRPr lang="en-US" baseline="0" dirty="0" smtClean="0"/>
          </a:p>
          <a:p>
            <a:r>
              <a:rPr lang="en-US" baseline="0" dirty="0" smtClean="0"/>
              <a:t>Compensating controls - </a:t>
            </a:r>
            <a:r>
              <a:rPr lang="en-US" dirty="0"/>
              <a:t>Are used to "counterbalance" the effects of an internal control weakness (see below for examples)</a:t>
            </a:r>
          </a:p>
          <a:p>
            <a:endParaRPr lang="en-US" dirty="0"/>
          </a:p>
          <a:p>
            <a:r>
              <a:rPr lang="en-US" b="1" i="1" dirty="0"/>
              <a:t>Compensating Control</a:t>
            </a:r>
            <a:r>
              <a:rPr lang="en-US" b="1" dirty="0"/>
              <a:t>s</a:t>
            </a:r>
            <a:r>
              <a:rPr lang="en-US" dirty="0"/>
              <a:t> </a:t>
            </a:r>
          </a:p>
          <a:p>
            <a:r>
              <a:rPr lang="en-US" i="1" dirty="0"/>
              <a:t>Compensating control</a:t>
            </a:r>
            <a:r>
              <a:rPr lang="en-US" dirty="0"/>
              <a:t>s are less desirable than the separation of duties </a:t>
            </a:r>
            <a:r>
              <a:rPr lang="en-US" i="1" dirty="0"/>
              <a:t>internal control</a:t>
            </a:r>
            <a:r>
              <a:rPr lang="en-US" dirty="0"/>
              <a:t> because </a:t>
            </a:r>
            <a:r>
              <a:rPr lang="en-US" i="1" dirty="0"/>
              <a:t>compensating control</a:t>
            </a:r>
            <a:r>
              <a:rPr lang="en-US" dirty="0"/>
              <a:t>s generally occur </a:t>
            </a:r>
            <a:r>
              <a:rPr lang="en-US" b="1" dirty="0"/>
              <a:t>after</a:t>
            </a:r>
            <a:r>
              <a:rPr lang="en-US" dirty="0"/>
              <a:t> the transaction is complete (post audit).  Also, it takes more resources to investigate and correct errors and to recover losses than it does to prevent them in the first place.  However, in some circumstances, </a:t>
            </a:r>
            <a:r>
              <a:rPr lang="en-US" i="1" dirty="0"/>
              <a:t>Organizational Units</a:t>
            </a:r>
            <a:r>
              <a:rPr lang="en-US" dirty="0"/>
              <a:t> do not have the staff resources to establish adequate separation of duties.  In these instances, it is important for management to implement </a:t>
            </a:r>
            <a:r>
              <a:rPr lang="en-US" i="1" dirty="0"/>
              <a:t>internal control</a:t>
            </a:r>
            <a:r>
              <a:rPr lang="en-US" dirty="0"/>
              <a:t>s that compensate for this increased risk.  Following is a list of </a:t>
            </a:r>
            <a:r>
              <a:rPr lang="en-US" i="1" dirty="0"/>
              <a:t>compensating control</a:t>
            </a:r>
            <a:r>
              <a:rPr lang="en-US" dirty="0"/>
              <a:t>s used at the university.  An </a:t>
            </a:r>
            <a:r>
              <a:rPr lang="en-US" i="1" dirty="0"/>
              <a:t>Organizational Unit</a:t>
            </a:r>
            <a:r>
              <a:rPr lang="en-US" dirty="0"/>
              <a:t> must implement at least one of these when an adequate separation of duties is not present.</a:t>
            </a:r>
          </a:p>
          <a:p>
            <a:r>
              <a:rPr lang="en-US" b="1" dirty="0"/>
              <a:t> </a:t>
            </a:r>
            <a:endParaRPr lang="en-US" dirty="0"/>
          </a:p>
          <a:p>
            <a:r>
              <a:rPr lang="en-US" b="1" dirty="0"/>
              <a:t>For the </a:t>
            </a:r>
            <a:r>
              <a:rPr lang="en-US" i="1" dirty="0"/>
              <a:t>Finance System</a:t>
            </a:r>
            <a:r>
              <a:rPr lang="en-US" dirty="0"/>
              <a:t>:</a:t>
            </a:r>
          </a:p>
          <a:p>
            <a:pPr lvl="0"/>
            <a:r>
              <a:rPr lang="en-US" b="1" dirty="0"/>
              <a:t>Review Reports of Detail Transactions Charged to the </a:t>
            </a:r>
            <a:r>
              <a:rPr lang="en-US" b="1" i="1" dirty="0"/>
              <a:t>Responsibility Unit</a:t>
            </a:r>
            <a:endParaRPr lang="en-US" dirty="0"/>
          </a:p>
          <a:p>
            <a:r>
              <a:rPr lang="en-US" dirty="0"/>
              <a:t>At a minimum, </a:t>
            </a:r>
            <a:r>
              <a:rPr lang="en-US" i="1" dirty="0"/>
              <a:t>Fiscal Managers</a:t>
            </a:r>
            <a:r>
              <a:rPr lang="en-US" dirty="0"/>
              <a:t> having </a:t>
            </a:r>
            <a:r>
              <a:rPr lang="en-US" i="1" dirty="0"/>
              <a:t>Fiscal Staff </a:t>
            </a:r>
            <a:r>
              <a:rPr lang="en-US" dirty="0"/>
              <a:t>who can perform all aspects of a key activities grouping should be doing a monthly review of their departmental Detail of Budget, Revenue, Expenses and Transfers Report and the Balance Sheet Transaction Report for their department to identify, investigate, and correct improper charges.  An adequate review will take into consideration the transaction date, vendor where applicable, description, dollar amount, and account.  Keep in mind that this review of the Detail Report cannot be delegated; such delegation would defeat the effectiveness of this </a:t>
            </a:r>
            <a:r>
              <a:rPr lang="en-US" i="1" dirty="0"/>
              <a:t>compensating control</a:t>
            </a:r>
            <a:r>
              <a:rPr lang="en-US" dirty="0"/>
              <a:t>.  </a:t>
            </a:r>
          </a:p>
          <a:p>
            <a:r>
              <a:rPr lang="en-US" b="1" dirty="0"/>
              <a:t>OR</a:t>
            </a:r>
            <a:endParaRPr lang="en-US" dirty="0"/>
          </a:p>
          <a:p>
            <a:pPr lvl="0"/>
            <a:r>
              <a:rPr lang="en-US" b="1" dirty="0"/>
              <a:t>Pull a Sample of Transactions Initiated by the Person with Incompatible Access     </a:t>
            </a:r>
            <a:endParaRPr lang="en-US" dirty="0"/>
          </a:p>
          <a:p>
            <a:r>
              <a:rPr lang="en-US" dirty="0"/>
              <a:t>A manager periodically can pull and review the supporting documents for a transaction sample selected from transactions initiated by the person with incompatible access and charged to her or his </a:t>
            </a:r>
            <a:r>
              <a:rPr lang="en-US" i="1" dirty="0"/>
              <a:t>Responsibility Unit</a:t>
            </a:r>
            <a:r>
              <a:rPr lang="en-US" dirty="0"/>
              <a:t>.  A sample can be generated by using detail reports, the central information warehouse, or one of the IRM web queries.  An adequate review would consider the transaction date, description, vendor (where applicable), dollar amount, and account.  </a:t>
            </a:r>
          </a:p>
          <a:p>
            <a:r>
              <a:rPr lang="en-US" dirty="0"/>
              <a:t> </a:t>
            </a:r>
          </a:p>
          <a:p>
            <a:r>
              <a:rPr lang="en-US" u="sng" dirty="0">
                <a:hlinkClick r:id="" action="ppaction://hlinkfile"/>
              </a:rPr>
              <a:t>Attachment A</a:t>
            </a:r>
            <a:r>
              <a:rPr lang="en-US" dirty="0"/>
              <a:t> provides an in-depth look at the </a:t>
            </a:r>
            <a:r>
              <a:rPr lang="en-US" b="1" dirty="0"/>
              <a:t>Pull a Sample of Transactions Initiated by the Person with Incompatible Access </a:t>
            </a:r>
            <a:r>
              <a:rPr lang="en-US" i="1" dirty="0"/>
              <a:t>compensating control</a:t>
            </a:r>
            <a:r>
              <a:rPr lang="en-US" dirty="0"/>
              <a:t>.</a:t>
            </a:r>
            <a:r>
              <a:rPr lang="en-US" b="1" dirty="0"/>
              <a:t>   </a:t>
            </a:r>
            <a:endParaRPr lang="en-US" dirty="0"/>
          </a:p>
          <a:p>
            <a:r>
              <a:rPr lang="en-US" b="1" dirty="0"/>
              <a:t> </a:t>
            </a:r>
            <a:endParaRPr lang="en-US" dirty="0"/>
          </a:p>
          <a:p>
            <a:r>
              <a:rPr lang="en-US" b="1" dirty="0"/>
              <a:t> </a:t>
            </a:r>
            <a:endParaRPr lang="en-US" dirty="0"/>
          </a:p>
          <a:p>
            <a:r>
              <a:rPr lang="en-US" b="1" dirty="0"/>
              <a:t>For HRMS:</a:t>
            </a:r>
            <a:endParaRPr lang="en-US" dirty="0"/>
          </a:p>
          <a:p>
            <a:pPr lvl="0"/>
            <a:r>
              <a:rPr lang="en-US" b="1" dirty="0"/>
              <a:t>Job Data Compensation Change Audit</a:t>
            </a:r>
            <a:r>
              <a:rPr lang="en-US" dirty="0"/>
              <a:t>  </a:t>
            </a:r>
          </a:p>
          <a:p>
            <a:r>
              <a:rPr lang="en-US" dirty="0"/>
              <a:t>This audit report lists all compensation changes made to an employee’s job record, including the addition of new jobs and the deletion of any rows, whether the actions are done in add, update/display, or correction mode.  No system-generated updates, e.g., mass salary increases, are included.  This report is available in HR Production, but at present is limited by operator security to the campus HR offices.  Step-by-Step Guides for this report are in development, and when these are completed, more widespread training on the Job Data Compensation Change Audits report will begin.</a:t>
            </a:r>
          </a:p>
          <a:p>
            <a:r>
              <a:rPr lang="en-US" dirty="0"/>
              <a:t> </a:t>
            </a:r>
          </a:p>
          <a:p>
            <a:pPr lvl="0"/>
            <a:r>
              <a:rPr lang="en-US" b="1" dirty="0"/>
              <a:t>Time Collection Compensation Override Audit</a:t>
            </a:r>
            <a:r>
              <a:rPr lang="en-US" dirty="0"/>
              <a:t>  </a:t>
            </a:r>
          </a:p>
          <a:p>
            <a:r>
              <a:rPr lang="en-US" dirty="0"/>
              <a:t>This audit report lists all rate changes from the amount specified in Job Data (for example hourly override amounts) and flat amounts that are paid to an employee through time collection.  This report does not include earnings codes that do not represent pay to the employee (for example BEX, which just increases an employee’s taxable gross income).  This report is available in HR Production, but at present is limited by operator security to the campus HR offices.  Step-by-Step Guides for this report are in development, and when these are completed, more widespread training on the Time Collection Compensation Override Audit report will begin.</a:t>
            </a:r>
          </a:p>
          <a:p>
            <a:r>
              <a:rPr lang="en-US" dirty="0"/>
              <a:t> </a:t>
            </a:r>
          </a:p>
          <a:p>
            <a:r>
              <a:rPr lang="en-US" dirty="0"/>
              <a:t>If an </a:t>
            </a:r>
            <a:r>
              <a:rPr lang="en-US" i="1" dirty="0"/>
              <a:t>organizational unit</a:t>
            </a:r>
            <a:r>
              <a:rPr lang="en-US" dirty="0"/>
              <a:t> wants to strengthen further its </a:t>
            </a:r>
            <a:r>
              <a:rPr lang="en-US" i="1" dirty="0"/>
              <a:t>internal controls</a:t>
            </a:r>
            <a:r>
              <a:rPr lang="en-US" dirty="0"/>
              <a:t>, it can also implement the following </a:t>
            </a:r>
            <a:r>
              <a:rPr lang="en-US" i="1" dirty="0"/>
              <a:t>compensating control. </a:t>
            </a:r>
            <a:r>
              <a:rPr lang="en-US" dirty="0"/>
              <a:t> </a:t>
            </a:r>
          </a:p>
          <a:p>
            <a:pPr lvl="0"/>
            <a:r>
              <a:rPr lang="en-US" b="1" dirty="0"/>
              <a:t>Prepare Budget Analysis and Cost Trends: Investigate Discrepancies </a:t>
            </a:r>
            <a:endParaRPr lang="en-US" dirty="0"/>
          </a:p>
          <a:p>
            <a:r>
              <a:rPr lang="en-US" dirty="0"/>
              <a:t>Preparing and/or reviewing budgets, and also doing a trend analysis of expenses, can be a way to identify problem areas where further and more detailed review needs to take place. </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40</a:t>
            </a:fld>
            <a:endParaRPr lang="en-US" dirty="0"/>
          </a:p>
        </p:txBody>
      </p:sp>
    </p:spTree>
    <p:extLst>
      <p:ext uri="{BB962C8B-B14F-4D97-AF65-F5344CB8AC3E}">
        <p14:creationId xmlns:p14="http://schemas.microsoft.com/office/powerpoint/2010/main" val="1386807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you are a fraud professional or you are just curious about the various types of financial fraud, there is one concept that</a:t>
            </a:r>
            <a:r>
              <a:rPr lang="en-US" baseline="0" dirty="0" smtClean="0"/>
              <a:t> is important to </a:t>
            </a:r>
            <a:r>
              <a:rPr lang="en-US" dirty="0" smtClean="0"/>
              <a:t>grasp before anything else makes sense: this</a:t>
            </a:r>
            <a:r>
              <a:rPr lang="en-US" baseline="0" dirty="0" smtClean="0"/>
              <a:t> concept is </a:t>
            </a:r>
            <a:r>
              <a:rPr lang="en-US" dirty="0" smtClean="0"/>
              <a:t>the Fraud Triangle.</a:t>
            </a:r>
          </a:p>
          <a:p>
            <a:r>
              <a:rPr lang="en-US" dirty="0" smtClean="0"/>
              <a:t> </a:t>
            </a:r>
          </a:p>
          <a:p>
            <a:r>
              <a:rPr lang="en-US" b="1" dirty="0" smtClean="0"/>
              <a:t>What is the Fraud Triangle?</a:t>
            </a:r>
            <a:endParaRPr lang="en-US" dirty="0" smtClean="0"/>
          </a:p>
          <a:p>
            <a:r>
              <a:rPr lang="en-US" dirty="0" smtClean="0"/>
              <a:t> </a:t>
            </a:r>
          </a:p>
          <a:p>
            <a:r>
              <a:rPr lang="en-US" b="1" dirty="0" smtClean="0"/>
              <a:t>The fraud triangle seeks to explain what must be present for fraud to occur. There are three basic things that must be present in order for fraud to occur: opportunity, motivation, and the ability to rationalize. Without these three things, fraud is unlikely to occur.</a:t>
            </a:r>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41</a:t>
            </a:fld>
            <a:endParaRPr lang="en-US" dirty="0"/>
          </a:p>
        </p:txBody>
      </p:sp>
    </p:spTree>
    <p:extLst>
      <p:ext uri="{BB962C8B-B14F-4D97-AF65-F5344CB8AC3E}">
        <p14:creationId xmlns:p14="http://schemas.microsoft.com/office/powerpoint/2010/main" val="27753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Fraud Triangle Point #1: Opportunity</a:t>
            </a:r>
            <a:endParaRPr lang="en-US" dirty="0" smtClean="0"/>
          </a:p>
          <a:p>
            <a:r>
              <a:rPr lang="en-US" dirty="0" smtClean="0"/>
              <a:t> </a:t>
            </a:r>
          </a:p>
          <a:p>
            <a:r>
              <a:rPr lang="en-US" dirty="0" smtClean="0"/>
              <a:t>Opportunity in the fraud triangle is simple. In order for fraud to occur, there has to be an ability to commit fraud. For instance, a cashier can steal money out of the cash register because it is there. If the cashier was required to drop all cash in to an underground safe to which he did not know the combination, opportunity would not exist.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DA17551-17EB-4A1D-937C-D59C24AB1374}" type="slidenum">
              <a:rPr lang="en-US" smtClean="0"/>
              <a:pPr/>
              <a:t>42</a:t>
            </a:fld>
            <a:endParaRPr lang="en-US" dirty="0"/>
          </a:p>
        </p:txBody>
      </p:sp>
    </p:spTree>
    <p:extLst>
      <p:ext uri="{BB962C8B-B14F-4D97-AF65-F5344CB8AC3E}">
        <p14:creationId xmlns:p14="http://schemas.microsoft.com/office/powerpoint/2010/main" val="1122749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http://www.wsbtv.com/news/local/audit-uncovers-suspected-fraud-georgia-tech/241975839</a:t>
            </a:r>
            <a:endParaRPr lang="en-US" dirty="0"/>
          </a:p>
        </p:txBody>
      </p:sp>
      <p:sp>
        <p:nvSpPr>
          <p:cNvPr id="4" name="Slide Number Placeholder 3"/>
          <p:cNvSpPr>
            <a:spLocks noGrp="1"/>
          </p:cNvSpPr>
          <p:nvPr>
            <p:ph type="sldNum" sz="quarter" idx="10"/>
          </p:nvPr>
        </p:nvSpPr>
        <p:spPr/>
        <p:txBody>
          <a:bodyPr/>
          <a:lstStyle/>
          <a:p>
            <a:fld id="{BDA17551-17EB-4A1D-937C-D59C24AB1374}" type="slidenum">
              <a:rPr lang="en-US" smtClean="0"/>
              <a:pPr/>
              <a:t>43</a:t>
            </a:fld>
            <a:endParaRPr lang="en-US" dirty="0"/>
          </a:p>
        </p:txBody>
      </p:sp>
    </p:spTree>
    <p:extLst>
      <p:ext uri="{BB962C8B-B14F-4D97-AF65-F5344CB8AC3E}">
        <p14:creationId xmlns:p14="http://schemas.microsoft.com/office/powerpoint/2010/main" val="1467828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http://www.wsbtv.com/news/local/audit-uncovers-suspected-fraud-georgia-tech/241975839</a:t>
            </a:r>
            <a:endParaRPr lang="en-US" dirty="0"/>
          </a:p>
        </p:txBody>
      </p:sp>
      <p:sp>
        <p:nvSpPr>
          <p:cNvPr id="4" name="Slide Number Placeholder 3"/>
          <p:cNvSpPr>
            <a:spLocks noGrp="1"/>
          </p:cNvSpPr>
          <p:nvPr>
            <p:ph type="sldNum" sz="quarter" idx="10"/>
          </p:nvPr>
        </p:nvSpPr>
        <p:spPr/>
        <p:txBody>
          <a:bodyPr/>
          <a:lstStyle/>
          <a:p>
            <a:fld id="{BDA17551-17EB-4A1D-937C-D59C24AB1374}" type="slidenum">
              <a:rPr lang="en-US" smtClean="0"/>
              <a:pPr/>
              <a:t>44</a:t>
            </a:fld>
            <a:endParaRPr lang="en-US" dirty="0"/>
          </a:p>
        </p:txBody>
      </p:sp>
    </p:spTree>
    <p:extLst>
      <p:ext uri="{BB962C8B-B14F-4D97-AF65-F5344CB8AC3E}">
        <p14:creationId xmlns:p14="http://schemas.microsoft.com/office/powerpoint/2010/main" val="2034827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Fraud Triangle Point #2: Incentive (Pressure) /</a:t>
            </a:r>
            <a:r>
              <a:rPr lang="en-US" b="1" baseline="0" dirty="0" smtClean="0"/>
              <a:t> Motivation</a:t>
            </a:r>
            <a:endParaRPr lang="en-US" dirty="0" smtClean="0"/>
          </a:p>
          <a:p>
            <a:r>
              <a:rPr lang="en-US" dirty="0" smtClean="0"/>
              <a:t> </a:t>
            </a:r>
          </a:p>
          <a:p>
            <a:r>
              <a:rPr lang="en-US" dirty="0" smtClean="0"/>
              <a:t>In order for someone to perpetrate fraud, there has to be an incentive. Take the same cashier</a:t>
            </a:r>
            <a:r>
              <a:rPr lang="en-US" baseline="0" dirty="0" smtClean="0"/>
              <a:t> example</a:t>
            </a:r>
            <a:r>
              <a:rPr lang="en-US" dirty="0" smtClean="0"/>
              <a:t>. Say he is able to access the cash in the cash register. Will the cashier gain anything by taking the cash? He may be</a:t>
            </a:r>
            <a:r>
              <a:rPr lang="en-US" baseline="0" dirty="0" smtClean="0"/>
              <a:t> late on his electric bill or wants a new expensive watch that he saw at the mall. These needs and wants could be motivating factors. </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DA17551-17EB-4A1D-937C-D59C24AB1374}" type="slidenum">
              <a:rPr lang="en-US" smtClean="0"/>
              <a:pPr/>
              <a:t>45</a:t>
            </a:fld>
            <a:endParaRPr lang="en-US" dirty="0"/>
          </a:p>
        </p:txBody>
      </p:sp>
    </p:spTree>
    <p:extLst>
      <p:ext uri="{BB962C8B-B14F-4D97-AF65-F5344CB8AC3E}">
        <p14:creationId xmlns:p14="http://schemas.microsoft.com/office/powerpoint/2010/main" val="2766357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Fraud Triangle Point #3: Rationalization</a:t>
            </a:r>
            <a:endParaRPr lang="en-US" dirty="0" smtClean="0"/>
          </a:p>
          <a:p>
            <a:r>
              <a:rPr lang="en-US" dirty="0" smtClean="0"/>
              <a:t> </a:t>
            </a:r>
          </a:p>
          <a:p>
            <a:r>
              <a:rPr lang="en-US" dirty="0" smtClean="0"/>
              <a:t>Rationalization is the grayest area in the fraud triangle. Opportunity and motive exist</a:t>
            </a:r>
            <a:r>
              <a:rPr lang="en-US" baseline="0" dirty="0" smtClean="0"/>
              <a:t> or don’t exist</a:t>
            </a:r>
            <a:r>
              <a:rPr lang="en-US" dirty="0" smtClean="0"/>
              <a:t>. However, rationalization depends on the individual and the circumstances they are facing. If the cashier feels he is underpaid, he/she could rationalize stealing money by feeling that it is owed to them. On the other hand, the store owner could be like family to the cashier in which case stealing the money would feel wrong. In that case, the cashier would not likely steal from the cash register.</a:t>
            </a:r>
          </a:p>
          <a:p>
            <a:r>
              <a:rPr lang="en-US" dirty="0" smtClean="0"/>
              <a:t> </a:t>
            </a:r>
          </a:p>
          <a:p>
            <a:r>
              <a:rPr lang="en-US" dirty="0" smtClean="0"/>
              <a:t>Understanding the fraud triangle is essential to evaluating financial fraud. Once you grasp the basic concept of the fraud triangle you will be able to better understand financial frauds, how they occur, why they occur, and what you can do to stop them.</a:t>
            </a:r>
          </a:p>
          <a:p>
            <a:endParaRPr lang="en-US" dirty="0"/>
          </a:p>
        </p:txBody>
      </p:sp>
      <p:sp>
        <p:nvSpPr>
          <p:cNvPr id="4" name="Slide Number Placeholder 3"/>
          <p:cNvSpPr>
            <a:spLocks noGrp="1"/>
          </p:cNvSpPr>
          <p:nvPr>
            <p:ph type="sldNum" sz="quarter" idx="10"/>
          </p:nvPr>
        </p:nvSpPr>
        <p:spPr/>
        <p:txBody>
          <a:bodyPr/>
          <a:lstStyle/>
          <a:p>
            <a:fld id="{BDA17551-17EB-4A1D-937C-D59C24AB1374}" type="slidenum">
              <a:rPr lang="en-US" smtClean="0"/>
              <a:pPr/>
              <a:t>46</a:t>
            </a:fld>
            <a:endParaRPr lang="en-US" dirty="0"/>
          </a:p>
        </p:txBody>
      </p:sp>
    </p:spTree>
    <p:extLst>
      <p:ext uri="{BB962C8B-B14F-4D97-AF65-F5344CB8AC3E}">
        <p14:creationId xmlns:p14="http://schemas.microsoft.com/office/powerpoint/2010/main" val="1587569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marR="0" indent="-229586" algn="l" defTabSz="914400" rtl="0" eaLnBrk="1" fontAlgn="base" latinLnBrk="0" hangingPunct="1">
              <a:lnSpc>
                <a:spcPct val="100000"/>
              </a:lnSpc>
              <a:spcBef>
                <a:spcPct val="0"/>
              </a:spcBef>
              <a:spcAft>
                <a:spcPct val="0"/>
              </a:spcAft>
              <a:buClrTx/>
              <a:buSzTx/>
              <a:buFontTx/>
              <a:buAutoNum type="arabicPeriod"/>
              <a:tabLst/>
              <a:defRPr/>
            </a:pPr>
            <a:r>
              <a:rPr lang="en-US" dirty="0" smtClean="0"/>
              <a:t>According to 2016 Report to the Nations</a:t>
            </a:r>
            <a:r>
              <a:rPr lang="en-US" baseline="0" dirty="0" smtClean="0"/>
              <a:t> on Occupational Fraud and Abuse</a:t>
            </a:r>
            <a:endParaRPr lang="en-US" dirty="0" smtClean="0"/>
          </a:p>
          <a:p>
            <a:pPr marL="229586" indent="-229586">
              <a:spcBef>
                <a:spcPct val="0"/>
              </a:spcBef>
              <a:buFontTx/>
              <a:buAutoNum type="arabicPeriod"/>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0536B52-C70B-484B-A572-95DED7914A9B}" type="slidenum">
              <a:rPr lang="en-US" sz="1200"/>
              <a:pPr/>
              <a:t>47</a:t>
            </a:fld>
            <a:endParaRPr lang="en-US" sz="1200" dirty="0"/>
          </a:p>
        </p:txBody>
      </p:sp>
    </p:spTree>
    <p:extLst>
      <p:ext uri="{BB962C8B-B14F-4D97-AF65-F5344CB8AC3E}">
        <p14:creationId xmlns:p14="http://schemas.microsoft.com/office/powerpoint/2010/main" val="1797084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r>
              <a:rPr lang="en-US" dirty="0" smtClean="0"/>
              <a:t>Trust is not a recognized internal</a:t>
            </a:r>
            <a:r>
              <a:rPr lang="en-US" baseline="0" dirty="0" smtClean="0"/>
              <a:t> control</a:t>
            </a:r>
          </a:p>
          <a:p>
            <a:pPr marL="229586" indent="-229586">
              <a:spcBef>
                <a:spcPct val="0"/>
              </a:spcBef>
              <a:buFontTx/>
              <a:buAutoNum type="arabicPeriod"/>
            </a:pPr>
            <a:endParaRPr lang="en-US" baseline="0"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0536B52-C70B-484B-A572-95DED7914A9B}" type="slidenum">
              <a:rPr lang="en-US" sz="1200"/>
              <a:pPr/>
              <a:t>48</a:t>
            </a:fld>
            <a:endParaRPr lang="en-US" sz="1200" dirty="0"/>
          </a:p>
        </p:txBody>
      </p:sp>
    </p:spTree>
    <p:extLst>
      <p:ext uri="{BB962C8B-B14F-4D97-AF65-F5344CB8AC3E}">
        <p14:creationId xmlns:p14="http://schemas.microsoft.com/office/powerpoint/2010/main" val="2882768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0536B52-C70B-484B-A572-95DED7914A9B}" type="slidenum">
              <a:rPr lang="en-US" sz="1200"/>
              <a:pPr/>
              <a:t>49</a:t>
            </a:fld>
            <a:endParaRPr lang="en-US" sz="1200" dirty="0"/>
          </a:p>
        </p:txBody>
      </p:sp>
    </p:spTree>
    <p:extLst>
      <p:ext uri="{BB962C8B-B14F-4D97-AF65-F5344CB8AC3E}">
        <p14:creationId xmlns:p14="http://schemas.microsoft.com/office/powerpoint/2010/main" val="368958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Interestingly, one of the core principles of best business practices can prevent scenarios like </a:t>
            </a:r>
            <a:r>
              <a:rPr lang="en-US" dirty="0" smtClean="0"/>
              <a:t>the </a:t>
            </a:r>
            <a:r>
              <a:rPr lang="en-US" dirty="0"/>
              <a:t>one </a:t>
            </a:r>
            <a:r>
              <a:rPr lang="en-US" dirty="0" smtClean="0"/>
              <a:t>at</a:t>
            </a:r>
            <a:r>
              <a:rPr lang="en-US" baseline="0" dirty="0" smtClean="0"/>
              <a:t> GPC </a:t>
            </a:r>
            <a:r>
              <a:rPr lang="en-US" dirty="0" smtClean="0"/>
              <a:t>from </a:t>
            </a:r>
            <a:r>
              <a:rPr lang="en-US" dirty="0"/>
              <a:t>playing out. That principle is the concept of </a:t>
            </a:r>
            <a:r>
              <a:rPr lang="en-US" b="1" dirty="0"/>
              <a:t>internal controls</a:t>
            </a:r>
            <a:r>
              <a:rPr lang="en-US" dirty="0"/>
              <a:t>, yet it remains an area that gets little attention until something goes wrong.  </a:t>
            </a:r>
          </a:p>
          <a:p>
            <a:r>
              <a:rPr lang="en-US" dirty="0"/>
              <a:t> </a:t>
            </a:r>
          </a:p>
          <a:p>
            <a:r>
              <a:rPr lang="en-US" dirty="0"/>
              <a:t>There are many instances of businesses losing vast sums of money and employees winding up in jail as a result of weak internal controls.  Time and again, studies cite </a:t>
            </a:r>
            <a:r>
              <a:rPr lang="en-US" b="1" dirty="0"/>
              <a:t>lack of adequate internal controls</a:t>
            </a:r>
            <a:r>
              <a:rPr lang="en-US" dirty="0"/>
              <a:t> as the single most common reason that frauds can occur. Yet time and again some businesses, managers, and employees take chances, ignore the law, or remain ignorant of inherent risks – especially in their own department.  “That can’t happen to me,” isn’t true.  The fact is employees from line to senior management get caught in the lax environment of weak internal controls and the subsequent consequences.  The good news is there is something </a:t>
            </a:r>
            <a:r>
              <a:rPr lang="en-US" i="1" dirty="0"/>
              <a:t>you</a:t>
            </a:r>
            <a:r>
              <a:rPr lang="en-US" dirty="0"/>
              <a:t> can do about it.   </a:t>
            </a:r>
          </a:p>
          <a:p>
            <a:r>
              <a:rPr lang="en-US" dirty="0"/>
              <a:t> </a:t>
            </a:r>
          </a:p>
          <a:p>
            <a:r>
              <a:rPr lang="en-US" dirty="0"/>
              <a:t>It is much less expensive to implement sound internal controls than it is to investigate and prosecute fraud or to recover from the bad publicity surrounding a fraud.  From the famous Bernie Madoff and Enron headlines.  </a:t>
            </a:r>
            <a:r>
              <a:rPr lang="en-US" dirty="0" smtClean="0"/>
              <a:t>In June of 2012, </a:t>
            </a:r>
            <a:r>
              <a:rPr lang="en-US" dirty="0"/>
              <a:t>the former CEO of Archbold Hospital in Thomasville was sentenced to two years in prison for medicaid fraud.   Lack of controls or override of controls can be cited as a cause for allowing the frauds to happen in the first place.  </a:t>
            </a:r>
          </a:p>
          <a:p>
            <a:r>
              <a:rPr lang="en-US" dirty="0"/>
              <a:t>Here at VSU, we are still responding to the consequences of a p-card fraud at Georgia Tech several years ago. Two other recent system wide audits were painful for many:  lawful presence and admissions requirements.</a:t>
            </a:r>
          </a:p>
          <a:p>
            <a:r>
              <a:rPr lang="en-US" dirty="0"/>
              <a:t>And Georgia Perimeter had consequences for all the institutions – additional quarterly financial reporting, loss of reputation, </a:t>
            </a:r>
            <a:r>
              <a:rPr lang="en-US" dirty="0" smtClean="0"/>
              <a:t>loss of trust.  Many people lost their jobs.  Most of them good employees, doing their jobs.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E23D51C-A0C4-4DC9-98E7-612FB40AACA7}" type="slidenum">
              <a:rPr lang="en-US" sz="1200"/>
              <a:pPr/>
              <a:t>5</a:t>
            </a:fld>
            <a:endParaRPr lang="en-US" sz="1200" dirty="0"/>
          </a:p>
        </p:txBody>
      </p:sp>
    </p:spTree>
    <p:extLst>
      <p:ext uri="{BB962C8B-B14F-4D97-AF65-F5344CB8AC3E}">
        <p14:creationId xmlns:p14="http://schemas.microsoft.com/office/powerpoint/2010/main" val="14948855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0536B52-C70B-484B-A572-95DED7914A9B}" type="slidenum">
              <a:rPr lang="en-US" sz="1200"/>
              <a:pPr/>
              <a:t>50</a:t>
            </a:fld>
            <a:endParaRPr lang="en-US" sz="1200" dirty="0"/>
          </a:p>
        </p:txBody>
      </p:sp>
    </p:spTree>
    <p:extLst>
      <p:ext uri="{BB962C8B-B14F-4D97-AF65-F5344CB8AC3E}">
        <p14:creationId xmlns:p14="http://schemas.microsoft.com/office/powerpoint/2010/main" val="2148833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r>
              <a:rPr lang="en-US" dirty="0" smtClean="0"/>
              <a:t>The President at GPC</a:t>
            </a:r>
            <a:r>
              <a:rPr lang="en-US" baseline="0" dirty="0" smtClean="0"/>
              <a:t> said he had never seen the audited financial statements.  Yet, there was signature proof that he had seen them.  In this instance, either scenario was unacceptable.  </a:t>
            </a:r>
          </a:p>
          <a:p>
            <a:pPr marL="229586" indent="-229586">
              <a:spcBef>
                <a:spcPct val="0"/>
              </a:spcBef>
              <a:buFontTx/>
              <a:buAutoNum type="arabicPeriod"/>
            </a:pPr>
            <a:endParaRPr lang="en-US" baseline="0" dirty="0" smtClean="0"/>
          </a:p>
          <a:p>
            <a:pPr marL="229586" indent="-229586">
              <a:spcBef>
                <a:spcPct val="0"/>
              </a:spcBef>
              <a:buFontTx/>
              <a:buAutoNum type="arabicPeriod"/>
            </a:pPr>
            <a:r>
              <a:rPr lang="en-US" baseline="0" dirty="0" smtClean="0"/>
              <a:t>A good state employee – she realized that it was “her” taxpayer money being spent and she was a good steward.</a:t>
            </a:r>
          </a:p>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51</a:t>
            </a:fld>
            <a:endParaRPr lang="en-US" sz="1200" dirty="0"/>
          </a:p>
        </p:txBody>
      </p:sp>
    </p:spTree>
    <p:extLst>
      <p:ext uri="{BB962C8B-B14F-4D97-AF65-F5344CB8AC3E}">
        <p14:creationId xmlns:p14="http://schemas.microsoft.com/office/powerpoint/2010/main" val="3361993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52</a:t>
            </a:fld>
            <a:endParaRPr lang="en-US" sz="1200" dirty="0"/>
          </a:p>
        </p:txBody>
      </p:sp>
    </p:spTree>
    <p:extLst>
      <p:ext uri="{BB962C8B-B14F-4D97-AF65-F5344CB8AC3E}">
        <p14:creationId xmlns:p14="http://schemas.microsoft.com/office/powerpoint/2010/main" val="2179570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53</a:t>
            </a:fld>
            <a:endParaRPr lang="en-US" sz="1200" dirty="0"/>
          </a:p>
        </p:txBody>
      </p:sp>
    </p:spTree>
    <p:extLst>
      <p:ext uri="{BB962C8B-B14F-4D97-AF65-F5344CB8AC3E}">
        <p14:creationId xmlns:p14="http://schemas.microsoft.com/office/powerpoint/2010/main" val="3502310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54</a:t>
            </a:fld>
            <a:endParaRPr lang="en-US" sz="1200" dirty="0"/>
          </a:p>
        </p:txBody>
      </p:sp>
    </p:spTree>
    <p:extLst>
      <p:ext uri="{BB962C8B-B14F-4D97-AF65-F5344CB8AC3E}">
        <p14:creationId xmlns:p14="http://schemas.microsoft.com/office/powerpoint/2010/main" val="158591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55</a:t>
            </a:fld>
            <a:endParaRPr lang="en-US" sz="1200" dirty="0"/>
          </a:p>
        </p:txBody>
      </p:sp>
    </p:spTree>
    <p:extLst>
      <p:ext uri="{BB962C8B-B14F-4D97-AF65-F5344CB8AC3E}">
        <p14:creationId xmlns:p14="http://schemas.microsoft.com/office/powerpoint/2010/main" val="21914986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56</a:t>
            </a:fld>
            <a:endParaRPr lang="en-US" sz="1200" dirty="0"/>
          </a:p>
        </p:txBody>
      </p:sp>
    </p:spTree>
    <p:extLst>
      <p:ext uri="{BB962C8B-B14F-4D97-AF65-F5344CB8AC3E}">
        <p14:creationId xmlns:p14="http://schemas.microsoft.com/office/powerpoint/2010/main" val="158116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0536B52-C70B-484B-A572-95DED7914A9B}" type="slidenum">
              <a:rPr lang="en-US" sz="1200"/>
              <a:pPr/>
              <a:t>57</a:t>
            </a:fld>
            <a:endParaRPr lang="en-US" sz="1200" dirty="0"/>
          </a:p>
        </p:txBody>
      </p:sp>
    </p:spTree>
    <p:extLst>
      <p:ext uri="{BB962C8B-B14F-4D97-AF65-F5344CB8AC3E}">
        <p14:creationId xmlns:p14="http://schemas.microsoft.com/office/powerpoint/2010/main" val="633711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58</a:t>
            </a:fld>
            <a:endParaRPr lang="en-US" sz="1200" dirty="0"/>
          </a:p>
        </p:txBody>
      </p:sp>
    </p:spTree>
    <p:extLst>
      <p:ext uri="{BB962C8B-B14F-4D97-AF65-F5344CB8AC3E}">
        <p14:creationId xmlns:p14="http://schemas.microsoft.com/office/powerpoint/2010/main" val="2391432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r>
              <a:rPr lang="en-US" dirty="0" smtClean="0"/>
              <a:t>Control is most effective when only one person is responsible for the given task.</a:t>
            </a:r>
          </a:p>
          <a:p>
            <a:pPr marL="229586" indent="-229586">
              <a:spcBef>
                <a:spcPct val="0"/>
              </a:spcBef>
              <a:buFontTx/>
              <a:buAutoNum type="arabicPeriod"/>
            </a:pPr>
            <a:r>
              <a:rPr lang="en-US" dirty="0" smtClean="0"/>
              <a:t>You never want someone to be doing too many tasks (Collecting cash, recording cash and depositing cash..these duties should be segregated)</a:t>
            </a:r>
          </a:p>
          <a:p>
            <a:pPr marL="229586" indent="-229586">
              <a:spcBef>
                <a:spcPct val="0"/>
              </a:spcBef>
              <a:buFontTx/>
              <a:buAutoNum type="arabicPeriod"/>
            </a:pPr>
            <a:r>
              <a:rPr lang="en-US" dirty="0" smtClean="0"/>
              <a:t>Prenumbered documents and all documents should be accounted for (ex. Deposit receipts, invoices)</a:t>
            </a:r>
          </a:p>
          <a:p>
            <a:pPr marL="229586" indent="-229586">
              <a:spcBef>
                <a:spcPct val="0"/>
              </a:spcBef>
              <a:buFontTx/>
              <a:buAutoNum type="arabicPeriod"/>
            </a:pPr>
            <a:r>
              <a:rPr lang="en-US" dirty="0" smtClean="0"/>
              <a:t>Reconciliations on all cash accounts should be prepared monthly and</a:t>
            </a:r>
          </a:p>
          <a:p>
            <a:pPr marL="229586" indent="-229586">
              <a:spcBef>
                <a:spcPct val="0"/>
              </a:spcBef>
              <a:buFontTx/>
              <a:buAutoNum type="arabicPeriod"/>
            </a:pPr>
            <a:r>
              <a:rPr lang="en-US" dirty="0" smtClean="0"/>
              <a:t>Reviews of all reconciliations and reconciling items monthly by someone other than the preparer of the reconciliation ,along with supervisor sign off</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59</a:t>
            </a:fld>
            <a:endParaRPr lang="en-US" sz="1200" dirty="0"/>
          </a:p>
        </p:txBody>
      </p:sp>
    </p:spTree>
    <p:extLst>
      <p:ext uri="{BB962C8B-B14F-4D97-AF65-F5344CB8AC3E}">
        <p14:creationId xmlns:p14="http://schemas.microsoft.com/office/powerpoint/2010/main" val="145476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Effective internal controls are one method that can be employed to assist the USG in achieving its mission.</a:t>
            </a:r>
          </a:p>
          <a:p>
            <a:r>
              <a:rPr lang="en-US" b="1" dirty="0"/>
              <a:t>Part of the USG ethics policy: Internal controls are the processes employed at all levels to help ensure that USG business is carried out in accordance with BOR policies and procedures, institutional policies and procedures, applicable laws and regulations and sound business practices. Good internal controls promote efficient operations, accurate financial reporting, safeguarding of assets and responsible fiscal management</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6</a:t>
            </a:fld>
            <a:endParaRPr lang="en-US" dirty="0"/>
          </a:p>
        </p:txBody>
      </p:sp>
    </p:spTree>
    <p:extLst>
      <p:ext uri="{BB962C8B-B14F-4D97-AF65-F5344CB8AC3E}">
        <p14:creationId xmlns:p14="http://schemas.microsoft.com/office/powerpoint/2010/main" val="3384731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60</a:t>
            </a:fld>
            <a:endParaRPr lang="en-US" sz="1200" dirty="0"/>
          </a:p>
        </p:txBody>
      </p:sp>
    </p:spTree>
    <p:extLst>
      <p:ext uri="{BB962C8B-B14F-4D97-AF65-F5344CB8AC3E}">
        <p14:creationId xmlns:p14="http://schemas.microsoft.com/office/powerpoint/2010/main" val="2760127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61</a:t>
            </a:fld>
            <a:endParaRPr lang="en-US" sz="1200" dirty="0"/>
          </a:p>
        </p:txBody>
      </p:sp>
    </p:spTree>
    <p:extLst>
      <p:ext uri="{BB962C8B-B14F-4D97-AF65-F5344CB8AC3E}">
        <p14:creationId xmlns:p14="http://schemas.microsoft.com/office/powerpoint/2010/main" val="17558731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36934" indent="-336934">
              <a:buFont typeface="Arial" pitchFamily="34" charset="0"/>
              <a:buChar char="•"/>
            </a:pPr>
            <a:r>
              <a:rPr lang="en-US" dirty="0" smtClean="0">
                <a:cs typeface="Arial" pitchFamily="34" charset="0"/>
              </a:rPr>
              <a:t>Be sure all expenditures have a clear business purpose.</a:t>
            </a:r>
          </a:p>
          <a:p>
            <a:pPr marL="336934" indent="-336934">
              <a:buFont typeface="Arial" pitchFamily="34" charset="0"/>
              <a:buChar char="•"/>
            </a:pPr>
            <a:r>
              <a:rPr lang="en-US" dirty="0" smtClean="0">
                <a:cs typeface="Arial" pitchFamily="34" charset="0"/>
              </a:rPr>
              <a:t>The business purpose for all expenditures should be clearly documented but ESPECIALLY if the purchase could be construed as personal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62</a:t>
            </a:fld>
            <a:endParaRPr lang="en-US" sz="1200" dirty="0"/>
          </a:p>
        </p:txBody>
      </p:sp>
    </p:spTree>
    <p:extLst>
      <p:ext uri="{BB962C8B-B14F-4D97-AF65-F5344CB8AC3E}">
        <p14:creationId xmlns:p14="http://schemas.microsoft.com/office/powerpoint/2010/main" val="26079438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63</a:t>
            </a:fld>
            <a:endParaRPr lang="en-US" sz="1200" dirty="0"/>
          </a:p>
        </p:txBody>
      </p:sp>
    </p:spTree>
    <p:extLst>
      <p:ext uri="{BB962C8B-B14F-4D97-AF65-F5344CB8AC3E}">
        <p14:creationId xmlns:p14="http://schemas.microsoft.com/office/powerpoint/2010/main" val="2787438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Clicker: Answer A</a:t>
            </a:r>
          </a:p>
          <a:p>
            <a:endParaRPr lang="en-US" dirty="0" smtClean="0"/>
          </a:p>
          <a:p>
            <a:r>
              <a:rPr lang="en-US" dirty="0" smtClean="0"/>
              <a:t>According to 2016 Report to the Nations</a:t>
            </a:r>
            <a:r>
              <a:rPr lang="en-US" baseline="0" dirty="0" smtClean="0"/>
              <a:t> on Occupational Fraud and Abuse</a:t>
            </a:r>
            <a:endParaRPr lang="en-US" dirty="0" smtClean="0"/>
          </a:p>
          <a:p>
            <a:endParaRPr lang="en-US" dirty="0" smtClean="0"/>
          </a:p>
          <a:p>
            <a:endParaRPr lang="en-US" dirty="0" smtClean="0"/>
          </a:p>
          <a:p>
            <a:r>
              <a:rPr lang="en-US" dirty="0" smtClean="0"/>
              <a:t>Accounting</a:t>
            </a:r>
            <a:r>
              <a:rPr lang="en-US" baseline="0" dirty="0" smtClean="0"/>
              <a:t> 16.6%</a:t>
            </a:r>
          </a:p>
          <a:p>
            <a:r>
              <a:rPr lang="en-US" baseline="0" dirty="0" smtClean="0"/>
              <a:t>Operations 14.9%</a:t>
            </a:r>
          </a:p>
          <a:p>
            <a:r>
              <a:rPr lang="en-US" baseline="0" dirty="0" smtClean="0"/>
              <a:t>IT 2.8%</a:t>
            </a:r>
          </a:p>
          <a:p>
            <a:r>
              <a:rPr lang="en-US" baseline="0" dirty="0" smtClean="0"/>
              <a:t>HR 1.2%</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64</a:t>
            </a:fld>
            <a:endParaRPr lang="en-US" dirty="0"/>
          </a:p>
        </p:txBody>
      </p:sp>
    </p:spTree>
    <p:extLst>
      <p:ext uri="{BB962C8B-B14F-4D97-AF65-F5344CB8AC3E}">
        <p14:creationId xmlns:p14="http://schemas.microsoft.com/office/powerpoint/2010/main" val="2977394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65</a:t>
            </a:fld>
            <a:endParaRPr lang="en-US" sz="1200" dirty="0"/>
          </a:p>
        </p:txBody>
      </p:sp>
    </p:spTree>
    <p:extLst>
      <p:ext uri="{BB962C8B-B14F-4D97-AF65-F5344CB8AC3E}">
        <p14:creationId xmlns:p14="http://schemas.microsoft.com/office/powerpoint/2010/main" val="31615918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66</a:t>
            </a:fld>
            <a:endParaRPr lang="en-US" sz="1200" dirty="0"/>
          </a:p>
        </p:txBody>
      </p:sp>
    </p:spTree>
    <p:extLst>
      <p:ext uri="{BB962C8B-B14F-4D97-AF65-F5344CB8AC3E}">
        <p14:creationId xmlns:p14="http://schemas.microsoft.com/office/powerpoint/2010/main" val="3836315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r>
              <a:rPr lang="en-US" dirty="0" smtClean="0"/>
              <a:t>Internal Control Maturity – keep moving rightward</a:t>
            </a:r>
          </a:p>
          <a:p>
            <a:pPr marL="229586" indent="-229586">
              <a:spcBef>
                <a:spcPct val="0"/>
              </a:spcBef>
              <a:buFontTx/>
              <a:buAutoNum type="arabicPeriod"/>
            </a:pPr>
            <a:endParaRPr lang="en-US" dirty="0" smtClean="0"/>
          </a:p>
          <a:p>
            <a:pPr marL="229586" indent="-229586">
              <a:spcBef>
                <a:spcPct val="0"/>
              </a:spcBef>
              <a:buFontTx/>
              <a:buAutoNum type="arabicPeriod"/>
            </a:pPr>
            <a:r>
              <a:rPr lang="en-US" dirty="0" smtClean="0"/>
              <a:t>Where is your department?</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67</a:t>
            </a:fld>
            <a:endParaRPr lang="en-US" sz="1200" dirty="0"/>
          </a:p>
        </p:txBody>
      </p:sp>
    </p:spTree>
    <p:extLst>
      <p:ext uri="{BB962C8B-B14F-4D97-AF65-F5344CB8AC3E}">
        <p14:creationId xmlns:p14="http://schemas.microsoft.com/office/powerpoint/2010/main" val="3390550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68</a:t>
            </a:fld>
            <a:endParaRPr lang="en-US" sz="1200" dirty="0"/>
          </a:p>
        </p:txBody>
      </p:sp>
    </p:spTree>
    <p:extLst>
      <p:ext uri="{BB962C8B-B14F-4D97-AF65-F5344CB8AC3E}">
        <p14:creationId xmlns:p14="http://schemas.microsoft.com/office/powerpoint/2010/main" val="28741279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4CF1F2-530E-439D-89A0-1BF700A753B5}" type="slidenum">
              <a:rPr lang="en-US" sz="1200"/>
              <a:pPr/>
              <a:t>69</a:t>
            </a:fld>
            <a:endParaRPr lang="en-US" sz="1200" dirty="0"/>
          </a:p>
        </p:txBody>
      </p:sp>
    </p:spTree>
    <p:extLst>
      <p:ext uri="{BB962C8B-B14F-4D97-AF65-F5344CB8AC3E}">
        <p14:creationId xmlns:p14="http://schemas.microsoft.com/office/powerpoint/2010/main" val="83552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thinking of internal controls think of your department and lets see how we can relate these few examples to what you are accountable for?</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7</a:t>
            </a:fld>
            <a:endParaRPr lang="en-US" dirty="0"/>
          </a:p>
        </p:txBody>
      </p:sp>
    </p:spTree>
    <p:extLst>
      <p:ext uri="{BB962C8B-B14F-4D97-AF65-F5344CB8AC3E}">
        <p14:creationId xmlns:p14="http://schemas.microsoft.com/office/powerpoint/2010/main" val="2683337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9586" indent="-229586">
              <a:spcBef>
                <a:spcPct val="0"/>
              </a:spcBef>
              <a:buFontTx/>
              <a:buAutoNum type="arabicPeriod"/>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35936" indent="-283053" eaLnBrk="0" hangingPunct="0">
              <a:defRPr sz="2400">
                <a:solidFill>
                  <a:schemeClr val="tx1"/>
                </a:solidFill>
                <a:latin typeface="Arial" pitchFamily="34" charset="0"/>
                <a:ea typeface="ＭＳ Ｐゴシック"/>
                <a:cs typeface="ＭＳ Ｐゴシック"/>
              </a:defRPr>
            </a:lvl2pPr>
            <a:lvl3pPr marL="1132209" indent="-226442" eaLnBrk="0" hangingPunct="0">
              <a:defRPr sz="2400">
                <a:solidFill>
                  <a:schemeClr val="tx1"/>
                </a:solidFill>
                <a:latin typeface="Arial" pitchFamily="34" charset="0"/>
                <a:ea typeface="ＭＳ Ｐゴシック"/>
                <a:cs typeface="ＭＳ Ｐゴシック"/>
              </a:defRPr>
            </a:lvl3pPr>
            <a:lvl4pPr marL="1585093" indent="-226442" eaLnBrk="0" hangingPunct="0">
              <a:defRPr sz="2400">
                <a:solidFill>
                  <a:schemeClr val="tx1"/>
                </a:solidFill>
                <a:latin typeface="Arial" pitchFamily="34" charset="0"/>
                <a:ea typeface="ＭＳ Ｐゴシック"/>
                <a:cs typeface="ＭＳ Ｐゴシック"/>
              </a:defRPr>
            </a:lvl4pPr>
            <a:lvl5pPr marL="2037976" indent="-226442" eaLnBrk="0" hangingPunct="0">
              <a:defRPr sz="2400">
                <a:solidFill>
                  <a:schemeClr val="tx1"/>
                </a:solidFill>
                <a:latin typeface="Arial" pitchFamily="34" charset="0"/>
                <a:ea typeface="ＭＳ Ｐゴシック"/>
                <a:cs typeface="ＭＳ Ｐゴシック"/>
              </a:defRPr>
            </a:lvl5pPr>
            <a:lvl6pPr marL="249086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43744"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396627"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49510" indent="-226442"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0536B52-C70B-484B-A572-95DED7914A9B}" type="slidenum">
              <a:rPr lang="en-US" sz="1200"/>
              <a:pPr/>
              <a:t>70</a:t>
            </a:fld>
            <a:endParaRPr lang="en-US" sz="1200" dirty="0"/>
          </a:p>
        </p:txBody>
      </p:sp>
    </p:spTree>
    <p:extLst>
      <p:ext uri="{BB962C8B-B14F-4D97-AF65-F5344CB8AC3E}">
        <p14:creationId xmlns:p14="http://schemas.microsoft.com/office/powerpoint/2010/main" val="254736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Internal controls are effected</a:t>
            </a:r>
            <a:r>
              <a:rPr lang="en-US" baseline="0" dirty="0" smtClean="0"/>
              <a:t> by  “People”. It is not just manuals and policies but the people at all levels of the organization.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8</a:t>
            </a:fld>
            <a:endParaRPr lang="en-US" dirty="0"/>
          </a:p>
        </p:txBody>
      </p:sp>
    </p:spTree>
    <p:extLst>
      <p:ext uri="{BB962C8B-B14F-4D97-AF65-F5344CB8AC3E}">
        <p14:creationId xmlns:p14="http://schemas.microsoft.com/office/powerpoint/2010/main" val="196432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thinking of internal controls think of your department and lets see how we can relate these few examples to what you are accountable for?</a:t>
            </a:r>
            <a:endParaRPr lang="en-US" dirty="0"/>
          </a:p>
        </p:txBody>
      </p:sp>
      <p:sp>
        <p:nvSpPr>
          <p:cNvPr id="4" name="Slide Number Placeholder 3"/>
          <p:cNvSpPr>
            <a:spLocks noGrp="1"/>
          </p:cNvSpPr>
          <p:nvPr>
            <p:ph type="sldNum" sz="quarter" idx="10"/>
          </p:nvPr>
        </p:nvSpPr>
        <p:spPr/>
        <p:txBody>
          <a:bodyPr/>
          <a:lstStyle/>
          <a:p>
            <a:pPr>
              <a:defRPr/>
            </a:pPr>
            <a:fld id="{8BB3B9E7-E5B8-4AF3-B9CD-EABD7ED06C1B}" type="slidenum">
              <a:rPr lang="en-US" smtClean="0"/>
              <a:pPr>
                <a:defRPr/>
              </a:pPr>
              <a:t>9</a:t>
            </a:fld>
            <a:endParaRPr lang="en-US" dirty="0"/>
          </a:p>
        </p:txBody>
      </p:sp>
    </p:spTree>
    <p:extLst>
      <p:ext uri="{BB962C8B-B14F-4D97-AF65-F5344CB8AC3E}">
        <p14:creationId xmlns:p14="http://schemas.microsoft.com/office/powerpoint/2010/main" val="268333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Valdosta State University</a:t>
            </a:r>
            <a:endParaRPr lang="en-US" dirty="0"/>
          </a:p>
        </p:txBody>
      </p:sp>
      <p:sp>
        <p:nvSpPr>
          <p:cNvPr id="6" name="Slide Number Placeholder 5"/>
          <p:cNvSpPr>
            <a:spLocks noGrp="1"/>
          </p:cNvSpPr>
          <p:nvPr>
            <p:ph type="sldNum" sz="quarter" idx="12"/>
          </p:nvPr>
        </p:nvSpPr>
        <p:spPr/>
        <p:txBody>
          <a:bodyPr/>
          <a:lstStyle/>
          <a:p>
            <a:pPr>
              <a:defRPr/>
            </a:pPr>
            <a:fld id="{6F68BE57-6719-4215-8168-35DACBC33858}" type="slidenum">
              <a:rPr lang="en-US" smtClean="0"/>
              <a:pPr>
                <a:defRPr/>
              </a:pPr>
              <a:t>‹#›</a:t>
            </a:fld>
            <a:endParaRPr lang="en-US" dirty="0"/>
          </a:p>
        </p:txBody>
      </p:sp>
    </p:spTree>
    <p:extLst>
      <p:ext uri="{BB962C8B-B14F-4D97-AF65-F5344CB8AC3E}">
        <p14:creationId xmlns:p14="http://schemas.microsoft.com/office/powerpoint/2010/main" val="1065899715"/>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Valdosta State University</a:t>
            </a:r>
            <a:endParaRPr lang="en-US" dirty="0"/>
          </a:p>
        </p:txBody>
      </p:sp>
      <p:sp>
        <p:nvSpPr>
          <p:cNvPr id="6" name="Slide Number Placeholder 5"/>
          <p:cNvSpPr>
            <a:spLocks noGrp="1"/>
          </p:cNvSpPr>
          <p:nvPr>
            <p:ph type="sldNum" sz="quarter" idx="12"/>
          </p:nvPr>
        </p:nvSpPr>
        <p:spPr/>
        <p:txBody>
          <a:bodyPr/>
          <a:lstStyle/>
          <a:p>
            <a:pPr>
              <a:defRPr/>
            </a:pPr>
            <a:fld id="{D2209C2A-32C6-43DB-9E1F-0E6E37F568C0}" type="slidenum">
              <a:rPr lang="en-US" smtClean="0"/>
              <a:pPr>
                <a:defRPr/>
              </a:pPr>
              <a:t>‹#›</a:t>
            </a:fld>
            <a:endParaRPr lang="en-US" dirty="0"/>
          </a:p>
        </p:txBody>
      </p:sp>
    </p:spTree>
    <p:extLst>
      <p:ext uri="{BB962C8B-B14F-4D97-AF65-F5344CB8AC3E}">
        <p14:creationId xmlns:p14="http://schemas.microsoft.com/office/powerpoint/2010/main" val="71850158"/>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Valdosta State University</a:t>
            </a:r>
            <a:endParaRPr lang="en-US" dirty="0"/>
          </a:p>
        </p:txBody>
      </p:sp>
      <p:sp>
        <p:nvSpPr>
          <p:cNvPr id="6" name="Slide Number Placeholder 5"/>
          <p:cNvSpPr>
            <a:spLocks noGrp="1"/>
          </p:cNvSpPr>
          <p:nvPr>
            <p:ph type="sldNum" sz="quarter" idx="12"/>
          </p:nvPr>
        </p:nvSpPr>
        <p:spPr/>
        <p:txBody>
          <a:bodyPr/>
          <a:lstStyle/>
          <a:p>
            <a:pPr>
              <a:defRPr/>
            </a:pPr>
            <a:fld id="{BA78F6FE-ED29-4601-818C-E49DD983DE58}" type="slidenum">
              <a:rPr lang="en-US" smtClean="0"/>
              <a:pPr>
                <a:defRPr/>
              </a:pPr>
              <a:t>‹#›</a:t>
            </a:fld>
            <a:endParaRPr lang="en-US" dirty="0"/>
          </a:p>
        </p:txBody>
      </p:sp>
    </p:spTree>
    <p:extLst>
      <p:ext uri="{BB962C8B-B14F-4D97-AF65-F5344CB8AC3E}">
        <p14:creationId xmlns:p14="http://schemas.microsoft.com/office/powerpoint/2010/main" val="3630187086"/>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Valdosta State University</a:t>
            </a:r>
            <a:endParaRPr lang="en-US" dirty="0"/>
          </a:p>
        </p:txBody>
      </p:sp>
      <p:sp>
        <p:nvSpPr>
          <p:cNvPr id="6" name="Slide Number Placeholder 5"/>
          <p:cNvSpPr>
            <a:spLocks noGrp="1"/>
          </p:cNvSpPr>
          <p:nvPr>
            <p:ph type="sldNum" sz="quarter" idx="12"/>
          </p:nvPr>
        </p:nvSpPr>
        <p:spPr/>
        <p:txBody>
          <a:bodyPr/>
          <a:lstStyle/>
          <a:p>
            <a:pPr>
              <a:defRPr/>
            </a:pPr>
            <a:fld id="{8C5A0BEF-C86E-473E-BE04-8616426574CD}" type="slidenum">
              <a:rPr lang="en-US" smtClean="0"/>
              <a:pPr>
                <a:defRPr/>
              </a:pPr>
              <a:t>‹#›</a:t>
            </a:fld>
            <a:endParaRPr lang="en-US" dirty="0"/>
          </a:p>
        </p:txBody>
      </p:sp>
    </p:spTree>
    <p:extLst>
      <p:ext uri="{BB962C8B-B14F-4D97-AF65-F5344CB8AC3E}">
        <p14:creationId xmlns:p14="http://schemas.microsoft.com/office/powerpoint/2010/main" val="3623536960"/>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Valdosta State University</a:t>
            </a:r>
            <a:endParaRPr lang="en-US" dirty="0"/>
          </a:p>
        </p:txBody>
      </p:sp>
      <p:sp>
        <p:nvSpPr>
          <p:cNvPr id="6" name="Slide Number Placeholder 5"/>
          <p:cNvSpPr>
            <a:spLocks noGrp="1"/>
          </p:cNvSpPr>
          <p:nvPr>
            <p:ph type="sldNum" sz="quarter" idx="12"/>
          </p:nvPr>
        </p:nvSpPr>
        <p:spPr/>
        <p:txBody>
          <a:bodyPr/>
          <a:lstStyle/>
          <a:p>
            <a:pPr>
              <a:defRPr/>
            </a:pPr>
            <a:fld id="{6BC50224-239F-4C9D-9160-FC9AAAA12271}" type="slidenum">
              <a:rPr lang="en-US" smtClean="0"/>
              <a:pPr>
                <a:defRPr/>
              </a:pPr>
              <a:t>‹#›</a:t>
            </a:fld>
            <a:endParaRPr lang="en-US" dirty="0"/>
          </a:p>
        </p:txBody>
      </p:sp>
    </p:spTree>
    <p:extLst>
      <p:ext uri="{BB962C8B-B14F-4D97-AF65-F5344CB8AC3E}">
        <p14:creationId xmlns:p14="http://schemas.microsoft.com/office/powerpoint/2010/main" val="2010841504"/>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Valdosta State University</a:t>
            </a:r>
            <a:endParaRPr lang="en-US" dirty="0"/>
          </a:p>
        </p:txBody>
      </p:sp>
      <p:sp>
        <p:nvSpPr>
          <p:cNvPr id="7" name="Slide Number Placeholder 6"/>
          <p:cNvSpPr>
            <a:spLocks noGrp="1"/>
          </p:cNvSpPr>
          <p:nvPr>
            <p:ph type="sldNum" sz="quarter" idx="12"/>
          </p:nvPr>
        </p:nvSpPr>
        <p:spPr/>
        <p:txBody>
          <a:bodyPr/>
          <a:lstStyle/>
          <a:p>
            <a:pPr>
              <a:defRPr/>
            </a:pPr>
            <a:fld id="{DF582162-746D-4D65-8892-16FFBB10D966}" type="slidenum">
              <a:rPr lang="en-US" smtClean="0"/>
              <a:pPr>
                <a:defRPr/>
              </a:pPr>
              <a:t>‹#›</a:t>
            </a:fld>
            <a:endParaRPr lang="en-US" dirty="0"/>
          </a:p>
        </p:txBody>
      </p:sp>
    </p:spTree>
    <p:extLst>
      <p:ext uri="{BB962C8B-B14F-4D97-AF65-F5344CB8AC3E}">
        <p14:creationId xmlns:p14="http://schemas.microsoft.com/office/powerpoint/2010/main" val="2155007248"/>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smtClean="0"/>
              <a:t>Valdosta State University</a:t>
            </a:r>
            <a:endParaRPr lang="en-US" dirty="0"/>
          </a:p>
        </p:txBody>
      </p:sp>
      <p:sp>
        <p:nvSpPr>
          <p:cNvPr id="9" name="Slide Number Placeholder 8"/>
          <p:cNvSpPr>
            <a:spLocks noGrp="1"/>
          </p:cNvSpPr>
          <p:nvPr>
            <p:ph type="sldNum" sz="quarter" idx="12"/>
          </p:nvPr>
        </p:nvSpPr>
        <p:spPr/>
        <p:txBody>
          <a:bodyPr/>
          <a:lstStyle/>
          <a:p>
            <a:pPr>
              <a:defRPr/>
            </a:pPr>
            <a:fld id="{EE97AB86-AAD0-4471-BE25-6B9181488534}" type="slidenum">
              <a:rPr lang="en-US" smtClean="0"/>
              <a:pPr>
                <a:defRPr/>
              </a:pPr>
              <a:t>‹#›</a:t>
            </a:fld>
            <a:endParaRPr lang="en-US" dirty="0"/>
          </a:p>
        </p:txBody>
      </p:sp>
    </p:spTree>
    <p:extLst>
      <p:ext uri="{BB962C8B-B14F-4D97-AF65-F5344CB8AC3E}">
        <p14:creationId xmlns:p14="http://schemas.microsoft.com/office/powerpoint/2010/main" val="2275242054"/>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Valdosta State University</a:t>
            </a:r>
            <a:endParaRPr lang="en-US" dirty="0"/>
          </a:p>
        </p:txBody>
      </p:sp>
      <p:sp>
        <p:nvSpPr>
          <p:cNvPr id="5" name="Slide Number Placeholder 4"/>
          <p:cNvSpPr>
            <a:spLocks noGrp="1"/>
          </p:cNvSpPr>
          <p:nvPr>
            <p:ph type="sldNum" sz="quarter" idx="12"/>
          </p:nvPr>
        </p:nvSpPr>
        <p:spPr/>
        <p:txBody>
          <a:bodyPr/>
          <a:lstStyle/>
          <a:p>
            <a:pPr>
              <a:defRPr/>
            </a:pPr>
            <a:fld id="{9C9D1B8F-7FE7-4507-ACA4-371642CFB922}" type="slidenum">
              <a:rPr lang="en-US" smtClean="0"/>
              <a:pPr>
                <a:defRPr/>
              </a:pPr>
              <a:t>‹#›</a:t>
            </a:fld>
            <a:endParaRPr lang="en-US" dirty="0"/>
          </a:p>
        </p:txBody>
      </p:sp>
    </p:spTree>
    <p:extLst>
      <p:ext uri="{BB962C8B-B14F-4D97-AF65-F5344CB8AC3E}">
        <p14:creationId xmlns:p14="http://schemas.microsoft.com/office/powerpoint/2010/main" val="2780426039"/>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smtClean="0"/>
              <a:t>Valdosta State University</a:t>
            </a:r>
            <a:endParaRPr lang="en-US" dirty="0"/>
          </a:p>
        </p:txBody>
      </p:sp>
      <p:sp>
        <p:nvSpPr>
          <p:cNvPr id="4" name="Slide Number Placeholder 3"/>
          <p:cNvSpPr>
            <a:spLocks noGrp="1"/>
          </p:cNvSpPr>
          <p:nvPr>
            <p:ph type="sldNum" sz="quarter" idx="12"/>
          </p:nvPr>
        </p:nvSpPr>
        <p:spPr/>
        <p:txBody>
          <a:bodyPr/>
          <a:lstStyle/>
          <a:p>
            <a:pPr>
              <a:defRPr/>
            </a:pPr>
            <a:fld id="{02C6B550-1DF3-4D33-AF1D-1153140AE5BE}" type="slidenum">
              <a:rPr lang="en-US" smtClean="0"/>
              <a:pPr>
                <a:defRPr/>
              </a:pPr>
              <a:t>‹#›</a:t>
            </a:fld>
            <a:endParaRPr lang="en-US" dirty="0"/>
          </a:p>
        </p:txBody>
      </p:sp>
    </p:spTree>
    <p:extLst>
      <p:ext uri="{BB962C8B-B14F-4D97-AF65-F5344CB8AC3E}">
        <p14:creationId xmlns:p14="http://schemas.microsoft.com/office/powerpoint/2010/main" val="210783162"/>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Valdosta State University</a:t>
            </a:r>
            <a:endParaRPr lang="en-US" dirty="0"/>
          </a:p>
        </p:txBody>
      </p:sp>
      <p:sp>
        <p:nvSpPr>
          <p:cNvPr id="7" name="Slide Number Placeholder 6"/>
          <p:cNvSpPr>
            <a:spLocks noGrp="1"/>
          </p:cNvSpPr>
          <p:nvPr>
            <p:ph type="sldNum" sz="quarter" idx="12"/>
          </p:nvPr>
        </p:nvSpPr>
        <p:spPr/>
        <p:txBody>
          <a:bodyPr/>
          <a:lstStyle/>
          <a:p>
            <a:pPr>
              <a:defRPr/>
            </a:pPr>
            <a:fld id="{7DE5C69C-833E-4C2D-A3C1-C740685F307C}" type="slidenum">
              <a:rPr lang="en-US" smtClean="0"/>
              <a:pPr>
                <a:defRPr/>
              </a:pPr>
              <a:t>‹#›</a:t>
            </a:fld>
            <a:endParaRPr lang="en-US" dirty="0"/>
          </a:p>
        </p:txBody>
      </p:sp>
    </p:spTree>
    <p:extLst>
      <p:ext uri="{BB962C8B-B14F-4D97-AF65-F5344CB8AC3E}">
        <p14:creationId xmlns:p14="http://schemas.microsoft.com/office/powerpoint/2010/main" val="3560970659"/>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Valdosta State University</a:t>
            </a:r>
            <a:endParaRPr lang="en-US" dirty="0"/>
          </a:p>
        </p:txBody>
      </p:sp>
      <p:sp>
        <p:nvSpPr>
          <p:cNvPr id="7" name="Slide Number Placeholder 6"/>
          <p:cNvSpPr>
            <a:spLocks noGrp="1"/>
          </p:cNvSpPr>
          <p:nvPr>
            <p:ph type="sldNum" sz="quarter" idx="12"/>
          </p:nvPr>
        </p:nvSpPr>
        <p:spPr/>
        <p:txBody>
          <a:bodyPr/>
          <a:lstStyle/>
          <a:p>
            <a:pPr>
              <a:defRPr/>
            </a:pPr>
            <a:fld id="{4E1E580A-3E1E-4843-AA17-46AC7C1C3F7C}" type="slidenum">
              <a:rPr lang="en-US" smtClean="0"/>
              <a:pPr>
                <a:defRPr/>
              </a:pPr>
              <a:t>‹#›</a:t>
            </a:fld>
            <a:endParaRPr lang="en-US" dirty="0"/>
          </a:p>
        </p:txBody>
      </p:sp>
    </p:spTree>
    <p:extLst>
      <p:ext uri="{BB962C8B-B14F-4D97-AF65-F5344CB8AC3E}">
        <p14:creationId xmlns:p14="http://schemas.microsoft.com/office/powerpoint/2010/main" val="3085698721"/>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Valdosta State University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21C4D9-7C5A-4C8C-9812-951050D0A73E}" type="slidenum">
              <a:rPr lang="en-US" smtClean="0"/>
              <a:pPr>
                <a:defRPr/>
              </a:pPr>
              <a:t>‹#›</a:t>
            </a:fld>
            <a:endParaRPr lang="en-US" dirty="0"/>
          </a:p>
        </p:txBody>
      </p:sp>
    </p:spTree>
    <p:extLst>
      <p:ext uri="{BB962C8B-B14F-4D97-AF65-F5344CB8AC3E}">
        <p14:creationId xmlns:p14="http://schemas.microsoft.com/office/powerpoint/2010/main" val="30012865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ajc.com/news/news/breaking-news/georgia-tech-professor-accused-taking-20k-students/nd73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wsbtv.com/news/news/local/audit-uncovers-suspected-fraud-georgia-tech/nbz5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youtu.be/8-hapS2SPz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youtube.com/watch?v=Buuen1pwJdo"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www.wsbtv.com/news/local/channel-2-investigation-exposes-financial-wrongdoi/26909704"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447800"/>
            <a:ext cx="8229600" cy="1828800"/>
          </a:xfrm>
        </p:spPr>
        <p:txBody>
          <a:bodyPr/>
          <a:lstStyle/>
          <a:p>
            <a:pPr fontAlgn="auto">
              <a:spcAft>
                <a:spcPts val="0"/>
              </a:spcAft>
              <a:defRPr/>
            </a:pPr>
            <a:r>
              <a:rPr lang="en-US" dirty="0" smtClean="0"/>
              <a:t>Internal Controls</a:t>
            </a:r>
            <a:endParaRPr lang="en-US" dirty="0"/>
          </a:p>
        </p:txBody>
      </p:sp>
      <p:sp>
        <p:nvSpPr>
          <p:cNvPr id="3077" name="Subtitle 3"/>
          <p:cNvSpPr>
            <a:spLocks noGrp="1"/>
          </p:cNvSpPr>
          <p:nvPr>
            <p:ph type="subTitle" idx="1"/>
          </p:nvPr>
        </p:nvSpPr>
        <p:spPr>
          <a:xfrm>
            <a:off x="1371600" y="3886200"/>
            <a:ext cx="6400800" cy="762000"/>
          </a:xfrm>
        </p:spPr>
        <p:txBody>
          <a:bodyPr>
            <a:normAutofit/>
          </a:bodyPr>
          <a:lstStyle/>
          <a:p>
            <a:r>
              <a:rPr lang="en-US" dirty="0" smtClean="0">
                <a:solidFill>
                  <a:schemeClr val="tx1"/>
                </a:solidFill>
              </a:rPr>
              <a:t>“They Are Everyone’s Business”</a:t>
            </a:r>
            <a:endParaRPr lang="en-US" dirty="0">
              <a:solidFill>
                <a:schemeClr val="tx1"/>
              </a:solidFill>
            </a:endParaRPr>
          </a:p>
          <a:p>
            <a:endParaRPr lang="en-US" dirty="0" smtClean="0">
              <a:solidFill>
                <a:schemeClr val="tx1"/>
              </a:solidFill>
            </a:endParaRPr>
          </a:p>
        </p:txBody>
      </p:sp>
      <p:sp>
        <p:nvSpPr>
          <p:cNvPr id="6" name="Footer Placeholder 5"/>
          <p:cNvSpPr>
            <a:spLocks noGrp="1"/>
          </p:cNvSpPr>
          <p:nvPr>
            <p:ph type="ftr" sz="quarter" idx="11"/>
          </p:nvPr>
        </p:nvSpPr>
        <p:spPr>
          <a:xfrm>
            <a:off x="3124200" y="5181600"/>
            <a:ext cx="2895600" cy="1524000"/>
          </a:xfrm>
        </p:spPr>
        <p:txBody>
          <a:bodyPr/>
          <a:lstStyle/>
          <a:p>
            <a:pPr>
              <a:defRPr/>
            </a:pPr>
            <a:r>
              <a:rPr lang="en-US" dirty="0"/>
              <a:t>Valdosta State University</a:t>
            </a:r>
          </a:p>
          <a:p>
            <a:pPr>
              <a:defRPr/>
            </a:pPr>
            <a:r>
              <a:rPr lang="en-US" dirty="0"/>
              <a:t>Office of Internal Audits</a:t>
            </a:r>
          </a:p>
          <a:p>
            <a:pPr>
              <a:defRPr/>
            </a:pPr>
            <a:r>
              <a:rPr lang="en-US" dirty="0" smtClean="0"/>
              <a:t>June 2016</a:t>
            </a:r>
            <a:endParaRPr lang="en-US" dirty="0"/>
          </a:p>
        </p:txBody>
      </p:sp>
      <p:sp>
        <p:nvSpPr>
          <p:cNvPr id="5" name="Slide Number Placeholder 4"/>
          <p:cNvSpPr>
            <a:spLocks noGrp="1"/>
          </p:cNvSpPr>
          <p:nvPr>
            <p:ph type="sldNum" sz="quarter" idx="12"/>
          </p:nvPr>
        </p:nvSpPr>
        <p:spPr/>
        <p:txBody>
          <a:bodyPr/>
          <a:lstStyle/>
          <a:p>
            <a:pPr>
              <a:defRPr/>
            </a:pPr>
            <a:fld id="{5C7540F2-ADF8-4712-A7EC-58B94A043639}" type="slidenum">
              <a:rPr lang="en-US"/>
              <a:pPr>
                <a:defRPr/>
              </a:pPr>
              <a:t>1</a:t>
            </a:fld>
            <a:endParaRPr lang="en-US" dirty="0"/>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54945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WHY Are Controls Important?</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10</a:t>
            </a:fld>
            <a:endParaRPr lang="en-US" dirty="0"/>
          </a:p>
        </p:txBody>
      </p:sp>
      <p:sp>
        <p:nvSpPr>
          <p:cNvPr id="5126" name="TextBox 6"/>
          <p:cNvSpPr txBox="1">
            <a:spLocks noChangeArrowheads="1"/>
          </p:cNvSpPr>
          <p:nvPr/>
        </p:nvSpPr>
        <p:spPr bwMode="auto">
          <a:xfrm>
            <a:off x="457200" y="2438400"/>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r>
              <a:rPr lang="en-US" dirty="0" smtClean="0"/>
              <a:t>Management viewpoint</a:t>
            </a:r>
          </a:p>
          <a:p>
            <a:endParaRPr lang="en-US" dirty="0" smtClean="0"/>
          </a:p>
          <a:p>
            <a:pPr marL="342900" indent="-342900">
              <a:buFont typeface="Arial" pitchFamily="34" charset="0"/>
              <a:buChar char="•"/>
            </a:pPr>
            <a:r>
              <a:rPr lang="en-US" dirty="0" smtClean="0"/>
              <a:t>Transactions are recorded (complete)</a:t>
            </a:r>
          </a:p>
          <a:p>
            <a:pPr marL="342900" indent="-342900">
              <a:buFont typeface="Arial" pitchFamily="34" charset="0"/>
              <a:buChar char="•"/>
            </a:pPr>
            <a:r>
              <a:rPr lang="en-US" dirty="0" smtClean="0"/>
              <a:t>Profitability and reporting accuracy</a:t>
            </a:r>
          </a:p>
          <a:p>
            <a:pPr marL="342900" indent="-342900">
              <a:buFont typeface="Arial" pitchFamily="34" charset="0"/>
              <a:buChar char="•"/>
            </a:pPr>
            <a:r>
              <a:rPr lang="en-US" dirty="0" smtClean="0"/>
              <a:t>Assets are secure and existent</a:t>
            </a:r>
          </a:p>
          <a:p>
            <a:pPr marL="342900" indent="-342900">
              <a:buFont typeface="Arial" pitchFamily="34" charset="0"/>
              <a:buChar char="•"/>
            </a:pPr>
            <a:r>
              <a:rPr lang="en-US" dirty="0" smtClean="0"/>
              <a:t>Compliance with laws and regulations</a:t>
            </a:r>
          </a:p>
          <a:p>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11056"/>
            <a:ext cx="2612570" cy="311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93349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WHY Are Controls </a:t>
            </a:r>
            <a:r>
              <a:rPr lang="en-US" dirty="0"/>
              <a:t>I</a:t>
            </a:r>
            <a:r>
              <a:rPr lang="en-US" dirty="0" smtClean="0"/>
              <a:t>mportant?</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11</a:t>
            </a:fld>
            <a:endParaRPr lang="en-US" dirty="0"/>
          </a:p>
        </p:txBody>
      </p:sp>
      <p:sp>
        <p:nvSpPr>
          <p:cNvPr id="5126" name="TextBox 6"/>
          <p:cNvSpPr txBox="1">
            <a:spLocks noChangeArrowheads="1"/>
          </p:cNvSpPr>
          <p:nvPr/>
        </p:nvSpPr>
        <p:spPr bwMode="auto">
          <a:xfrm>
            <a:off x="457200" y="2438400"/>
            <a:ext cx="830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r>
              <a:rPr lang="en-US" dirty="0" smtClean="0"/>
              <a:t>Worker’s standpoint </a:t>
            </a:r>
          </a:p>
          <a:p>
            <a:endParaRPr lang="en-US" dirty="0" smtClean="0"/>
          </a:p>
          <a:p>
            <a:pPr marL="342900" indent="-342900">
              <a:buFont typeface="Arial" pitchFamily="34" charset="0"/>
              <a:buChar char="•"/>
            </a:pPr>
            <a:r>
              <a:rPr lang="en-US" dirty="0" smtClean="0"/>
              <a:t>Reduce errors</a:t>
            </a:r>
          </a:p>
          <a:p>
            <a:pPr marL="342900" indent="-342900">
              <a:buFont typeface="Arial" pitchFamily="34" charset="0"/>
              <a:buChar char="•"/>
            </a:pPr>
            <a:r>
              <a:rPr lang="en-US" dirty="0" smtClean="0"/>
              <a:t>Protection and evidence of no wrongdoing</a:t>
            </a:r>
          </a:p>
          <a:p>
            <a:pPr marL="342900" indent="-342900">
              <a:buFont typeface="Arial" pitchFamily="34" charset="0"/>
              <a:buChar char="•"/>
            </a:pPr>
            <a:r>
              <a:rPr lang="en-US" dirty="0" smtClean="0"/>
              <a:t>Simplify</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14800"/>
            <a:ext cx="2286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854411"/>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Valdosta State University</a:t>
            </a:r>
            <a:endParaRPr lang="en-US" dirty="0"/>
          </a:p>
        </p:txBody>
      </p:sp>
      <p:sp>
        <p:nvSpPr>
          <p:cNvPr id="5" name="Slide Number Placeholder 4"/>
          <p:cNvSpPr>
            <a:spLocks noGrp="1"/>
          </p:cNvSpPr>
          <p:nvPr>
            <p:ph type="sldNum" sz="quarter" idx="12"/>
          </p:nvPr>
        </p:nvSpPr>
        <p:spPr/>
        <p:txBody>
          <a:bodyPr/>
          <a:lstStyle/>
          <a:p>
            <a:pPr>
              <a:defRPr/>
            </a:pPr>
            <a:fld id="{8C5A0BEF-C86E-473E-BE04-8616426574CD}" type="slidenum">
              <a:rPr lang="en-US" smtClean="0"/>
              <a:pPr>
                <a:defRPr/>
              </a:pPr>
              <a:t>12</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p:txBody>
          <a:bodyPr/>
          <a:lstStyle/>
          <a:p>
            <a:pPr marL="0" indent="0">
              <a:buNone/>
            </a:pPr>
            <a:r>
              <a:rPr lang="en-US" dirty="0" smtClean="0"/>
              <a:t>		Controlling Opportunity</a:t>
            </a:r>
          </a:p>
          <a:p>
            <a:pPr marL="0" indent="0">
              <a:buNone/>
            </a:pPr>
            <a:r>
              <a:rPr lang="en-US" dirty="0"/>
              <a:t>	</a:t>
            </a:r>
            <a:r>
              <a:rPr lang="en-US" dirty="0" smtClean="0"/>
              <a:t>Prevent	Control	Monitor	Deter</a:t>
            </a:r>
          </a:p>
          <a:p>
            <a:pPr marL="0" indent="0">
              <a:buNone/>
            </a:pPr>
            <a:endParaRPr lang="en-US" dirty="0"/>
          </a:p>
          <a:p>
            <a:pPr marL="0" indent="0">
              <a:buNone/>
            </a:pPr>
            <a:endParaRPr lang="en-US" dirty="0" smtClean="0"/>
          </a:p>
          <a:p>
            <a:pPr marL="0" indent="0">
              <a:buNone/>
            </a:pPr>
            <a:r>
              <a:rPr lang="en-US" dirty="0"/>
              <a:t>	</a:t>
            </a:r>
            <a:r>
              <a:rPr lang="en-US" dirty="0" smtClean="0"/>
              <a:t>				 </a:t>
            </a:r>
          </a:p>
          <a:p>
            <a:pPr marL="0" indent="0">
              <a:buNone/>
            </a:pPr>
            <a:r>
              <a:rPr lang="en-US" dirty="0"/>
              <a:t>	</a:t>
            </a:r>
            <a:r>
              <a:rPr lang="en-US" dirty="0" smtClean="0"/>
              <a:t>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839243"/>
            <a:ext cx="866775" cy="20478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850" y="2860025"/>
            <a:ext cx="1200150" cy="12001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2698100"/>
            <a:ext cx="1295400" cy="15240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4200" y="2860026"/>
            <a:ext cx="1143001" cy="1200150"/>
          </a:xfrm>
          <a:prstGeom prst="rect">
            <a:avLst/>
          </a:prstGeom>
        </p:spPr>
      </p:pic>
      <p:sp>
        <p:nvSpPr>
          <p:cNvPr id="16" name="Up Arrow 15"/>
          <p:cNvSpPr/>
          <p:nvPr/>
        </p:nvSpPr>
        <p:spPr>
          <a:xfrm>
            <a:off x="1752600" y="5212916"/>
            <a:ext cx="609600" cy="8151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7372350" y="4279431"/>
            <a:ext cx="495300" cy="172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flipV="1">
            <a:off x="2209800" y="6000930"/>
            <a:ext cx="5394960" cy="0"/>
          </a:xfrm>
          <a:prstGeom prst="line">
            <a:avLst/>
          </a:prstGeom>
          <a:ln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16219"/>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981200"/>
            <a:ext cx="5943600" cy="5939743"/>
          </a:xfrm>
        </p:spPr>
        <p:txBody>
          <a:bodyPr/>
          <a:lstStyle/>
          <a:p>
            <a:pPr marL="0" indent="0">
              <a:buNone/>
            </a:pPr>
            <a:r>
              <a:rPr lang="en-US" dirty="0" smtClean="0"/>
              <a:t>What do internal </a:t>
            </a:r>
          </a:p>
          <a:p>
            <a:pPr marL="0" indent="0">
              <a:buNone/>
            </a:pPr>
            <a:r>
              <a:rPr lang="en-US" dirty="0" smtClean="0"/>
              <a:t>controls look like?</a:t>
            </a:r>
          </a:p>
          <a:p>
            <a:endParaRPr lang="en-US" dirty="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Valdosta State University</a:t>
            </a:r>
            <a:endParaRPr lang="en-US" dirty="0"/>
          </a:p>
        </p:txBody>
      </p:sp>
      <p:sp>
        <p:nvSpPr>
          <p:cNvPr id="5" name="Slide Number Placeholder 4"/>
          <p:cNvSpPr>
            <a:spLocks noGrp="1"/>
          </p:cNvSpPr>
          <p:nvPr>
            <p:ph type="sldNum" sz="quarter" idx="12"/>
          </p:nvPr>
        </p:nvSpPr>
        <p:spPr/>
        <p:txBody>
          <a:bodyPr/>
          <a:lstStyle/>
          <a:p>
            <a:pPr>
              <a:defRPr/>
            </a:pPr>
            <a:fld id="{8C5A0BEF-C86E-473E-BE04-8616426574CD}" type="slidenum">
              <a:rPr lang="en-US" smtClean="0"/>
              <a:pPr>
                <a:defRPr/>
              </a:pPr>
              <a:t>13</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Documents and Settings\jrseverns\Local Settings\Temporary Internet Files\Content.IE5\01AKARES\MP90044252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81200"/>
            <a:ext cx="4461197" cy="424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09547"/>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14</a:t>
            </a:fld>
            <a:endParaRPr lang="en-US" dirty="0"/>
          </a:p>
        </p:txBody>
      </p:sp>
      <p:sp>
        <p:nvSpPr>
          <p:cNvPr id="5126" name="TextBox 6"/>
          <p:cNvSpPr txBox="1">
            <a:spLocks noChangeArrowheads="1"/>
          </p:cNvSpPr>
          <p:nvPr/>
        </p:nvSpPr>
        <p:spPr bwMode="auto">
          <a:xfrm>
            <a:off x="457200" y="2438400"/>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endParaRPr lang="en-US" dirty="0"/>
          </a:p>
        </p:txBody>
      </p:sp>
      <p:sp>
        <p:nvSpPr>
          <p:cNvPr id="2" name="TextBox 1"/>
          <p:cNvSpPr txBox="1"/>
          <p:nvPr/>
        </p:nvSpPr>
        <p:spPr>
          <a:xfrm>
            <a:off x="762000" y="2819400"/>
            <a:ext cx="7772400" cy="2677656"/>
          </a:xfrm>
          <a:prstGeom prst="rect">
            <a:avLst/>
          </a:prstGeom>
          <a:noFill/>
        </p:spPr>
        <p:txBody>
          <a:bodyPr wrap="square" rtlCol="0">
            <a:spAutoFit/>
          </a:bodyPr>
          <a:lstStyle/>
          <a:p>
            <a:r>
              <a:rPr lang="en-US" dirty="0" smtClean="0"/>
              <a:t>Control activities can be defined as:</a:t>
            </a:r>
          </a:p>
          <a:p>
            <a:pPr marL="457200" indent="-457200">
              <a:buAutoNum type="alphaUcPeriod"/>
            </a:pPr>
            <a:r>
              <a:rPr lang="en-US" dirty="0" smtClean="0"/>
              <a:t>A means to an end</a:t>
            </a:r>
          </a:p>
          <a:p>
            <a:pPr marL="457200" indent="-457200">
              <a:buAutoNum type="alphaUcPeriod"/>
            </a:pPr>
            <a:r>
              <a:rPr lang="en-US" dirty="0" smtClean="0"/>
              <a:t>Authorized procedures</a:t>
            </a:r>
          </a:p>
          <a:p>
            <a:pPr marL="457200" indent="-457200">
              <a:buAutoNum type="alphaUcPeriod"/>
            </a:pPr>
            <a:r>
              <a:rPr lang="en-US" dirty="0" smtClean="0"/>
              <a:t>The particular category in which a control is placed</a:t>
            </a:r>
          </a:p>
          <a:p>
            <a:pPr marL="457200" indent="-457200">
              <a:buAutoNum type="alphaUcPeriod"/>
            </a:pPr>
            <a:r>
              <a:rPr lang="en-US" dirty="0" smtClean="0"/>
              <a:t>The actions of people to help ensure that management directives necessary to address risks are carried out</a:t>
            </a:r>
          </a:p>
        </p:txBody>
      </p:sp>
      <p:sp>
        <p:nvSpPr>
          <p:cNvPr id="8" name="Title 1"/>
          <p:cNvSpPr txBox="1">
            <a:spLocks/>
          </p:cNvSpPr>
          <p:nvPr/>
        </p:nvSpPr>
        <p:spPr>
          <a:xfrm>
            <a:off x="685800" y="1600201"/>
            <a:ext cx="7772400" cy="10690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Question #3</a:t>
            </a:r>
            <a:endParaRPr lang="en-US" dirty="0"/>
          </a:p>
        </p:txBody>
      </p:sp>
    </p:spTree>
    <p:extLst>
      <p:ext uri="{BB962C8B-B14F-4D97-AF65-F5344CB8AC3E}">
        <p14:creationId xmlns:p14="http://schemas.microsoft.com/office/powerpoint/2010/main" val="3509088737"/>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IC protect against?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Conflicts of Interest</a:t>
            </a:r>
          </a:p>
          <a:p>
            <a:pPr>
              <a:buNone/>
            </a:pPr>
            <a:r>
              <a:rPr lang="en-US" dirty="0"/>
              <a:t>	 </a:t>
            </a:r>
            <a:r>
              <a:rPr lang="en-US" i="1" dirty="0"/>
              <a:t>Purchasing Schemes / Turnaround Sales</a:t>
            </a:r>
          </a:p>
          <a:p>
            <a:r>
              <a:rPr lang="en-US" b="1" dirty="0"/>
              <a:t> Bribery &amp; Incentives</a:t>
            </a:r>
          </a:p>
          <a:p>
            <a:pPr>
              <a:buNone/>
            </a:pPr>
            <a:r>
              <a:rPr lang="en-US" dirty="0"/>
              <a:t>	 </a:t>
            </a:r>
            <a:r>
              <a:rPr lang="en-US" i="1" dirty="0"/>
              <a:t>Kickbacks</a:t>
            </a:r>
          </a:p>
          <a:p>
            <a:r>
              <a:rPr lang="en-US" dirty="0"/>
              <a:t> </a:t>
            </a:r>
            <a:r>
              <a:rPr lang="en-US" b="1" dirty="0"/>
              <a:t>Billing Schemes</a:t>
            </a:r>
          </a:p>
          <a:p>
            <a:pPr>
              <a:buNone/>
            </a:pPr>
            <a:r>
              <a:rPr lang="en-US" dirty="0"/>
              <a:t>	</a:t>
            </a:r>
            <a:r>
              <a:rPr lang="en-US" i="1" dirty="0"/>
              <a:t>Shell Companies</a:t>
            </a:r>
          </a:p>
          <a:p>
            <a:pPr>
              <a:buNone/>
            </a:pPr>
            <a:r>
              <a:rPr lang="en-US" dirty="0"/>
              <a:t>	</a:t>
            </a:r>
            <a:r>
              <a:rPr lang="en-US" i="1" dirty="0"/>
              <a:t>Non-Accomplice Vendors / Personal Purchases</a:t>
            </a:r>
          </a:p>
          <a:p>
            <a:r>
              <a:rPr lang="en-US" dirty="0"/>
              <a:t> </a:t>
            </a:r>
            <a:r>
              <a:rPr lang="en-US" b="1" dirty="0"/>
              <a:t>Expense Reimbursements</a:t>
            </a:r>
          </a:p>
          <a:p>
            <a:pPr>
              <a:buNone/>
            </a:pPr>
            <a:r>
              <a:rPr lang="en-US" dirty="0"/>
              <a:t>	</a:t>
            </a:r>
            <a:r>
              <a:rPr lang="en-US" i="1" dirty="0"/>
              <a:t>Fictitious Expenses</a:t>
            </a:r>
          </a:p>
          <a:p>
            <a:pPr>
              <a:buNone/>
            </a:pPr>
            <a:r>
              <a:rPr lang="en-US" dirty="0"/>
              <a:t>	</a:t>
            </a:r>
            <a:r>
              <a:rPr lang="en-US" i="1" dirty="0"/>
              <a:t>Multiple Reimbursements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smtClean="0"/>
              <a:t>Valdosta State University</a:t>
            </a:r>
            <a:endParaRPr lang="en-US" dirty="0"/>
          </a:p>
        </p:txBody>
      </p:sp>
      <p:sp>
        <p:nvSpPr>
          <p:cNvPr id="5" name="Slide Number Placeholder 4"/>
          <p:cNvSpPr>
            <a:spLocks noGrp="1"/>
          </p:cNvSpPr>
          <p:nvPr>
            <p:ph type="sldNum" sz="quarter" idx="12"/>
          </p:nvPr>
        </p:nvSpPr>
        <p:spPr/>
        <p:txBody>
          <a:bodyPr/>
          <a:lstStyle/>
          <a:p>
            <a:pPr>
              <a:defRPr/>
            </a:pPr>
            <a:fld id="{8C5A0BEF-C86E-473E-BE04-8616426574CD}" type="slidenum">
              <a:rPr lang="en-US" smtClean="0"/>
              <a:pPr>
                <a:defRPr/>
              </a:pPr>
              <a:t>15</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411265"/>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Why Should </a:t>
            </a:r>
            <a:r>
              <a:rPr lang="en-US" b="1" dirty="0" smtClean="0"/>
              <a:t>I</a:t>
            </a:r>
            <a:r>
              <a:rPr lang="en-US" dirty="0" smtClean="0"/>
              <a:t> Care?</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16</a:t>
            </a:fld>
            <a:endParaRPr lang="en-US" dirty="0"/>
          </a:p>
        </p:txBody>
      </p:sp>
      <p:sp>
        <p:nvSpPr>
          <p:cNvPr id="5126" name="TextBox 6"/>
          <p:cNvSpPr txBox="1">
            <a:spLocks noChangeArrowheads="1"/>
          </p:cNvSpPr>
          <p:nvPr/>
        </p:nvSpPr>
        <p:spPr bwMode="auto">
          <a:xfrm>
            <a:off x="457200" y="24384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marL="342900" indent="-342900">
              <a:buFont typeface="Arial" pitchFamily="34" charset="0"/>
              <a:buChar char="•"/>
            </a:pPr>
            <a:r>
              <a:rPr lang="en-US" dirty="0" smtClean="0"/>
              <a:t>Protect yourself</a:t>
            </a:r>
          </a:p>
          <a:p>
            <a:pPr marL="342900" indent="-342900">
              <a:buFont typeface="Arial" pitchFamily="34" charset="0"/>
              <a:buChar char="•"/>
            </a:pPr>
            <a:r>
              <a:rPr lang="en-US" dirty="0" smtClean="0"/>
              <a:t>Protect your assets</a:t>
            </a:r>
          </a:p>
          <a:p>
            <a:pPr marL="342900" indent="-342900">
              <a:buFont typeface="Arial" pitchFamily="34" charset="0"/>
              <a:buChar char="•"/>
            </a:pPr>
            <a:r>
              <a:rPr lang="en-US" dirty="0" smtClean="0"/>
              <a:t>Help you do your job</a:t>
            </a:r>
          </a:p>
          <a:p>
            <a:pPr marL="342900" indent="-342900">
              <a:buFont typeface="Arial" pitchFamily="34" charset="0"/>
              <a:buChar char="•"/>
            </a:pPr>
            <a:r>
              <a:rPr lang="en-US" dirty="0" smtClean="0"/>
              <a:t>Help deter fraud</a:t>
            </a:r>
          </a:p>
          <a:p>
            <a:pPr marL="342900" indent="-342900">
              <a:buFont typeface="Arial" pitchFamily="34" charset="0"/>
              <a:buChar char="•"/>
            </a:pPr>
            <a:r>
              <a:rPr lang="en-US" dirty="0" smtClean="0"/>
              <a:t>Management directive</a:t>
            </a:r>
          </a:p>
          <a:p>
            <a:pPr marL="342900" indent="-342900">
              <a:buFont typeface="Arial" pitchFamily="34" charset="0"/>
              <a:buChar char="•"/>
            </a:pP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2971800"/>
            <a:ext cx="47625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25163"/>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What If We </a:t>
            </a:r>
            <a:r>
              <a:rPr lang="en-US" dirty="0"/>
              <a:t>D</a:t>
            </a:r>
            <a:r>
              <a:rPr lang="en-US" dirty="0" smtClean="0"/>
              <a:t>on’t </a:t>
            </a:r>
            <a:r>
              <a:rPr lang="en-US" dirty="0"/>
              <a:t>H</a:t>
            </a:r>
            <a:r>
              <a:rPr lang="en-US" dirty="0" smtClean="0"/>
              <a:t>ave </a:t>
            </a:r>
            <a:r>
              <a:rPr lang="en-US" dirty="0"/>
              <a:t>C</a:t>
            </a:r>
            <a:r>
              <a:rPr lang="en-US" dirty="0" smtClean="0"/>
              <a:t>ontrols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17</a:t>
            </a:fld>
            <a:endParaRPr lang="en-US" dirty="0"/>
          </a:p>
        </p:txBody>
      </p:sp>
      <p:sp>
        <p:nvSpPr>
          <p:cNvPr id="5126" name="TextBox 6"/>
          <p:cNvSpPr txBox="1">
            <a:spLocks noChangeArrowheads="1"/>
          </p:cNvSpPr>
          <p:nvPr/>
        </p:nvSpPr>
        <p:spPr bwMode="auto">
          <a:xfrm>
            <a:off x="457200" y="24384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endParaRPr lang="en-US" dirty="0" smtClean="0"/>
          </a:p>
          <a:p>
            <a:r>
              <a:rPr lang="en-US" dirty="0" smtClean="0">
                <a:latin typeface="+mn-lt"/>
              </a:rPr>
              <a:t>Control deficiency:  </a:t>
            </a:r>
          </a:p>
          <a:p>
            <a:pPr lvl="1"/>
            <a:r>
              <a:rPr lang="en-US" dirty="0" smtClean="0">
                <a:latin typeface="+mn-lt"/>
              </a:rPr>
              <a:t>    The design or operation of a control does not allow management or employees, in the normal course of performing their assigned functions, to prevent or detect misstatements on a timely basis.</a:t>
            </a:r>
          </a:p>
        </p:txBody>
      </p:sp>
    </p:spTree>
    <p:extLst>
      <p:ext uri="{BB962C8B-B14F-4D97-AF65-F5344CB8AC3E}">
        <p14:creationId xmlns:p14="http://schemas.microsoft.com/office/powerpoint/2010/main" val="16889839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0" y="1447800"/>
            <a:ext cx="9372600" cy="1143000"/>
          </a:xfrm>
        </p:spPr>
        <p:txBody>
          <a:bodyPr>
            <a:normAutofit/>
          </a:bodyPr>
          <a:lstStyle/>
          <a:p>
            <a:pPr fontAlgn="auto">
              <a:spcAft>
                <a:spcPts val="0"/>
              </a:spcAft>
              <a:defRPr/>
            </a:pPr>
            <a:r>
              <a:rPr lang="en-US" dirty="0" smtClean="0"/>
              <a:t>Control Deficiencies Can </a:t>
            </a:r>
            <a:r>
              <a:rPr lang="en-US" dirty="0"/>
              <a:t>R</a:t>
            </a:r>
            <a:r>
              <a:rPr lang="en-US" dirty="0" smtClean="0"/>
              <a:t>esult </a:t>
            </a:r>
            <a:r>
              <a:rPr lang="en-US" dirty="0"/>
              <a:t>I</a:t>
            </a:r>
            <a:r>
              <a:rPr lang="en-US" dirty="0" smtClean="0"/>
              <a:t>n:</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18</a:t>
            </a:fld>
            <a:endParaRPr lang="en-US" dirty="0"/>
          </a:p>
        </p:txBody>
      </p:sp>
      <p:sp>
        <p:nvSpPr>
          <p:cNvPr id="6" name="Rectangle 5"/>
          <p:cNvSpPr/>
          <p:nvPr/>
        </p:nvSpPr>
        <p:spPr>
          <a:xfrm>
            <a:off x="990600" y="2895600"/>
            <a:ext cx="7239000" cy="3046988"/>
          </a:xfrm>
          <a:prstGeom prst="rect">
            <a:avLst/>
          </a:prstGeom>
        </p:spPr>
        <p:txBody>
          <a:bodyPr wrap="square">
            <a:spAutoFit/>
          </a:bodyPr>
          <a:lstStyle/>
          <a:p>
            <a:pPr marL="342900" indent="-342900">
              <a:buFont typeface="Arial" pitchFamily="34" charset="0"/>
              <a:buChar char="•"/>
            </a:pPr>
            <a:r>
              <a:rPr lang="en-US" dirty="0" smtClean="0">
                <a:latin typeface="+mn-lt"/>
              </a:rPr>
              <a:t>Break-ins (doors not locked; access from outside not controlled)</a:t>
            </a:r>
          </a:p>
          <a:p>
            <a:pPr marL="342900" indent="-342900">
              <a:buFont typeface="Arial" pitchFamily="34" charset="0"/>
              <a:buChar char="•"/>
            </a:pPr>
            <a:r>
              <a:rPr lang="en-US" dirty="0" smtClean="0">
                <a:latin typeface="+mn-lt"/>
              </a:rPr>
              <a:t>ID theft</a:t>
            </a:r>
          </a:p>
          <a:p>
            <a:pPr marL="342900" indent="-342900">
              <a:buFont typeface="Arial" pitchFamily="34" charset="0"/>
              <a:buChar char="•"/>
            </a:pPr>
            <a:r>
              <a:rPr lang="en-US" dirty="0" smtClean="0">
                <a:latin typeface="+mn-lt"/>
              </a:rPr>
              <a:t>Wrong prisoners released</a:t>
            </a:r>
          </a:p>
          <a:p>
            <a:pPr marL="342900" indent="-342900">
              <a:buFont typeface="Arial" pitchFamily="34" charset="0"/>
              <a:buChar char="•"/>
            </a:pPr>
            <a:r>
              <a:rPr lang="en-US" dirty="0" smtClean="0">
                <a:latin typeface="+mn-lt"/>
              </a:rPr>
              <a:t>Assets misappropriated (stolen)</a:t>
            </a:r>
          </a:p>
          <a:p>
            <a:pPr marL="342900" indent="-342900">
              <a:buFont typeface="Arial" pitchFamily="34" charset="0"/>
              <a:buChar char="•"/>
            </a:pPr>
            <a:r>
              <a:rPr lang="en-US" dirty="0" smtClean="0">
                <a:latin typeface="+mn-lt"/>
              </a:rPr>
              <a:t>Laws broken</a:t>
            </a:r>
          </a:p>
          <a:p>
            <a:pPr marL="342900" indent="-342900">
              <a:buFont typeface="Arial" pitchFamily="34" charset="0"/>
              <a:buChar char="•"/>
            </a:pPr>
            <a:r>
              <a:rPr lang="en-US" dirty="0" smtClean="0">
                <a:latin typeface="+mn-lt"/>
              </a:rPr>
              <a:t>Misstated financial statements</a:t>
            </a:r>
          </a:p>
          <a:p>
            <a:pPr marL="342900" indent="-342900">
              <a:buFont typeface="Arial" pitchFamily="34" charset="0"/>
              <a:buChar char="•"/>
            </a:pPr>
            <a:r>
              <a:rPr lang="en-US" dirty="0" smtClean="0">
                <a:latin typeface="+mn-lt"/>
              </a:rPr>
              <a:t>Inefficiencies resulting in higher costs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135" y="3494314"/>
            <a:ext cx="3068865" cy="181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880415"/>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676400"/>
            <a:ext cx="8229600" cy="1143000"/>
          </a:xfrm>
        </p:spPr>
        <p:txBody>
          <a:bodyPr>
            <a:normAutofit/>
          </a:bodyPr>
          <a:lstStyle/>
          <a:p>
            <a:pPr fontAlgn="auto">
              <a:spcAft>
                <a:spcPts val="0"/>
              </a:spcAft>
              <a:defRPr/>
            </a:pPr>
            <a:r>
              <a:rPr lang="en-US" dirty="0" smtClean="0"/>
              <a:t>Example 1 of Control Deficiencies</a:t>
            </a:r>
            <a:endParaRPr lang="en-US" dirty="0"/>
          </a:p>
        </p:txBody>
      </p:sp>
      <p:sp>
        <p:nvSpPr>
          <p:cNvPr id="2" name="Content Placeholder 1"/>
          <p:cNvSpPr>
            <a:spLocks noGrp="1"/>
          </p:cNvSpPr>
          <p:nvPr>
            <p:ph idx="1"/>
          </p:nvPr>
        </p:nvSpPr>
        <p:spPr>
          <a:xfrm>
            <a:off x="457200" y="2819400"/>
            <a:ext cx="8229600" cy="3352800"/>
          </a:xfrm>
        </p:spPr>
        <p:txBody>
          <a:bodyPr>
            <a:normAutofit/>
          </a:bodyPr>
          <a:lstStyle/>
          <a:p>
            <a:r>
              <a:rPr lang="en-US" dirty="0"/>
              <a:t>GA Tech professor shaking down </a:t>
            </a:r>
            <a:r>
              <a:rPr lang="en-US" dirty="0" smtClean="0"/>
              <a:t>students</a:t>
            </a:r>
          </a:p>
          <a:p>
            <a:r>
              <a:rPr lang="en-US" dirty="0" smtClean="0">
                <a:hlinkClick r:id="rId4"/>
              </a:rPr>
              <a:t>http://www.ajc.com/news/news/breaking-news/georgia-tech-professor-accused-taking-20k-students/nd734/</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19</a:t>
            </a:fld>
            <a:endParaRPr lang="en-US" dirty="0"/>
          </a:p>
        </p:txBody>
      </p:sp>
    </p:spTree>
    <p:extLst>
      <p:ext uri="{BB962C8B-B14F-4D97-AF65-F5344CB8AC3E}">
        <p14:creationId xmlns:p14="http://schemas.microsoft.com/office/powerpoint/2010/main" val="112747034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447800"/>
            <a:ext cx="8229600" cy="1828800"/>
          </a:xfrm>
        </p:spPr>
        <p:txBody>
          <a:bodyPr/>
          <a:lstStyle/>
          <a:p>
            <a:pPr fontAlgn="auto">
              <a:spcAft>
                <a:spcPts val="0"/>
              </a:spcAft>
              <a:defRPr/>
            </a:pPr>
            <a:r>
              <a:rPr lang="en-US" dirty="0" smtClean="0"/>
              <a:t>Presentation Overview</a:t>
            </a:r>
            <a:endParaRPr lang="en-US" dirty="0"/>
          </a:p>
        </p:txBody>
      </p:sp>
      <p:sp>
        <p:nvSpPr>
          <p:cNvPr id="3077" name="Subtitle 3"/>
          <p:cNvSpPr>
            <a:spLocks noGrp="1"/>
          </p:cNvSpPr>
          <p:nvPr>
            <p:ph type="subTitle" idx="1"/>
          </p:nvPr>
        </p:nvSpPr>
        <p:spPr>
          <a:xfrm>
            <a:off x="1219200" y="2971800"/>
            <a:ext cx="6553200" cy="2590800"/>
          </a:xfrm>
        </p:spPr>
        <p:txBody>
          <a:bodyPr>
            <a:normAutofit/>
          </a:bodyPr>
          <a:lstStyle/>
          <a:p>
            <a:pPr marL="457200" indent="-457200" algn="l">
              <a:buFont typeface="Arial" pitchFamily="34" charset="0"/>
              <a:buChar char="•"/>
            </a:pPr>
            <a:r>
              <a:rPr lang="en-US" dirty="0" smtClean="0">
                <a:solidFill>
                  <a:schemeClr val="tx1"/>
                </a:solidFill>
              </a:rPr>
              <a:t>Understand Internal Controls</a:t>
            </a:r>
          </a:p>
          <a:p>
            <a:pPr marL="457200" indent="-457200" algn="l">
              <a:buFont typeface="Arial" pitchFamily="34" charset="0"/>
              <a:buChar char="•"/>
            </a:pPr>
            <a:r>
              <a:rPr lang="en-US" dirty="0" smtClean="0">
                <a:solidFill>
                  <a:schemeClr val="tx1"/>
                </a:solidFill>
              </a:rPr>
              <a:t>Identify Control Weaknesses</a:t>
            </a:r>
          </a:p>
          <a:p>
            <a:pPr marL="457200" indent="-457200" algn="l">
              <a:buFont typeface="Arial" pitchFamily="34" charset="0"/>
              <a:buChar char="•"/>
            </a:pPr>
            <a:r>
              <a:rPr lang="en-US" dirty="0" smtClean="0">
                <a:solidFill>
                  <a:schemeClr val="tx1"/>
                </a:solidFill>
              </a:rPr>
              <a:t>Fraud</a:t>
            </a:r>
          </a:p>
          <a:p>
            <a:pPr marL="457200" indent="-457200" algn="l">
              <a:buFont typeface="Arial" pitchFamily="34" charset="0"/>
              <a:buChar char="•"/>
            </a:pPr>
            <a:r>
              <a:rPr lang="en-US" dirty="0" smtClean="0">
                <a:solidFill>
                  <a:schemeClr val="tx1"/>
                </a:solidFill>
              </a:rPr>
              <a:t>Best Practices</a:t>
            </a:r>
          </a:p>
          <a:p>
            <a:endParaRPr lang="en-US" dirty="0">
              <a:solidFill>
                <a:schemeClr val="tx1"/>
              </a:solidFill>
            </a:endParaRP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pPr>
              <a:defRPr/>
            </a:pPr>
            <a:fld id="{5C7540F2-ADF8-4712-A7EC-58B94A043639}" type="slidenum">
              <a:rPr lang="en-US"/>
              <a:pPr>
                <a:defRPr/>
              </a:pPr>
              <a:t>2</a:t>
            </a:fld>
            <a:endParaRPr lang="en-US" dirty="0"/>
          </a:p>
        </p:txBody>
      </p:sp>
      <p:pic>
        <p:nvPicPr>
          <p:cNvPr id="30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668446"/>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676400"/>
            <a:ext cx="8229600" cy="1143000"/>
          </a:xfrm>
        </p:spPr>
        <p:txBody>
          <a:bodyPr>
            <a:normAutofit/>
          </a:bodyPr>
          <a:lstStyle/>
          <a:p>
            <a:pPr fontAlgn="auto">
              <a:spcAft>
                <a:spcPts val="0"/>
              </a:spcAft>
              <a:defRPr/>
            </a:pPr>
            <a:r>
              <a:rPr lang="en-US" dirty="0" smtClean="0"/>
              <a:t>Example 2 of Control Deficiencies</a:t>
            </a:r>
            <a:endParaRPr lang="en-US" dirty="0"/>
          </a:p>
        </p:txBody>
      </p:sp>
      <p:sp>
        <p:nvSpPr>
          <p:cNvPr id="2" name="Content Placeholder 1"/>
          <p:cNvSpPr>
            <a:spLocks noGrp="1"/>
          </p:cNvSpPr>
          <p:nvPr>
            <p:ph idx="1"/>
          </p:nvPr>
        </p:nvSpPr>
        <p:spPr>
          <a:xfrm>
            <a:off x="457200" y="2819400"/>
            <a:ext cx="8229600" cy="3352800"/>
          </a:xfrm>
        </p:spPr>
        <p:txBody>
          <a:bodyPr>
            <a:normAutofit/>
          </a:bodyPr>
          <a:lstStyle/>
          <a:p>
            <a:r>
              <a:rPr lang="en-US" dirty="0" smtClean="0"/>
              <a:t>Three </a:t>
            </a:r>
            <a:r>
              <a:rPr lang="en-US" dirty="0"/>
              <a:t>employees under investigation by the FBI for suspected fraud of $1.5 million at Georgia </a:t>
            </a:r>
            <a:r>
              <a:rPr lang="en-US" dirty="0" smtClean="0"/>
              <a:t>Tech</a:t>
            </a:r>
          </a:p>
          <a:p>
            <a:r>
              <a:rPr lang="en-US" dirty="0" smtClean="0">
                <a:hlinkClick r:id="rId4"/>
              </a:rPr>
              <a:t>http</a:t>
            </a:r>
            <a:r>
              <a:rPr lang="en-US" dirty="0">
                <a:hlinkClick r:id="rId4"/>
              </a:rPr>
              <a:t>://www.wsbtv.com/news/news/local/audit-uncovers-suspected-fraud-georgia-tech/nbz5K/</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20</a:t>
            </a:fld>
            <a:endParaRPr lang="en-US" dirty="0"/>
          </a:p>
        </p:txBody>
      </p:sp>
    </p:spTree>
    <p:extLst>
      <p:ext uri="{BB962C8B-B14F-4D97-AF65-F5344CB8AC3E}">
        <p14:creationId xmlns:p14="http://schemas.microsoft.com/office/powerpoint/2010/main" val="1218354903"/>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3276600"/>
            <a:ext cx="8229600" cy="990600"/>
          </a:xfrm>
        </p:spPr>
        <p:txBody>
          <a:bodyPr>
            <a:normAutofit fontScale="90000"/>
          </a:bodyPr>
          <a:lstStyle/>
          <a:p>
            <a:pPr fontAlgn="auto">
              <a:spcAft>
                <a:spcPts val="0"/>
              </a:spcAft>
              <a:defRPr/>
            </a:pPr>
            <a:r>
              <a:rPr lang="en-US" dirty="0" smtClean="0"/>
              <a:t>Evaluating Your Work Environment</a:t>
            </a:r>
            <a:br>
              <a:rPr lang="en-US" dirty="0" smtClean="0"/>
            </a:br>
            <a:r>
              <a:rPr lang="en-US" dirty="0" smtClean="0"/>
              <a:t>and Identifying Deficiencies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33CC5B39-FF9D-46C9-A9D7-E049F821A9DA}" type="slidenum">
              <a:rPr lang="en-US"/>
              <a:pPr>
                <a:defRPr/>
              </a:pPr>
              <a:t>21</a:t>
            </a:fld>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normAutofit/>
          </a:bodyPr>
          <a:lstStyle/>
          <a:p>
            <a:pPr fontAlgn="auto">
              <a:spcAft>
                <a:spcPts val="0"/>
              </a:spcAft>
              <a:defRPr/>
            </a:pPr>
            <a:r>
              <a:rPr lang="en-US" dirty="0" smtClean="0"/>
              <a:t>COSO Model</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33CC5B39-FF9D-46C9-A9D7-E049F821A9DA}" type="slidenum">
              <a:rPr lang="en-US"/>
              <a:pPr>
                <a:defRPr/>
              </a:pPr>
              <a:t>22</a:t>
            </a:fld>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202543"/>
            <a:ext cx="5410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0908602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1676400"/>
            <a:ext cx="8229600" cy="1143000"/>
          </a:xfrm>
        </p:spPr>
        <p:txBody>
          <a:bodyPr>
            <a:normAutofit/>
          </a:bodyPr>
          <a:lstStyle/>
          <a:p>
            <a:pPr fontAlgn="auto">
              <a:spcAft>
                <a:spcPts val="0"/>
              </a:spcAft>
              <a:defRPr/>
            </a:pPr>
            <a:r>
              <a:rPr lang="en-US" dirty="0" smtClean="0"/>
              <a:t>How does COSO apply to you?</a:t>
            </a:r>
            <a:endParaRPr lang="en-US" dirty="0"/>
          </a:p>
        </p:txBody>
      </p:sp>
      <p:sp>
        <p:nvSpPr>
          <p:cNvPr id="2" name="Content Placeholder 1"/>
          <p:cNvSpPr>
            <a:spLocks noGrp="1"/>
          </p:cNvSpPr>
          <p:nvPr>
            <p:ph idx="1"/>
          </p:nvPr>
        </p:nvSpPr>
        <p:spPr>
          <a:xfrm>
            <a:off x="457200" y="3124200"/>
            <a:ext cx="8229600" cy="2239963"/>
          </a:xfrm>
        </p:spPr>
        <p:txBody>
          <a:bodyPr>
            <a:normAutofit/>
          </a:bodyPr>
          <a:lstStyle/>
          <a:p>
            <a:pPr marL="0" indent="0" algn="ctr">
              <a:buNone/>
            </a:pPr>
            <a:r>
              <a:rPr lang="en-US" dirty="0" smtClean="0"/>
              <a:t>Operations</a:t>
            </a:r>
          </a:p>
          <a:p>
            <a:pPr marL="0" indent="0" algn="ctr">
              <a:buNone/>
            </a:pPr>
            <a:r>
              <a:rPr lang="en-US" dirty="0" smtClean="0"/>
              <a:t>Financial Reporting</a:t>
            </a:r>
          </a:p>
          <a:p>
            <a:pPr marL="0" indent="0" algn="ctr">
              <a:buNone/>
            </a:pPr>
            <a:r>
              <a:rPr lang="en-US" dirty="0" smtClean="0"/>
              <a:t>Compliance</a:t>
            </a:r>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23</a:t>
            </a:fld>
            <a:endParaRPr lang="en-US" dirty="0"/>
          </a:p>
        </p:txBody>
      </p:sp>
    </p:spTree>
    <p:extLst>
      <p:ext uri="{BB962C8B-B14F-4D97-AF65-F5344CB8AC3E}">
        <p14:creationId xmlns:p14="http://schemas.microsoft.com/office/powerpoint/2010/main" val="324828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1295400"/>
          </a:xfrm>
        </p:spPr>
        <p:txBody>
          <a:bodyPr>
            <a:normAutofit fontScale="90000"/>
          </a:bodyPr>
          <a:lstStyle/>
          <a:p>
            <a:pPr fontAlgn="auto">
              <a:spcAft>
                <a:spcPts val="0"/>
              </a:spcAft>
              <a:defRPr/>
            </a:pPr>
            <a:r>
              <a:rPr lang="en-US" dirty="0" smtClean="0"/>
              <a:t>Good Internal Controls Help to Ensure:</a:t>
            </a:r>
            <a:endParaRPr lang="en-US" dirty="0"/>
          </a:p>
        </p:txBody>
      </p:sp>
      <p:sp>
        <p:nvSpPr>
          <p:cNvPr id="6149" name="Content Placeholder 8"/>
          <p:cNvSpPr>
            <a:spLocks noGrp="1"/>
          </p:cNvSpPr>
          <p:nvPr>
            <p:ph sz="quarter" idx="4"/>
          </p:nvPr>
        </p:nvSpPr>
        <p:spPr>
          <a:xfrm>
            <a:off x="914400" y="2438400"/>
            <a:ext cx="8001000" cy="3611563"/>
          </a:xfrm>
        </p:spPr>
        <p:txBody>
          <a:bodyPr>
            <a:normAutofit fontScale="77500" lnSpcReduction="20000"/>
          </a:bodyPr>
          <a:lstStyle/>
          <a:p>
            <a:pPr marL="0" indent="0">
              <a:buNone/>
            </a:pPr>
            <a:r>
              <a:rPr lang="en-US" b="1" dirty="0" smtClean="0"/>
              <a:t>Effective and Efficient </a:t>
            </a:r>
            <a:r>
              <a:rPr lang="en-US" b="1" u="sng" dirty="0" smtClean="0"/>
              <a:t>Operations</a:t>
            </a:r>
            <a:r>
              <a:rPr lang="en-US" b="1" dirty="0" smtClean="0"/>
              <a:t>: For example:</a:t>
            </a:r>
          </a:p>
          <a:p>
            <a:r>
              <a:rPr lang="en-US" dirty="0" smtClean="0"/>
              <a:t>A university has multi-million dollar endowment that is invested in a wide range of traditional and nontraditional investment vehicles to maximize its investment return and spread risk.</a:t>
            </a:r>
          </a:p>
          <a:p>
            <a:r>
              <a:rPr lang="en-US" dirty="0" smtClean="0"/>
              <a:t>An institution is beginning  an aggressive capital campaign and will be assessing its resource requirements (e.g. people, systems) to effectively manage it.</a:t>
            </a:r>
          </a:p>
          <a:p>
            <a:r>
              <a:rPr lang="en-US" dirty="0" smtClean="0"/>
              <a:t>An institution is implementing a new payroll system and wants to ensure that the implementation will be within budget and that the resulting system will meet its desired business objectives.</a:t>
            </a:r>
          </a:p>
          <a:p>
            <a:pPr marL="0" indent="0">
              <a:buNone/>
            </a:pPr>
            <a:r>
              <a:rPr lang="en-US" dirty="0" smtClean="0"/>
              <a:t>In each of these examples, good internal controls give the stakeholders  (i.e., benefactors, donors, students, parents, IT users) more  faith in the institution’s ability to manage its operations effectively and efficiently so it can fulfill its missions of education, research and community service.</a:t>
            </a:r>
          </a:p>
          <a:p>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82BF9D3-C344-4458-9144-A1D8086A14FA}" type="slidenum">
              <a:rPr lang="en-US"/>
              <a:pPr>
                <a:defRPr/>
              </a:pPr>
              <a:t>24</a:t>
            </a:fld>
            <a:endParaRPr lang="en-US" dirty="0"/>
          </a:p>
        </p:txBody>
      </p:sp>
    </p:spTree>
    <p:extLst>
      <p:ext uri="{BB962C8B-B14F-4D97-AF65-F5344CB8AC3E}">
        <p14:creationId xmlns:p14="http://schemas.microsoft.com/office/powerpoint/2010/main" val="637229900"/>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1295400"/>
          </a:xfrm>
        </p:spPr>
        <p:txBody>
          <a:bodyPr>
            <a:normAutofit fontScale="90000"/>
          </a:bodyPr>
          <a:lstStyle/>
          <a:p>
            <a:pPr fontAlgn="auto">
              <a:spcAft>
                <a:spcPts val="0"/>
              </a:spcAft>
              <a:defRPr/>
            </a:pPr>
            <a:r>
              <a:rPr lang="en-US" dirty="0" smtClean="0"/>
              <a:t>Good Internal Controls Help to Ensure:</a:t>
            </a:r>
            <a:endParaRPr lang="en-US" dirty="0"/>
          </a:p>
        </p:txBody>
      </p:sp>
      <p:sp>
        <p:nvSpPr>
          <p:cNvPr id="6149" name="Content Placeholder 8"/>
          <p:cNvSpPr>
            <a:spLocks noGrp="1"/>
          </p:cNvSpPr>
          <p:nvPr>
            <p:ph sz="quarter" idx="4"/>
          </p:nvPr>
        </p:nvSpPr>
        <p:spPr>
          <a:xfrm>
            <a:off x="914400" y="2286000"/>
            <a:ext cx="8001000" cy="3962400"/>
          </a:xfrm>
        </p:spPr>
        <p:txBody>
          <a:bodyPr>
            <a:normAutofit fontScale="85000" lnSpcReduction="20000"/>
          </a:bodyPr>
          <a:lstStyle/>
          <a:p>
            <a:pPr marL="0" indent="0">
              <a:buNone/>
            </a:pPr>
            <a:r>
              <a:rPr lang="en-US" b="1" dirty="0" smtClean="0"/>
              <a:t>Reliable </a:t>
            </a:r>
            <a:r>
              <a:rPr lang="en-US" b="1" u="sng" dirty="0" smtClean="0"/>
              <a:t>Financial Reports</a:t>
            </a:r>
            <a:r>
              <a:rPr lang="en-US" b="1" dirty="0" smtClean="0"/>
              <a:t>. For example:</a:t>
            </a:r>
          </a:p>
          <a:p>
            <a:r>
              <a:rPr lang="en-US" dirty="0" smtClean="0"/>
              <a:t>A state legislator uses a report that has been reconciled to a public university system’s annual audited financial statement. The legislator wants to get a sense of how the institution has administered the prior year’s appropriations.</a:t>
            </a:r>
          </a:p>
          <a:p>
            <a:r>
              <a:rPr lang="en-US" dirty="0" smtClean="0"/>
              <a:t>University department heads and chairs monitor financial reports each month that compare their department’s budgeted expenses to their actual expenses to assess whether they are on target to meet their budget.</a:t>
            </a:r>
          </a:p>
          <a:p>
            <a:r>
              <a:rPr lang="en-US" dirty="0" smtClean="0"/>
              <a:t>The National Science Foundation (NSF) reviews financial status report from university to track its use if NSF grants and contracts.</a:t>
            </a:r>
          </a:p>
          <a:p>
            <a:pPr marL="0" indent="0">
              <a:buNone/>
            </a:pPr>
            <a:r>
              <a:rPr lang="en-US" dirty="0" smtClean="0"/>
              <a:t>In each of these examples, good internal controls give the users of financial reports (i.e., the legislator, department heads and chairs, and NSF) greater confidence in the reliability of the financial report.</a:t>
            </a:r>
          </a:p>
          <a:p>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82BF9D3-C344-4458-9144-A1D8086A14FA}" type="slidenum">
              <a:rPr lang="en-US"/>
              <a:pPr>
                <a:defRPr/>
              </a:pPr>
              <a:t>25</a:t>
            </a:fld>
            <a:endParaRPr lang="en-US" dirty="0"/>
          </a:p>
        </p:txBody>
      </p:sp>
    </p:spTree>
    <p:extLst>
      <p:ext uri="{BB962C8B-B14F-4D97-AF65-F5344CB8AC3E}">
        <p14:creationId xmlns:p14="http://schemas.microsoft.com/office/powerpoint/2010/main" val="1196264337"/>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1295400"/>
          </a:xfrm>
        </p:spPr>
        <p:txBody>
          <a:bodyPr>
            <a:normAutofit fontScale="90000"/>
          </a:bodyPr>
          <a:lstStyle/>
          <a:p>
            <a:pPr fontAlgn="auto">
              <a:spcAft>
                <a:spcPts val="0"/>
              </a:spcAft>
              <a:defRPr/>
            </a:pPr>
            <a:r>
              <a:rPr lang="en-US" dirty="0" smtClean="0"/>
              <a:t>Good Internal Controls Help to Ensure:</a:t>
            </a:r>
            <a:endParaRPr lang="en-US" dirty="0"/>
          </a:p>
        </p:txBody>
      </p:sp>
      <p:sp>
        <p:nvSpPr>
          <p:cNvPr id="6149" name="Content Placeholder 8"/>
          <p:cNvSpPr>
            <a:spLocks noGrp="1"/>
          </p:cNvSpPr>
          <p:nvPr>
            <p:ph sz="quarter" idx="4"/>
          </p:nvPr>
        </p:nvSpPr>
        <p:spPr>
          <a:xfrm>
            <a:off x="914400" y="2286000"/>
            <a:ext cx="8001000" cy="4070350"/>
          </a:xfrm>
        </p:spPr>
        <p:txBody>
          <a:bodyPr>
            <a:normAutofit fontScale="92500" lnSpcReduction="20000"/>
          </a:bodyPr>
          <a:lstStyle/>
          <a:p>
            <a:pPr marL="0" indent="0">
              <a:buNone/>
            </a:pPr>
            <a:r>
              <a:rPr lang="en-US" b="1" u="sng" dirty="0" smtClean="0"/>
              <a:t>Compliance</a:t>
            </a:r>
            <a:r>
              <a:rPr lang="en-US" b="1" dirty="0" smtClean="0"/>
              <a:t> with Laws and Regulations. For example:</a:t>
            </a:r>
          </a:p>
          <a:p>
            <a:r>
              <a:rPr lang="en-US" dirty="0" smtClean="0"/>
              <a:t>A college files its Form 990 with the IRS on a timely basis, and the tax return evidences that the institution complies with IRS rules and regulations.</a:t>
            </a:r>
          </a:p>
          <a:p>
            <a:r>
              <a:rPr lang="en-US" dirty="0" smtClean="0"/>
              <a:t>A university undergoes a self-assessment of its faculty effort reporting policies and controls to ensure it is in compliance with federal research sponsors rules and regulations.</a:t>
            </a:r>
          </a:p>
          <a:p>
            <a:r>
              <a:rPr lang="en-US" dirty="0" smtClean="0"/>
              <a:t>A regents asks the CBO about compliance with the institution’s conflict of interest policy.</a:t>
            </a:r>
          </a:p>
          <a:p>
            <a:pPr marL="0" indent="0">
              <a:buNone/>
            </a:pPr>
            <a:r>
              <a:rPr lang="en-US" dirty="0" smtClean="0"/>
              <a:t>In each of these examples, good internal controls give the stakeholders (e.g., IRS, federal sponsors, regents) more confidence that the institution and its employees have complied with laws and regulations.</a:t>
            </a:r>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82BF9D3-C344-4458-9144-A1D8086A14FA}" type="slidenum">
              <a:rPr lang="en-US"/>
              <a:pPr>
                <a:defRPr/>
              </a:pPr>
              <a:t>26</a:t>
            </a:fld>
            <a:endParaRPr lang="en-US" dirty="0"/>
          </a:p>
        </p:txBody>
      </p:sp>
    </p:spTree>
    <p:extLst>
      <p:ext uri="{BB962C8B-B14F-4D97-AF65-F5344CB8AC3E}">
        <p14:creationId xmlns:p14="http://schemas.microsoft.com/office/powerpoint/2010/main" val="1256401359"/>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45052" y="1485900"/>
            <a:ext cx="8229600" cy="1143000"/>
          </a:xfrm>
        </p:spPr>
        <p:txBody>
          <a:bodyPr>
            <a:normAutofit/>
          </a:bodyPr>
          <a:lstStyle/>
          <a:p>
            <a:pPr fontAlgn="auto">
              <a:spcAft>
                <a:spcPts val="0"/>
              </a:spcAft>
              <a:defRPr/>
            </a:pPr>
            <a:r>
              <a:rPr lang="en-US" dirty="0" smtClean="0"/>
              <a:t>COSO Model: Environment</a:t>
            </a:r>
            <a:endParaRPr lang="en-US" dirty="0"/>
          </a:p>
        </p:txBody>
      </p:sp>
      <p:sp>
        <p:nvSpPr>
          <p:cNvPr id="6" name="Content Placeholder 5"/>
          <p:cNvSpPr>
            <a:spLocks noGrp="1"/>
          </p:cNvSpPr>
          <p:nvPr>
            <p:ph idx="1"/>
          </p:nvPr>
        </p:nvSpPr>
        <p:spPr>
          <a:xfrm>
            <a:off x="457200" y="2819400"/>
            <a:ext cx="8229600" cy="3306763"/>
          </a:xfrm>
        </p:spPr>
        <p:txBody>
          <a:bodyPr/>
          <a:lstStyle/>
          <a:p>
            <a:r>
              <a:rPr lang="en-US" dirty="0" smtClean="0"/>
              <a:t>Good control environment  </a:t>
            </a:r>
          </a:p>
          <a:p>
            <a:pPr lvl="1"/>
            <a:r>
              <a:rPr lang="en-US" dirty="0" smtClean="0"/>
              <a:t>Competent people</a:t>
            </a:r>
          </a:p>
          <a:p>
            <a:pPr lvl="1"/>
            <a:r>
              <a:rPr lang="en-US" dirty="0" smtClean="0"/>
              <a:t>Understand responsibilities</a:t>
            </a:r>
          </a:p>
          <a:p>
            <a:pPr lvl="1"/>
            <a:r>
              <a:rPr lang="en-US" dirty="0" smtClean="0"/>
              <a:t>Knowledgeable, mindful, committed</a:t>
            </a:r>
          </a:p>
          <a:p>
            <a:pPr lvl="1"/>
            <a:r>
              <a:rPr lang="en-US" dirty="0" smtClean="0"/>
              <a:t>Policies, procedures, ethics </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27</a:t>
            </a:fld>
            <a:endParaRPr lang="en-US" dirty="0"/>
          </a:p>
        </p:txBody>
      </p:sp>
      <p:sp>
        <p:nvSpPr>
          <p:cNvPr id="2" name="Rectangle 1"/>
          <p:cNvSpPr/>
          <p:nvPr/>
        </p:nvSpPr>
        <p:spPr>
          <a:xfrm>
            <a:off x="470452" y="2057400"/>
            <a:ext cx="7848600" cy="400110"/>
          </a:xfrm>
          <a:prstGeom prst="rect">
            <a:avLst/>
          </a:prstGeom>
        </p:spPr>
        <p:txBody>
          <a:bodyPr wrap="square">
            <a:spAutoFit/>
          </a:bodyPr>
          <a:lstStyle/>
          <a:p>
            <a:pPr marL="232943" indent="-232943" fontAlgn="auto">
              <a:spcBef>
                <a:spcPts val="0"/>
              </a:spcBef>
              <a:spcAft>
                <a:spcPts val="0"/>
              </a:spcAft>
              <a:buFont typeface="Arial" pitchFamily="34" charset="0"/>
              <a:buChar char="•"/>
              <a:defRPr/>
            </a:pPr>
            <a:endParaRPr lang="en-US" sz="2000" dirty="0"/>
          </a:p>
        </p:txBody>
      </p:sp>
    </p:spTree>
    <p:extLst>
      <p:ext uri="{BB962C8B-B14F-4D97-AF65-F5344CB8AC3E}">
        <p14:creationId xmlns:p14="http://schemas.microsoft.com/office/powerpoint/2010/main" val="309998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45052" y="1485900"/>
            <a:ext cx="8229600" cy="1143000"/>
          </a:xfrm>
        </p:spPr>
        <p:txBody>
          <a:bodyPr>
            <a:normAutofit fontScale="90000"/>
          </a:bodyPr>
          <a:lstStyle/>
          <a:p>
            <a:pPr fontAlgn="auto">
              <a:spcAft>
                <a:spcPts val="0"/>
              </a:spcAft>
              <a:defRPr/>
            </a:pPr>
            <a:r>
              <a:rPr lang="en-US" dirty="0" smtClean="0"/>
              <a:t>COSO Model: (Not So Good) Control Environment</a:t>
            </a:r>
            <a:endParaRPr lang="en-US" dirty="0"/>
          </a:p>
        </p:txBody>
      </p:sp>
      <p:sp>
        <p:nvSpPr>
          <p:cNvPr id="6" name="Content Placeholder 5"/>
          <p:cNvSpPr>
            <a:spLocks noGrp="1"/>
          </p:cNvSpPr>
          <p:nvPr>
            <p:ph idx="1"/>
          </p:nvPr>
        </p:nvSpPr>
        <p:spPr>
          <a:xfrm>
            <a:off x="457200" y="2819400"/>
            <a:ext cx="8229600" cy="3306763"/>
          </a:xfrm>
        </p:spPr>
        <p:txBody>
          <a:bodyPr/>
          <a:lstStyle/>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28</a:t>
            </a:fld>
            <a:endParaRPr lang="en-US" dirty="0"/>
          </a:p>
        </p:txBody>
      </p:sp>
      <p:sp>
        <p:nvSpPr>
          <p:cNvPr id="2" name="Rectangle 1"/>
          <p:cNvSpPr/>
          <p:nvPr/>
        </p:nvSpPr>
        <p:spPr>
          <a:xfrm>
            <a:off x="470452" y="2057400"/>
            <a:ext cx="7848600" cy="400110"/>
          </a:xfrm>
          <a:prstGeom prst="rect">
            <a:avLst/>
          </a:prstGeom>
        </p:spPr>
        <p:txBody>
          <a:bodyPr wrap="square">
            <a:spAutoFit/>
          </a:bodyPr>
          <a:lstStyle/>
          <a:p>
            <a:pPr marL="232943" indent="-232943" fontAlgn="auto">
              <a:spcBef>
                <a:spcPts val="0"/>
              </a:spcBef>
              <a:spcAft>
                <a:spcPts val="0"/>
              </a:spcAft>
              <a:buFont typeface="Arial" pitchFamily="34" charset="0"/>
              <a:buChar char="•"/>
              <a:defRPr/>
            </a:pPr>
            <a:endParaRPr lang="en-US" sz="2000" dirty="0"/>
          </a:p>
        </p:txBody>
      </p:sp>
      <p:pic>
        <p:nvPicPr>
          <p:cNvPr id="7" name="Picture 6"/>
          <p:cNvPicPr>
            <a:picLocks noChangeAspect="1"/>
          </p:cNvPicPr>
          <p:nvPr/>
        </p:nvPicPr>
        <p:blipFill>
          <a:blip r:embed="rId4"/>
          <a:stretch>
            <a:fillRect/>
          </a:stretch>
        </p:blipFill>
        <p:spPr>
          <a:xfrm>
            <a:off x="445052" y="2628900"/>
            <a:ext cx="8241748" cy="4092575"/>
          </a:xfrm>
          <a:prstGeom prst="rect">
            <a:avLst/>
          </a:prstGeom>
        </p:spPr>
      </p:pic>
    </p:spTree>
    <p:extLst>
      <p:ext uri="{BB962C8B-B14F-4D97-AF65-F5344CB8AC3E}">
        <p14:creationId xmlns:p14="http://schemas.microsoft.com/office/powerpoint/2010/main" val="23663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COSO Model:  Risk assessment</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29</a:t>
            </a:fld>
            <a:endParaRPr lang="en-US" dirty="0"/>
          </a:p>
        </p:txBody>
      </p:sp>
      <p:sp>
        <p:nvSpPr>
          <p:cNvPr id="6" name="Rectangle 5"/>
          <p:cNvSpPr/>
          <p:nvPr/>
        </p:nvSpPr>
        <p:spPr>
          <a:xfrm>
            <a:off x="533400" y="2667000"/>
            <a:ext cx="7924800" cy="3477875"/>
          </a:xfrm>
          <a:prstGeom prst="rect">
            <a:avLst/>
          </a:prstGeom>
        </p:spPr>
        <p:txBody>
          <a:bodyPr wrap="square">
            <a:spAutoFit/>
          </a:bodyPr>
          <a:lstStyle/>
          <a:p>
            <a:pPr marL="342900" indent="-342900" fontAlgn="auto">
              <a:spcBef>
                <a:spcPts val="0"/>
              </a:spcBef>
              <a:spcAft>
                <a:spcPts val="0"/>
              </a:spcAft>
              <a:buFont typeface="Arial" pitchFamily="34" charset="0"/>
              <a:buChar char="•"/>
              <a:defRPr/>
            </a:pPr>
            <a:r>
              <a:rPr lang="en-US" sz="3200" dirty="0" smtClean="0">
                <a:solidFill>
                  <a:prstClr val="black"/>
                </a:solidFill>
                <a:latin typeface="+mn-lt"/>
                <a:cs typeface="Arial" pitchFamily="34" charset="0"/>
              </a:rPr>
              <a:t>Categories</a:t>
            </a:r>
          </a:p>
          <a:p>
            <a:pPr marL="800100" lvl="1" indent="-342900" fontAlgn="auto">
              <a:spcBef>
                <a:spcPts val="0"/>
              </a:spcBef>
              <a:spcAft>
                <a:spcPts val="0"/>
              </a:spcAft>
              <a:buFont typeface="Arial" pitchFamily="34" charset="0"/>
              <a:buChar char="•"/>
              <a:defRPr/>
            </a:pPr>
            <a:r>
              <a:rPr lang="en-US" sz="2800" dirty="0" smtClean="0">
                <a:solidFill>
                  <a:prstClr val="black"/>
                </a:solidFill>
                <a:latin typeface="+mn-lt"/>
                <a:cs typeface="Arial" pitchFamily="34" charset="0"/>
              </a:rPr>
              <a:t>Error</a:t>
            </a:r>
          </a:p>
          <a:p>
            <a:pPr marL="800100" lvl="1" indent="-342900" fontAlgn="auto">
              <a:spcBef>
                <a:spcPts val="0"/>
              </a:spcBef>
              <a:spcAft>
                <a:spcPts val="0"/>
              </a:spcAft>
              <a:buFont typeface="Arial" pitchFamily="34" charset="0"/>
              <a:buChar char="•"/>
              <a:defRPr/>
            </a:pPr>
            <a:r>
              <a:rPr lang="en-US" sz="2800" dirty="0" smtClean="0">
                <a:solidFill>
                  <a:prstClr val="black"/>
                </a:solidFill>
                <a:latin typeface="+mn-lt"/>
                <a:cs typeface="Arial" pitchFamily="34" charset="0"/>
              </a:rPr>
              <a:t>Omission</a:t>
            </a:r>
          </a:p>
          <a:p>
            <a:pPr marL="800100" lvl="1" indent="-342900" fontAlgn="auto">
              <a:spcBef>
                <a:spcPts val="0"/>
              </a:spcBef>
              <a:spcAft>
                <a:spcPts val="0"/>
              </a:spcAft>
              <a:buFont typeface="Arial" pitchFamily="34" charset="0"/>
              <a:buChar char="•"/>
              <a:defRPr/>
            </a:pPr>
            <a:r>
              <a:rPr lang="en-US" sz="2800" dirty="0" smtClean="0">
                <a:solidFill>
                  <a:prstClr val="black"/>
                </a:solidFill>
                <a:latin typeface="+mn-lt"/>
                <a:cs typeface="Arial" pitchFamily="34" charset="0"/>
              </a:rPr>
              <a:t>Delay</a:t>
            </a:r>
          </a:p>
          <a:p>
            <a:pPr marL="800100" lvl="1" indent="-342900" fontAlgn="auto">
              <a:spcBef>
                <a:spcPts val="0"/>
              </a:spcBef>
              <a:spcAft>
                <a:spcPts val="0"/>
              </a:spcAft>
              <a:buFont typeface="Arial" pitchFamily="34" charset="0"/>
              <a:buChar char="•"/>
              <a:defRPr/>
            </a:pPr>
            <a:r>
              <a:rPr lang="en-US" sz="2800" dirty="0" smtClean="0">
                <a:solidFill>
                  <a:prstClr val="black"/>
                </a:solidFill>
                <a:latin typeface="+mn-lt"/>
                <a:cs typeface="Arial" pitchFamily="34" charset="0"/>
              </a:rPr>
              <a:t>Fraud</a:t>
            </a:r>
          </a:p>
          <a:p>
            <a:pPr marL="342900" indent="-342900" fontAlgn="auto">
              <a:spcBef>
                <a:spcPts val="0"/>
              </a:spcBef>
              <a:spcAft>
                <a:spcPts val="0"/>
              </a:spcAft>
              <a:buFont typeface="Arial" pitchFamily="34" charset="0"/>
              <a:buChar char="•"/>
              <a:defRPr/>
            </a:pPr>
            <a:r>
              <a:rPr lang="en-US" sz="2800" dirty="0" smtClean="0">
                <a:solidFill>
                  <a:prstClr val="black"/>
                </a:solidFill>
                <a:latin typeface="+mn-lt"/>
                <a:cs typeface="Arial" pitchFamily="34" charset="0"/>
              </a:rPr>
              <a:t>Balance between the impact of the event or action, and the cost of implementing a control</a:t>
            </a:r>
          </a:p>
          <a:p>
            <a:pPr marL="232943" indent="-232943" fontAlgn="auto">
              <a:spcBef>
                <a:spcPts val="0"/>
              </a:spcBef>
              <a:spcAft>
                <a:spcPts val="0"/>
              </a:spcAft>
              <a:buFont typeface="Arial" pitchFamily="34" charset="0"/>
              <a:buChar char="•"/>
              <a:defRPr/>
            </a:pPr>
            <a:endParaRPr lang="en-US" sz="2000" dirty="0">
              <a:solidFill>
                <a:prstClr val="black"/>
              </a:solidFill>
              <a:ea typeface="+mn-ea"/>
              <a:cs typeface="Arial" pitchFamily="34" charset="0"/>
            </a:endParaRPr>
          </a:p>
        </p:txBody>
      </p:sp>
    </p:spTree>
    <p:extLst>
      <p:ext uri="{BB962C8B-B14F-4D97-AF65-F5344CB8AC3E}">
        <p14:creationId xmlns:p14="http://schemas.microsoft.com/office/powerpoint/2010/main" val="74961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Internal Controls</a:t>
            </a:r>
            <a:endParaRPr lang="en-US" dirty="0"/>
          </a:p>
        </p:txBody>
      </p:sp>
      <p:sp>
        <p:nvSpPr>
          <p:cNvPr id="9" name="Content Placeholder 8"/>
          <p:cNvSpPr>
            <a:spLocks noGrp="1"/>
          </p:cNvSpPr>
          <p:nvPr>
            <p:ph idx="1"/>
          </p:nvPr>
        </p:nvSpPr>
        <p:spPr/>
        <p:txBody>
          <a:bodyPr/>
          <a:lstStyle/>
          <a:p>
            <a:r>
              <a:rPr lang="en-US" dirty="0" smtClean="0"/>
              <a:t>How did this happen?</a:t>
            </a:r>
          </a:p>
          <a:p>
            <a:endParaRPr lang="en-US" dirty="0"/>
          </a:p>
          <a:p>
            <a:r>
              <a:rPr lang="en-US" dirty="0" smtClean="0"/>
              <a:t>When did you know about it?</a:t>
            </a:r>
          </a:p>
          <a:p>
            <a:endParaRPr lang="en-US" dirty="0"/>
          </a:p>
          <a:p>
            <a:r>
              <a:rPr lang="en-US" dirty="0" smtClean="0"/>
              <a:t>Why didn’t you prevent it?</a:t>
            </a:r>
            <a:endParaRPr lang="en-US" dirty="0"/>
          </a:p>
        </p:txBody>
      </p:sp>
      <p:sp>
        <p:nvSpPr>
          <p:cNvPr id="4" name="Footer Placeholder 3"/>
          <p:cNvSpPr>
            <a:spLocks noGrp="1"/>
          </p:cNvSpPr>
          <p:nvPr>
            <p:ph type="ftr" sz="quarter" idx="11"/>
          </p:nvPr>
        </p:nvSpPr>
        <p:spPr/>
        <p:txBody>
          <a:bodyPr/>
          <a:lstStyle/>
          <a:p>
            <a:r>
              <a:rPr lang="en-US" dirty="0" smtClean="0"/>
              <a:t>Valdosta State University</a:t>
            </a:r>
            <a:endParaRPr lang="en-US" dirty="0"/>
          </a:p>
        </p:txBody>
      </p:sp>
      <p:sp>
        <p:nvSpPr>
          <p:cNvPr id="3" name="Slide Number Placeholder 2"/>
          <p:cNvSpPr>
            <a:spLocks noGrp="1"/>
          </p:cNvSpPr>
          <p:nvPr>
            <p:ph type="sldNum" sz="quarter" idx="12"/>
          </p:nvPr>
        </p:nvSpPr>
        <p:spPr/>
        <p:txBody>
          <a:bodyPr/>
          <a:lstStyle/>
          <a:p>
            <a:fld id="{62AE9DD9-4B8D-41BF-A75B-5EA2BE50569A}" type="slidenum">
              <a:rPr lang="en-US" smtClean="0"/>
              <a:pPr/>
              <a:t>3</a:t>
            </a:fld>
            <a:endParaRPr lang="en-US" dirty="0"/>
          </a:p>
        </p:txBody>
      </p:sp>
      <p:pic>
        <p:nvPicPr>
          <p:cNvPr id="4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Documents and Settings\jrseverns\Local Settings\Temporary Internet Files\Content.IE5\01AKARES\MC9001861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522828"/>
            <a:ext cx="1066190" cy="18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02289"/>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30</a:t>
            </a:fld>
            <a:endParaRPr lang="en-US" dirty="0"/>
          </a:p>
        </p:txBody>
      </p:sp>
      <p:sp>
        <p:nvSpPr>
          <p:cNvPr id="5126" name="TextBox 6"/>
          <p:cNvSpPr txBox="1">
            <a:spLocks noChangeArrowheads="1"/>
          </p:cNvSpPr>
          <p:nvPr/>
        </p:nvSpPr>
        <p:spPr bwMode="auto">
          <a:xfrm>
            <a:off x="457200" y="2438400"/>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endParaRPr lang="en-US" dirty="0"/>
          </a:p>
        </p:txBody>
      </p:sp>
      <p:sp>
        <p:nvSpPr>
          <p:cNvPr id="2" name="TextBox 1"/>
          <p:cNvSpPr txBox="1"/>
          <p:nvPr/>
        </p:nvSpPr>
        <p:spPr>
          <a:xfrm>
            <a:off x="758371" y="2202769"/>
            <a:ext cx="7772400" cy="4154984"/>
          </a:xfrm>
          <a:prstGeom prst="rect">
            <a:avLst/>
          </a:prstGeom>
          <a:noFill/>
        </p:spPr>
        <p:txBody>
          <a:bodyPr wrap="square" rtlCol="0">
            <a:spAutoFit/>
          </a:bodyPr>
          <a:lstStyle/>
          <a:p>
            <a:r>
              <a:rPr lang="en-US" dirty="0" smtClean="0"/>
              <a:t>Your department has been struggling to implement the monitoring component of the COSO framework. Which of the following is NOT correct in how the department can implement the monitoring component?</a:t>
            </a:r>
          </a:p>
          <a:p>
            <a:pPr marL="457200" indent="-457200">
              <a:buAutoNum type="alphaUcPeriod"/>
            </a:pPr>
            <a:r>
              <a:rPr lang="en-US" dirty="0" smtClean="0"/>
              <a:t>Monitoring can be an ongoing process.</a:t>
            </a:r>
          </a:p>
          <a:p>
            <a:pPr marL="457200" indent="-457200">
              <a:buAutoNum type="alphaUcPeriod"/>
            </a:pPr>
            <a:r>
              <a:rPr lang="en-US" dirty="0" smtClean="0"/>
              <a:t>Monitoring can be conducted as a separate evaluation.</a:t>
            </a:r>
          </a:p>
          <a:p>
            <a:pPr marL="457200" indent="-457200">
              <a:buAutoNum type="alphaUcPeriod"/>
            </a:pPr>
            <a:r>
              <a:rPr lang="en-US" dirty="0" smtClean="0"/>
              <a:t>An adequate internal audit staff can reduce external audit costs.</a:t>
            </a:r>
          </a:p>
          <a:p>
            <a:pPr marL="457200" indent="-457200">
              <a:buAutoNum type="alphaUcPeriod"/>
            </a:pPr>
            <a:r>
              <a:rPr lang="en-US" dirty="0" smtClean="0"/>
              <a:t>The independent auditor can serve as part of the control environment.</a:t>
            </a:r>
            <a:endParaRPr lang="en-US" dirty="0"/>
          </a:p>
        </p:txBody>
      </p:sp>
      <p:sp>
        <p:nvSpPr>
          <p:cNvPr id="8" name="Title 1"/>
          <p:cNvSpPr txBox="1">
            <a:spLocks/>
          </p:cNvSpPr>
          <p:nvPr/>
        </p:nvSpPr>
        <p:spPr>
          <a:xfrm>
            <a:off x="656771" y="1331913"/>
            <a:ext cx="7772400" cy="838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Question #4</a:t>
            </a:r>
            <a:endParaRPr lang="en-US" dirty="0"/>
          </a:p>
        </p:txBody>
      </p:sp>
    </p:spTree>
    <p:extLst>
      <p:ext uri="{BB962C8B-B14F-4D97-AF65-F5344CB8AC3E}">
        <p14:creationId xmlns:p14="http://schemas.microsoft.com/office/powerpoint/2010/main" val="3509088737"/>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COSO Model: Control Activities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31</a:t>
            </a:fld>
            <a:endParaRPr lang="en-US" dirty="0"/>
          </a:p>
        </p:txBody>
      </p:sp>
      <p:sp>
        <p:nvSpPr>
          <p:cNvPr id="2" name="Rectangle 1"/>
          <p:cNvSpPr/>
          <p:nvPr/>
        </p:nvSpPr>
        <p:spPr>
          <a:xfrm>
            <a:off x="228600" y="2438400"/>
            <a:ext cx="8610600" cy="3785652"/>
          </a:xfrm>
          <a:prstGeom prst="rect">
            <a:avLst/>
          </a:prstGeom>
        </p:spPr>
        <p:txBody>
          <a:bodyPr wrap="square">
            <a:spAutoFit/>
          </a:bodyPr>
          <a:lstStyle/>
          <a:p>
            <a:pPr lvl="1"/>
            <a:r>
              <a:rPr lang="en-US" dirty="0" smtClean="0"/>
              <a:t>1. Preventive controls </a:t>
            </a:r>
          </a:p>
          <a:p>
            <a:pPr marL="1257300" lvl="2" indent="-342900">
              <a:buFont typeface="Arial" pitchFamily="34" charset="0"/>
              <a:buChar char="•"/>
            </a:pPr>
            <a:r>
              <a:rPr lang="en-US" dirty="0" smtClean="0"/>
              <a:t>Written policies and procedures</a:t>
            </a:r>
          </a:p>
          <a:p>
            <a:pPr marL="1714500" lvl="3" indent="-342900">
              <a:buFont typeface="Arial" pitchFamily="34" charset="0"/>
              <a:buChar char="•"/>
            </a:pPr>
            <a:r>
              <a:rPr lang="en-US" dirty="0" smtClean="0"/>
              <a:t>Employees know what is expected of them</a:t>
            </a:r>
          </a:p>
          <a:p>
            <a:pPr marL="1714500" lvl="3" indent="-342900">
              <a:buFont typeface="Arial" pitchFamily="34" charset="0"/>
              <a:buChar char="•"/>
            </a:pPr>
            <a:r>
              <a:rPr lang="en-US" dirty="0" smtClean="0"/>
              <a:t>Reference material</a:t>
            </a:r>
          </a:p>
          <a:p>
            <a:pPr marL="1714500" lvl="3" indent="-342900">
              <a:buFont typeface="Arial" pitchFamily="34" charset="0"/>
              <a:buChar char="•"/>
            </a:pPr>
            <a:r>
              <a:rPr lang="en-US" dirty="0" smtClean="0"/>
              <a:t>Training material</a:t>
            </a:r>
          </a:p>
          <a:p>
            <a:pPr marL="1714500" lvl="3" indent="-342900">
              <a:buFont typeface="Arial" pitchFamily="34" charset="0"/>
              <a:buChar char="•"/>
            </a:pPr>
            <a:r>
              <a:rPr lang="en-US" dirty="0" smtClean="0"/>
              <a:t>Consistency &amp; continuity</a:t>
            </a:r>
          </a:p>
          <a:p>
            <a:pPr marL="1257300" lvl="2" indent="-342900">
              <a:buFont typeface="Arial" pitchFamily="34" charset="0"/>
              <a:buChar char="•"/>
            </a:pPr>
            <a:r>
              <a:rPr lang="en-US" dirty="0" smtClean="0"/>
              <a:t>Segregation of duties</a:t>
            </a:r>
          </a:p>
          <a:p>
            <a:pPr marL="1257300" lvl="2" indent="-342900">
              <a:buFont typeface="Arial" pitchFamily="34" charset="0"/>
              <a:buChar char="•"/>
            </a:pPr>
            <a:r>
              <a:rPr lang="en-US" dirty="0" smtClean="0"/>
              <a:t>Physical control of assets</a:t>
            </a:r>
          </a:p>
          <a:p>
            <a:pPr marL="1257300" lvl="2" indent="-342900">
              <a:buFont typeface="Arial" pitchFamily="34" charset="0"/>
              <a:buChar char="•"/>
            </a:pPr>
            <a:r>
              <a:rPr lang="en-US" dirty="0" smtClean="0"/>
              <a:t>Transactions are authorized and approved</a:t>
            </a:r>
          </a:p>
          <a:p>
            <a:pPr marL="1257300" lvl="2" indent="-342900">
              <a:buFont typeface="Arial" pitchFamily="34" charset="0"/>
              <a:buChar char="•"/>
            </a:pPr>
            <a:r>
              <a:rPr lang="en-US" dirty="0" smtClean="0"/>
              <a:t>Supporting documentation</a:t>
            </a:r>
          </a:p>
        </p:txBody>
      </p:sp>
    </p:spTree>
    <p:extLst>
      <p:ext uri="{BB962C8B-B14F-4D97-AF65-F5344CB8AC3E}">
        <p14:creationId xmlns:p14="http://schemas.microsoft.com/office/powerpoint/2010/main" val="150418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COSO Model: Activities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32</a:t>
            </a:fld>
            <a:endParaRPr lang="en-US" dirty="0"/>
          </a:p>
        </p:txBody>
      </p:sp>
      <p:sp>
        <p:nvSpPr>
          <p:cNvPr id="2" name="Rectangle 1"/>
          <p:cNvSpPr/>
          <p:nvPr/>
        </p:nvSpPr>
        <p:spPr>
          <a:xfrm>
            <a:off x="228600" y="2438400"/>
            <a:ext cx="8610600" cy="3785652"/>
          </a:xfrm>
          <a:prstGeom prst="rect">
            <a:avLst/>
          </a:prstGeom>
        </p:spPr>
        <p:txBody>
          <a:bodyPr wrap="square">
            <a:spAutoFit/>
          </a:bodyPr>
          <a:lstStyle/>
          <a:p>
            <a:endParaRPr lang="en-US" dirty="0" smtClean="0"/>
          </a:p>
          <a:p>
            <a:pPr lvl="1"/>
            <a:r>
              <a:rPr lang="en-US" dirty="0" smtClean="0"/>
              <a:t>2. Detective</a:t>
            </a:r>
          </a:p>
          <a:p>
            <a:pPr marL="1257300" lvl="2" indent="-342900">
              <a:buFont typeface="Arial" pitchFamily="34" charset="0"/>
              <a:buChar char="•"/>
            </a:pPr>
            <a:r>
              <a:rPr lang="en-US" dirty="0" smtClean="0"/>
              <a:t>Inventory counts</a:t>
            </a:r>
          </a:p>
          <a:p>
            <a:pPr marL="1257300" lvl="2" indent="-342900">
              <a:buFont typeface="Arial" pitchFamily="34" charset="0"/>
              <a:buChar char="•"/>
            </a:pPr>
            <a:r>
              <a:rPr lang="en-US" dirty="0" smtClean="0"/>
              <a:t>Reconciliations</a:t>
            </a:r>
          </a:p>
          <a:p>
            <a:pPr marL="1714500" lvl="3" indent="-342900">
              <a:buFont typeface="Arial" pitchFamily="34" charset="0"/>
              <a:buChar char="•"/>
            </a:pPr>
            <a:r>
              <a:rPr lang="en-US" dirty="0" smtClean="0"/>
              <a:t>Correct</a:t>
            </a:r>
            <a:endParaRPr lang="en-US" dirty="0"/>
          </a:p>
          <a:p>
            <a:pPr marL="1714500" lvl="3" indent="-342900">
              <a:buFont typeface="Arial" pitchFamily="34" charset="0"/>
              <a:buChar char="•"/>
            </a:pPr>
            <a:r>
              <a:rPr lang="en-US" dirty="0" smtClean="0"/>
              <a:t>Routine</a:t>
            </a:r>
          </a:p>
          <a:p>
            <a:pPr marL="1714500" lvl="3" indent="-342900">
              <a:buFont typeface="Arial" pitchFamily="34" charset="0"/>
              <a:buChar char="•"/>
            </a:pPr>
            <a:r>
              <a:rPr lang="en-US" dirty="0" smtClean="0"/>
              <a:t>Timely</a:t>
            </a:r>
          </a:p>
          <a:p>
            <a:pPr marL="1714500" lvl="3" indent="-342900">
              <a:buFont typeface="Arial" pitchFamily="34" charset="0"/>
              <a:buChar char="•"/>
            </a:pPr>
            <a:r>
              <a:rPr lang="en-US" dirty="0" smtClean="0"/>
              <a:t>Reviewed by a person outside of the process</a:t>
            </a:r>
          </a:p>
          <a:p>
            <a:pPr marL="1257300" lvl="2" indent="-342900">
              <a:buFont typeface="Arial" pitchFamily="34" charset="0"/>
              <a:buChar char="•"/>
            </a:pPr>
            <a:r>
              <a:rPr lang="en-US" dirty="0" smtClean="0">
                <a:solidFill>
                  <a:prstClr val="black"/>
                </a:solidFill>
              </a:rPr>
              <a:t>Monitoring that policies are being followed</a:t>
            </a:r>
            <a:endParaRPr lang="en-US" dirty="0">
              <a:solidFill>
                <a:prstClr val="black"/>
              </a:solidFill>
            </a:endParaRPr>
          </a:p>
          <a:p>
            <a:pPr marL="1714500" lvl="3" indent="-342900">
              <a:buFont typeface="Arial" pitchFamily="34" charset="0"/>
              <a:buChar char="•"/>
            </a:pPr>
            <a:endParaRPr lang="en-US" dirty="0" smtClean="0"/>
          </a:p>
        </p:txBody>
      </p:sp>
    </p:spTree>
    <p:extLst>
      <p:ext uri="{BB962C8B-B14F-4D97-AF65-F5344CB8AC3E}">
        <p14:creationId xmlns:p14="http://schemas.microsoft.com/office/powerpoint/2010/main" val="95815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95300" y="1331913"/>
            <a:ext cx="8153400" cy="874713"/>
          </a:xfrm>
        </p:spPr>
        <p:txBody>
          <a:bodyPr>
            <a:normAutofit/>
          </a:bodyPr>
          <a:lstStyle/>
          <a:p>
            <a:pPr fontAlgn="auto">
              <a:spcAft>
                <a:spcPts val="0"/>
              </a:spcAft>
              <a:defRPr/>
            </a:pPr>
            <a:r>
              <a:rPr lang="en-US" dirty="0" smtClean="0"/>
              <a:t>Types of Controls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33</a:t>
            </a:fld>
            <a:endParaRPr lang="en-US" dirty="0"/>
          </a:p>
        </p:txBody>
      </p:sp>
      <p:sp>
        <p:nvSpPr>
          <p:cNvPr id="5126" name="TextBox 6"/>
          <p:cNvSpPr txBox="1">
            <a:spLocks noChangeArrowheads="1"/>
          </p:cNvSpPr>
          <p:nvPr/>
        </p:nvSpPr>
        <p:spPr bwMode="auto">
          <a:xfrm>
            <a:off x="419100" y="21336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a:r>
              <a:rPr lang="en-US" dirty="0" smtClean="0"/>
              <a:t>Identify as either Preventive or Detective</a:t>
            </a:r>
          </a:p>
          <a:p>
            <a:pPr algn="ctr"/>
            <a:r>
              <a:rPr lang="en-US" dirty="0" smtClean="0"/>
              <a:t>Give example from your area</a:t>
            </a:r>
          </a:p>
          <a:p>
            <a:pPr algn="ctr"/>
            <a:endParaRPr lang="en-US" dirty="0" smtClean="0"/>
          </a:p>
          <a:p>
            <a:pPr marL="342900" indent="-342900">
              <a:buFont typeface="Wingdings" pitchFamily="2" charset="2"/>
              <a:buChar char="ü"/>
            </a:pPr>
            <a:r>
              <a:rPr lang="en-US" dirty="0" smtClean="0"/>
              <a:t>Approvals and Authorizations</a:t>
            </a:r>
          </a:p>
          <a:p>
            <a:pPr marL="342900" indent="-342900">
              <a:buFont typeface="Wingdings" pitchFamily="2" charset="2"/>
              <a:buChar char="ü"/>
            </a:pPr>
            <a:r>
              <a:rPr lang="en-US" dirty="0" smtClean="0"/>
              <a:t>Verification</a:t>
            </a:r>
          </a:p>
          <a:p>
            <a:pPr marL="342900" indent="-342900">
              <a:buFont typeface="Wingdings" pitchFamily="2" charset="2"/>
              <a:buChar char="ü"/>
            </a:pPr>
            <a:r>
              <a:rPr lang="en-US" dirty="0" smtClean="0"/>
              <a:t>Reconciliation</a:t>
            </a:r>
          </a:p>
          <a:p>
            <a:pPr marL="342900" indent="-342900">
              <a:buFont typeface="Wingdings" pitchFamily="2" charset="2"/>
              <a:buChar char="ü"/>
            </a:pPr>
            <a:r>
              <a:rPr lang="en-US" dirty="0" smtClean="0"/>
              <a:t>Reviews of Performance</a:t>
            </a:r>
          </a:p>
          <a:p>
            <a:pPr marL="342900" indent="-342900">
              <a:buFont typeface="Wingdings" pitchFamily="2" charset="2"/>
              <a:buChar char="ü"/>
            </a:pPr>
            <a:r>
              <a:rPr lang="en-US" dirty="0" smtClean="0"/>
              <a:t>Security of Assets</a:t>
            </a:r>
          </a:p>
          <a:p>
            <a:pPr marL="342900" indent="-342900">
              <a:buFont typeface="Wingdings" pitchFamily="2" charset="2"/>
              <a:buChar char="ü"/>
            </a:pPr>
            <a:r>
              <a:rPr lang="en-US" dirty="0" smtClean="0"/>
              <a:t>Segregation of Duties</a:t>
            </a:r>
          </a:p>
          <a:p>
            <a:pPr marL="342900" indent="-342900">
              <a:buFont typeface="Wingdings" pitchFamily="2" charset="2"/>
              <a:buChar char="ü"/>
            </a:pPr>
            <a:r>
              <a:rPr lang="en-US" dirty="0" smtClean="0"/>
              <a:t>Controls over Information Systems</a:t>
            </a:r>
          </a:p>
          <a:p>
            <a:pPr marL="1085850" lvl="1" indent="-342900">
              <a:buFont typeface="Wingdings" pitchFamily="2" charset="2"/>
              <a:buChar char="ü"/>
            </a:pPr>
            <a:r>
              <a:rPr lang="en-US" dirty="0" smtClean="0"/>
              <a:t>General (access, passwords)</a:t>
            </a:r>
          </a:p>
          <a:p>
            <a:pPr marL="1085850" lvl="1" indent="-342900">
              <a:buFont typeface="Wingdings" pitchFamily="2" charset="2"/>
              <a:buChar char="ü"/>
            </a:pPr>
            <a:r>
              <a:rPr lang="en-US" dirty="0" smtClean="0"/>
              <a:t>Application </a:t>
            </a:r>
            <a:endParaRPr lang="en-US" dirty="0"/>
          </a:p>
        </p:txBody>
      </p:sp>
    </p:spTree>
    <p:extLst>
      <p:ext uri="{BB962C8B-B14F-4D97-AF65-F5344CB8AC3E}">
        <p14:creationId xmlns:p14="http://schemas.microsoft.com/office/powerpoint/2010/main" val="3270960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COSO Model:  Communication</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34</a:t>
            </a:fld>
            <a:endParaRPr lang="en-US" dirty="0"/>
          </a:p>
        </p:txBody>
      </p:sp>
      <p:sp>
        <p:nvSpPr>
          <p:cNvPr id="2" name="Rectangle 1"/>
          <p:cNvSpPr/>
          <p:nvPr/>
        </p:nvSpPr>
        <p:spPr>
          <a:xfrm>
            <a:off x="304800" y="2362200"/>
            <a:ext cx="8458200" cy="3416320"/>
          </a:xfrm>
          <a:prstGeom prst="rect">
            <a:avLst/>
          </a:prstGeom>
        </p:spPr>
        <p:txBody>
          <a:bodyPr wrap="square">
            <a:spAutoFit/>
          </a:bodyPr>
          <a:lstStyle/>
          <a:p>
            <a:pPr marL="232943" lvl="0" indent="-232943" fontAlgn="auto">
              <a:spcBef>
                <a:spcPts val="0"/>
              </a:spcBef>
              <a:spcAft>
                <a:spcPts val="0"/>
              </a:spcAft>
              <a:buFont typeface="Arial" pitchFamily="34" charset="0"/>
              <a:buChar char="•"/>
              <a:defRPr/>
            </a:pPr>
            <a:r>
              <a:rPr lang="en-US" dirty="0" smtClean="0">
                <a:cs typeface="Arial" pitchFamily="34" charset="0"/>
              </a:rPr>
              <a:t>Who does your department communicate to?</a:t>
            </a:r>
          </a:p>
          <a:p>
            <a:pPr marL="232943" lvl="0" indent="-232943" fontAlgn="auto">
              <a:spcBef>
                <a:spcPts val="0"/>
              </a:spcBef>
              <a:spcAft>
                <a:spcPts val="0"/>
              </a:spcAft>
              <a:buFont typeface="Arial" pitchFamily="34" charset="0"/>
              <a:buChar char="•"/>
              <a:defRPr/>
            </a:pPr>
            <a:r>
              <a:rPr lang="en-US" dirty="0" smtClean="0">
                <a:cs typeface="Arial" pitchFamily="34" charset="0"/>
              </a:rPr>
              <a:t>Who provides information to your department?</a:t>
            </a:r>
          </a:p>
          <a:p>
            <a:pPr marL="232943" lvl="0" indent="-232943" fontAlgn="auto">
              <a:spcBef>
                <a:spcPts val="0"/>
              </a:spcBef>
              <a:spcAft>
                <a:spcPts val="0"/>
              </a:spcAft>
              <a:buFont typeface="Arial" pitchFamily="34" charset="0"/>
              <a:buChar char="•"/>
              <a:defRPr/>
            </a:pPr>
            <a:r>
              <a:rPr lang="en-US" dirty="0" smtClean="0">
                <a:cs typeface="Arial" pitchFamily="34" charset="0"/>
              </a:rPr>
              <a:t>Consider:</a:t>
            </a:r>
          </a:p>
          <a:p>
            <a:pPr marL="690143" lvl="1" indent="-232943" fontAlgn="auto">
              <a:spcBef>
                <a:spcPts val="0"/>
              </a:spcBef>
              <a:spcAft>
                <a:spcPts val="0"/>
              </a:spcAft>
              <a:buFont typeface="Arial" pitchFamily="34" charset="0"/>
              <a:buChar char="•"/>
              <a:defRPr/>
            </a:pPr>
            <a:r>
              <a:rPr lang="en-US" dirty="0" smtClean="0">
                <a:cs typeface="Arial" pitchFamily="34" charset="0"/>
              </a:rPr>
              <a:t>Faculty</a:t>
            </a:r>
          </a:p>
          <a:p>
            <a:pPr marL="690143" lvl="1" indent="-232943" fontAlgn="auto">
              <a:spcBef>
                <a:spcPts val="0"/>
              </a:spcBef>
              <a:spcAft>
                <a:spcPts val="0"/>
              </a:spcAft>
              <a:buFont typeface="Arial" pitchFamily="34" charset="0"/>
              <a:buChar char="•"/>
              <a:defRPr/>
            </a:pPr>
            <a:r>
              <a:rPr lang="en-US" dirty="0" smtClean="0">
                <a:cs typeface="Arial" pitchFamily="34" charset="0"/>
              </a:rPr>
              <a:t>Students</a:t>
            </a:r>
          </a:p>
          <a:p>
            <a:pPr marL="690143" lvl="1" indent="-232943" fontAlgn="auto">
              <a:spcBef>
                <a:spcPts val="0"/>
              </a:spcBef>
              <a:spcAft>
                <a:spcPts val="0"/>
              </a:spcAft>
              <a:buFont typeface="Arial" pitchFamily="34" charset="0"/>
              <a:buChar char="•"/>
              <a:defRPr/>
            </a:pPr>
            <a:r>
              <a:rPr lang="en-US" dirty="0" smtClean="0">
                <a:cs typeface="Arial" pitchFamily="34" charset="0"/>
              </a:rPr>
              <a:t>Customers</a:t>
            </a:r>
          </a:p>
          <a:p>
            <a:pPr marL="690143" lvl="1" indent="-232943" fontAlgn="auto">
              <a:spcBef>
                <a:spcPts val="0"/>
              </a:spcBef>
              <a:spcAft>
                <a:spcPts val="0"/>
              </a:spcAft>
              <a:buFont typeface="Arial" pitchFamily="34" charset="0"/>
              <a:buChar char="•"/>
              <a:defRPr/>
            </a:pPr>
            <a:r>
              <a:rPr lang="en-US" dirty="0" smtClean="0">
                <a:cs typeface="Arial" pitchFamily="34" charset="0"/>
              </a:rPr>
              <a:t>Suppliers</a:t>
            </a:r>
          </a:p>
          <a:p>
            <a:pPr marL="690143" lvl="1" indent="-232943" fontAlgn="auto">
              <a:spcBef>
                <a:spcPts val="0"/>
              </a:spcBef>
              <a:spcAft>
                <a:spcPts val="0"/>
              </a:spcAft>
              <a:buFont typeface="Arial" pitchFamily="34" charset="0"/>
              <a:buChar char="•"/>
              <a:defRPr/>
            </a:pPr>
            <a:r>
              <a:rPr lang="en-US" dirty="0" smtClean="0">
                <a:cs typeface="Arial" pitchFamily="34" charset="0"/>
              </a:rPr>
              <a:t>Regulators</a:t>
            </a:r>
          </a:p>
          <a:p>
            <a:pPr marL="690143" lvl="1" indent="-232943" fontAlgn="auto">
              <a:spcBef>
                <a:spcPts val="0"/>
              </a:spcBef>
              <a:spcAft>
                <a:spcPts val="0"/>
              </a:spcAft>
              <a:buFont typeface="Arial" pitchFamily="34" charset="0"/>
              <a:buChar char="•"/>
              <a:defRPr/>
            </a:pPr>
            <a:r>
              <a:rPr lang="en-US" dirty="0" smtClean="0">
                <a:cs typeface="Arial" pitchFamily="34" charset="0"/>
              </a:rPr>
              <a:t>Other departments</a:t>
            </a:r>
            <a:endParaRPr lang="en-US" dirty="0">
              <a:cs typeface="Arial" pitchFamily="34" charset="0"/>
            </a:endParaRPr>
          </a:p>
        </p:txBody>
      </p:sp>
    </p:spTree>
    <p:extLst>
      <p:ext uri="{BB962C8B-B14F-4D97-AF65-F5344CB8AC3E}">
        <p14:creationId xmlns:p14="http://schemas.microsoft.com/office/powerpoint/2010/main" val="253336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COSO Model: Monitoring</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35</a:t>
            </a:fld>
            <a:endParaRPr lang="en-US" dirty="0"/>
          </a:p>
        </p:txBody>
      </p:sp>
      <p:sp>
        <p:nvSpPr>
          <p:cNvPr id="2" name="Rectangle 1"/>
          <p:cNvSpPr/>
          <p:nvPr/>
        </p:nvSpPr>
        <p:spPr>
          <a:xfrm>
            <a:off x="1066800" y="2736503"/>
            <a:ext cx="7239000" cy="3231654"/>
          </a:xfrm>
          <a:prstGeom prst="rect">
            <a:avLst/>
          </a:prstGeom>
        </p:spPr>
        <p:txBody>
          <a:bodyPr wrap="square">
            <a:spAutoFit/>
          </a:bodyPr>
          <a:lstStyle/>
          <a:p>
            <a:pPr marL="232943" lvl="0" indent="-232943" fontAlgn="auto">
              <a:spcBef>
                <a:spcPts val="0"/>
              </a:spcBef>
              <a:spcAft>
                <a:spcPts val="0"/>
              </a:spcAft>
              <a:buFont typeface="Arial" pitchFamily="34" charset="0"/>
              <a:buChar char="•"/>
              <a:defRPr/>
            </a:pPr>
            <a:r>
              <a:rPr lang="en-US" dirty="0" smtClean="0">
                <a:solidFill>
                  <a:prstClr val="black"/>
                </a:solidFill>
                <a:ea typeface="+mn-ea"/>
                <a:cs typeface="Arial" pitchFamily="34" charset="0"/>
              </a:rPr>
              <a:t>What do you do to make sure that everyone is doing their job well and that all these controls are working properly?</a:t>
            </a:r>
          </a:p>
          <a:p>
            <a:pPr marL="232943" lvl="0" indent="-232943" fontAlgn="auto">
              <a:spcBef>
                <a:spcPts val="0"/>
              </a:spcBef>
              <a:spcAft>
                <a:spcPts val="0"/>
              </a:spcAft>
              <a:buFont typeface="Arial" pitchFamily="34" charset="0"/>
              <a:buChar char="•"/>
              <a:defRPr/>
            </a:pPr>
            <a:endParaRPr lang="en-US" dirty="0" smtClean="0">
              <a:solidFill>
                <a:prstClr val="black"/>
              </a:solidFill>
              <a:ea typeface="+mn-ea"/>
              <a:cs typeface="Arial" pitchFamily="34" charset="0"/>
            </a:endParaRPr>
          </a:p>
          <a:p>
            <a:pPr marL="232943" lvl="0" indent="-232943" fontAlgn="auto">
              <a:spcBef>
                <a:spcPts val="0"/>
              </a:spcBef>
              <a:spcAft>
                <a:spcPts val="0"/>
              </a:spcAft>
              <a:buFont typeface="Arial" pitchFamily="34" charset="0"/>
              <a:buChar char="•"/>
              <a:defRPr/>
            </a:pPr>
            <a:endParaRPr lang="en-US" dirty="0" smtClean="0">
              <a:solidFill>
                <a:prstClr val="black"/>
              </a:solidFill>
              <a:ea typeface="+mn-ea"/>
              <a:cs typeface="Arial" pitchFamily="34" charset="0"/>
            </a:endParaRPr>
          </a:p>
          <a:p>
            <a:pPr marL="232943" lvl="0" indent="-232943" fontAlgn="auto">
              <a:spcBef>
                <a:spcPts val="0"/>
              </a:spcBef>
              <a:spcAft>
                <a:spcPts val="0"/>
              </a:spcAft>
              <a:buFont typeface="Arial" pitchFamily="34" charset="0"/>
              <a:buChar char="•"/>
              <a:defRPr/>
            </a:pPr>
            <a:r>
              <a:rPr lang="en-US" dirty="0" smtClean="0">
                <a:solidFill>
                  <a:prstClr val="black"/>
                </a:solidFill>
                <a:ea typeface="+mn-ea"/>
                <a:cs typeface="Arial" pitchFamily="34" charset="0"/>
              </a:rPr>
              <a:t>You can have the best internal controls in place but if you never check to see that the controls are operating right chances are they are NOT.</a:t>
            </a:r>
          </a:p>
          <a:p>
            <a:pPr marL="232943" lvl="0" indent="-232943" fontAlgn="auto">
              <a:spcBef>
                <a:spcPts val="0"/>
              </a:spcBef>
              <a:spcAft>
                <a:spcPts val="0"/>
              </a:spcAft>
              <a:buFont typeface="Arial" pitchFamily="34" charset="0"/>
              <a:buChar char="•"/>
              <a:defRPr/>
            </a:pPr>
            <a:endParaRPr lang="en-US" sz="1200" dirty="0">
              <a:solidFill>
                <a:prstClr val="black"/>
              </a:solidFill>
              <a:latin typeface="Calibri"/>
              <a:ea typeface="+mn-ea"/>
              <a:cs typeface="+mn-cs"/>
            </a:endParaRPr>
          </a:p>
        </p:txBody>
      </p:sp>
    </p:spTree>
    <p:extLst>
      <p:ext uri="{BB962C8B-B14F-4D97-AF65-F5344CB8AC3E}">
        <p14:creationId xmlns:p14="http://schemas.microsoft.com/office/powerpoint/2010/main" val="395945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36</a:t>
            </a:fld>
            <a:endParaRPr lang="en-US" dirty="0"/>
          </a:p>
        </p:txBody>
      </p:sp>
      <p:sp>
        <p:nvSpPr>
          <p:cNvPr id="5126" name="TextBox 6"/>
          <p:cNvSpPr txBox="1">
            <a:spLocks noChangeArrowheads="1"/>
          </p:cNvSpPr>
          <p:nvPr/>
        </p:nvSpPr>
        <p:spPr bwMode="auto">
          <a:xfrm>
            <a:off x="419100" y="17526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r>
              <a:rPr lang="en-US" sz="3600" dirty="0" smtClean="0">
                <a:cs typeface="Arial" pitchFamily="34" charset="0"/>
              </a:rPr>
              <a:t>Consequences of Poor Monitoring</a:t>
            </a:r>
          </a:p>
          <a:p>
            <a:endParaRPr lang="en-US" sz="3600" dirty="0" smtClean="0">
              <a:cs typeface="Arial" pitchFamily="34" charset="0"/>
            </a:endParaRPr>
          </a:p>
          <a:p>
            <a:pPr marL="342900" indent="-342900">
              <a:buFont typeface="Arial" pitchFamily="34" charset="0"/>
              <a:buChar char="•"/>
            </a:pPr>
            <a:r>
              <a:rPr lang="en-US" sz="3600" dirty="0" smtClean="0">
                <a:cs typeface="Arial" pitchFamily="34" charset="0"/>
              </a:rPr>
              <a:t>Loss of reputation/Front page test</a:t>
            </a:r>
          </a:p>
          <a:p>
            <a:pPr marL="342900" indent="-342900">
              <a:buFont typeface="Arial" pitchFamily="34" charset="0"/>
              <a:buChar char="•"/>
            </a:pPr>
            <a:r>
              <a:rPr lang="en-US" sz="3600" dirty="0" smtClean="0">
                <a:cs typeface="Arial" pitchFamily="34" charset="0"/>
              </a:rPr>
              <a:t>Unable to meet financial obligations</a:t>
            </a:r>
          </a:p>
          <a:p>
            <a:pPr marL="342900" indent="-342900">
              <a:buFont typeface="Arial" pitchFamily="34" charset="0"/>
              <a:buChar char="•"/>
            </a:pPr>
            <a:r>
              <a:rPr lang="en-US" sz="3600" dirty="0" smtClean="0">
                <a:cs typeface="Arial" pitchFamily="34" charset="0"/>
              </a:rPr>
              <a:t>Sanctions for non-compliance</a:t>
            </a:r>
          </a:p>
          <a:p>
            <a:pPr marL="342900" indent="-342900">
              <a:buFont typeface="Arial" pitchFamily="34" charset="0"/>
              <a:buChar char="•"/>
            </a:pPr>
            <a:r>
              <a:rPr lang="en-US" sz="3600" dirty="0" smtClean="0">
                <a:cs typeface="Arial" pitchFamily="34" charset="0"/>
              </a:rPr>
              <a:t>Additional rules and regulations</a:t>
            </a:r>
          </a:p>
          <a:p>
            <a:pPr marL="342900" indent="-342900">
              <a:buFont typeface="Arial" pitchFamily="34" charset="0"/>
              <a:buChar char="•"/>
            </a:pPr>
            <a:endParaRPr lang="en-US" dirty="0"/>
          </a:p>
        </p:txBody>
      </p:sp>
    </p:spTree>
    <p:extLst>
      <p:ext uri="{BB962C8B-B14F-4D97-AF65-F5344CB8AC3E}">
        <p14:creationId xmlns:p14="http://schemas.microsoft.com/office/powerpoint/2010/main" val="149668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1676400"/>
            <a:ext cx="8229600" cy="1143000"/>
          </a:xfrm>
        </p:spPr>
        <p:txBody>
          <a:bodyPr>
            <a:normAutofit/>
          </a:bodyPr>
          <a:lstStyle/>
          <a:p>
            <a:pPr fontAlgn="auto">
              <a:spcAft>
                <a:spcPts val="0"/>
              </a:spcAft>
              <a:defRPr/>
            </a:pPr>
            <a:r>
              <a:rPr lang="en-US" dirty="0" smtClean="0">
                <a:latin typeface="Arial" pitchFamily="34" charset="0"/>
                <a:cs typeface="Arial" pitchFamily="34" charset="0"/>
              </a:rPr>
              <a:t>How does COSO apply to you?</a:t>
            </a:r>
            <a:endParaRPr lang="en-US" dirty="0">
              <a:latin typeface="Arial" pitchFamily="34" charset="0"/>
              <a:cs typeface="Arial" pitchFamily="34" charset="0"/>
            </a:endParaRPr>
          </a:p>
        </p:txBody>
      </p:sp>
      <p:sp>
        <p:nvSpPr>
          <p:cNvPr id="2" name="Content Placeholder 1"/>
          <p:cNvSpPr>
            <a:spLocks noGrp="1"/>
          </p:cNvSpPr>
          <p:nvPr>
            <p:ph idx="1"/>
          </p:nvPr>
        </p:nvSpPr>
        <p:spPr>
          <a:xfrm>
            <a:off x="457200" y="3124200"/>
            <a:ext cx="8229600" cy="3124200"/>
          </a:xfrm>
        </p:spPr>
        <p:txBody>
          <a:bodyPr>
            <a:normAutofit/>
          </a:bodyPr>
          <a:lstStyle/>
          <a:p>
            <a:pPr marL="0" indent="0" algn="ctr">
              <a:buNone/>
            </a:pPr>
            <a:r>
              <a:rPr lang="en-US" dirty="0" smtClean="0">
                <a:latin typeface="Arial" pitchFamily="34" charset="0"/>
                <a:cs typeface="Arial" pitchFamily="34" charset="0"/>
              </a:rPr>
              <a:t>Monitoring</a:t>
            </a:r>
          </a:p>
          <a:p>
            <a:pPr marL="0" indent="0" algn="ctr">
              <a:buNone/>
            </a:pPr>
            <a:r>
              <a:rPr lang="en-US" dirty="0" smtClean="0">
                <a:latin typeface="Arial" pitchFamily="34" charset="0"/>
                <a:cs typeface="Arial" pitchFamily="34" charset="0"/>
              </a:rPr>
              <a:t>Information and Communication</a:t>
            </a:r>
          </a:p>
          <a:p>
            <a:pPr marL="0" indent="0" algn="ctr">
              <a:buNone/>
            </a:pPr>
            <a:r>
              <a:rPr lang="en-US" dirty="0" smtClean="0">
                <a:latin typeface="Arial" pitchFamily="34" charset="0"/>
                <a:cs typeface="Arial" pitchFamily="34" charset="0"/>
              </a:rPr>
              <a:t>Control Activities</a:t>
            </a:r>
          </a:p>
          <a:p>
            <a:pPr marL="0" indent="0" algn="ctr">
              <a:buNone/>
            </a:pPr>
            <a:r>
              <a:rPr lang="en-US" dirty="0" smtClean="0">
                <a:latin typeface="Arial" pitchFamily="34" charset="0"/>
                <a:cs typeface="Arial" pitchFamily="34" charset="0"/>
              </a:rPr>
              <a:t>Risk Assessment</a:t>
            </a:r>
          </a:p>
          <a:p>
            <a:pPr marL="0" indent="0" algn="ctr">
              <a:buNone/>
            </a:pPr>
            <a:r>
              <a:rPr lang="en-US" dirty="0" smtClean="0">
                <a:latin typeface="Arial" pitchFamily="34" charset="0"/>
                <a:cs typeface="Arial" pitchFamily="34" charset="0"/>
              </a:rPr>
              <a:t>Control Environment</a:t>
            </a:r>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37</a:t>
            </a:fld>
            <a:endParaRPr lang="en-US" dirty="0"/>
          </a:p>
        </p:txBody>
      </p:sp>
    </p:spTree>
    <p:extLst>
      <p:ext uri="{BB962C8B-B14F-4D97-AF65-F5344CB8AC3E}">
        <p14:creationId xmlns:p14="http://schemas.microsoft.com/office/powerpoint/2010/main" val="36724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normAutofit/>
          </a:bodyPr>
          <a:lstStyle/>
          <a:p>
            <a:pPr fontAlgn="auto">
              <a:spcAft>
                <a:spcPts val="0"/>
              </a:spcAft>
              <a:defRPr/>
            </a:pPr>
            <a:r>
              <a:rPr lang="en-US" dirty="0" smtClean="0"/>
              <a:t>COSO Model</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33CC5B39-FF9D-46C9-A9D7-E049F821A9DA}" type="slidenum">
              <a:rPr lang="en-US"/>
              <a:pPr>
                <a:defRPr/>
              </a:pPr>
              <a:t>38</a:t>
            </a:fld>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202543"/>
            <a:ext cx="5410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7947643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3200400"/>
            <a:ext cx="8229600" cy="541112"/>
          </a:xfrm>
        </p:spPr>
        <p:txBody>
          <a:bodyPr>
            <a:normAutofit fontScale="90000"/>
          </a:bodyPr>
          <a:lstStyle/>
          <a:p>
            <a:pPr>
              <a:defRPr/>
            </a:pPr>
            <a:r>
              <a:rPr lang="en-US" dirty="0" smtClean="0"/>
              <a:t/>
            </a:r>
            <a:br>
              <a:rPr lang="en-US" dirty="0" smtClean="0"/>
            </a:br>
            <a:r>
              <a:rPr lang="en-US" dirty="0" smtClean="0"/>
              <a:t/>
            </a:r>
            <a:br>
              <a:rPr lang="en-US" dirty="0" smtClean="0"/>
            </a:br>
            <a:r>
              <a:rPr lang="en-US" dirty="0" smtClean="0"/>
              <a:t>Test your Observation</a:t>
            </a:r>
            <a:r>
              <a:rPr lang="en-US" dirty="0"/>
              <a:t/>
            </a:r>
            <a:br>
              <a:rPr lang="en-US" dirty="0"/>
            </a:br>
            <a:r>
              <a:rPr lang="en-US" dirty="0">
                <a:hlinkClick r:id="rId4"/>
              </a:rPr>
              <a:t>https://youtu.be/8-hapS2SPz4</a:t>
            </a:r>
            <a:r>
              <a:rPr lang="en-US" dirty="0"/>
              <a:t/>
            </a:r>
            <a:br>
              <a:rPr lang="en-US" dirty="0"/>
            </a:b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39</a:t>
            </a:fld>
            <a:endParaRPr lang="en-US" dirty="0"/>
          </a:p>
        </p:txBody>
      </p:sp>
    </p:spTree>
    <p:extLst>
      <p:ext uri="{BB962C8B-B14F-4D97-AF65-F5344CB8AC3E}">
        <p14:creationId xmlns:p14="http://schemas.microsoft.com/office/powerpoint/2010/main" val="844639561"/>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066800"/>
          </a:xfrm>
        </p:spPr>
        <p:txBody>
          <a:bodyPr/>
          <a:lstStyle/>
          <a:p>
            <a:r>
              <a:rPr lang="en-US" dirty="0" smtClean="0"/>
              <a:t>Question #1</a:t>
            </a:r>
            <a:endParaRPr lang="en-US" dirty="0"/>
          </a:p>
        </p:txBody>
      </p:sp>
      <p:sp>
        <p:nvSpPr>
          <p:cNvPr id="10" name="Subtitle 9"/>
          <p:cNvSpPr>
            <a:spLocks noGrp="1"/>
          </p:cNvSpPr>
          <p:nvPr>
            <p:ph type="subTitle" idx="1"/>
          </p:nvPr>
        </p:nvSpPr>
        <p:spPr>
          <a:xfrm>
            <a:off x="1371600" y="2743200"/>
            <a:ext cx="6400800" cy="2895600"/>
          </a:xfrm>
        </p:spPr>
        <p:txBody>
          <a:bodyPr>
            <a:normAutofit fontScale="77500" lnSpcReduction="20000"/>
          </a:bodyPr>
          <a:lstStyle/>
          <a:p>
            <a:r>
              <a:rPr lang="en-US" dirty="0" smtClean="0">
                <a:solidFill>
                  <a:schemeClr val="tx1"/>
                </a:solidFill>
              </a:rPr>
              <a:t>Internal control is a process designed to provide reasonable assurance regarding the achievement of which objective?</a:t>
            </a:r>
          </a:p>
          <a:p>
            <a:pPr marL="514350" indent="-514350" algn="l">
              <a:buAutoNum type="alphaUcPeriod"/>
            </a:pPr>
            <a:r>
              <a:rPr lang="en-US" dirty="0" smtClean="0">
                <a:solidFill>
                  <a:schemeClr val="tx1"/>
                </a:solidFill>
              </a:rPr>
              <a:t>Effectiveness and efficiency of operations</a:t>
            </a:r>
          </a:p>
          <a:p>
            <a:pPr marL="514350" indent="-514350" algn="l">
              <a:buAutoNum type="alphaUcPeriod"/>
            </a:pPr>
            <a:r>
              <a:rPr lang="en-US" dirty="0" smtClean="0">
                <a:solidFill>
                  <a:schemeClr val="tx1"/>
                </a:solidFill>
              </a:rPr>
              <a:t>Reliability of financial reporting</a:t>
            </a:r>
          </a:p>
          <a:p>
            <a:pPr marL="514350" indent="-514350" algn="l">
              <a:buAutoNum type="alphaUcPeriod"/>
            </a:pPr>
            <a:r>
              <a:rPr lang="en-US" dirty="0" smtClean="0">
                <a:solidFill>
                  <a:schemeClr val="tx1"/>
                </a:solidFill>
              </a:rPr>
              <a:t>Compliance with applicable laws and regulations</a:t>
            </a:r>
          </a:p>
          <a:p>
            <a:pPr marL="514350" indent="-514350" algn="l">
              <a:buAutoNum type="alphaUcPeriod"/>
            </a:pPr>
            <a:r>
              <a:rPr lang="en-US" dirty="0" smtClean="0">
                <a:solidFill>
                  <a:schemeClr val="tx1"/>
                </a:solidFill>
              </a:rPr>
              <a:t>All of the above</a:t>
            </a:r>
            <a:endParaRPr lang="en-US" dirty="0">
              <a:solidFill>
                <a:schemeClr val="tx1"/>
              </a:solidFill>
            </a:endParaRPr>
          </a:p>
        </p:txBody>
      </p:sp>
      <p:sp>
        <p:nvSpPr>
          <p:cNvPr id="7" name="Footer Placeholder 6"/>
          <p:cNvSpPr>
            <a:spLocks noGrp="1"/>
          </p:cNvSpPr>
          <p:nvPr>
            <p:ph type="ftr" sz="quarter" idx="11"/>
          </p:nvPr>
        </p:nvSpPr>
        <p:spPr/>
        <p:txBody>
          <a:bodyPr/>
          <a:lstStyle/>
          <a:p>
            <a:pPr>
              <a:defRPr/>
            </a:pPr>
            <a:r>
              <a:rPr lang="en-US" dirty="0" smtClean="0"/>
              <a:t>Valdosta State University</a:t>
            </a:r>
            <a:endParaRPr lang="en-US" dirty="0"/>
          </a:p>
        </p:txBody>
      </p:sp>
      <p:sp>
        <p:nvSpPr>
          <p:cNvPr id="8" name="Slide Number Placeholder 7"/>
          <p:cNvSpPr>
            <a:spLocks noGrp="1"/>
          </p:cNvSpPr>
          <p:nvPr>
            <p:ph type="sldNum" sz="quarter" idx="12"/>
          </p:nvPr>
        </p:nvSpPr>
        <p:spPr/>
        <p:txBody>
          <a:bodyPr/>
          <a:lstStyle/>
          <a:p>
            <a:pPr>
              <a:defRPr/>
            </a:pPr>
            <a:fld id="{EE97AB86-AAD0-4471-BE25-6B9181488534}" type="slidenum">
              <a:rPr lang="en-US" smtClean="0"/>
              <a:pPr>
                <a:defRPr/>
              </a:pPr>
              <a:t>4</a:t>
            </a:fld>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491767"/>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Correcting Control </a:t>
            </a:r>
            <a:r>
              <a:rPr lang="en-US" dirty="0"/>
              <a:t>D</a:t>
            </a:r>
            <a:r>
              <a:rPr lang="en-US" dirty="0" smtClean="0"/>
              <a:t>eficiencies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40</a:t>
            </a:fld>
            <a:endParaRPr lang="en-US" dirty="0"/>
          </a:p>
        </p:txBody>
      </p:sp>
      <p:sp>
        <p:nvSpPr>
          <p:cNvPr id="6" name="Rectangle 5"/>
          <p:cNvSpPr/>
          <p:nvPr/>
        </p:nvSpPr>
        <p:spPr>
          <a:xfrm>
            <a:off x="990600" y="2895600"/>
            <a:ext cx="7239000" cy="3416320"/>
          </a:xfrm>
          <a:prstGeom prst="rect">
            <a:avLst/>
          </a:prstGeom>
        </p:spPr>
        <p:txBody>
          <a:bodyPr wrap="square">
            <a:spAutoFit/>
          </a:bodyPr>
          <a:lstStyle/>
          <a:p>
            <a:r>
              <a:rPr lang="en-US" dirty="0" smtClean="0"/>
              <a:t>When business controls contain weaknesses we must choose between the following alternatives:</a:t>
            </a:r>
          </a:p>
          <a:p>
            <a:endParaRPr lang="en-US" dirty="0" smtClean="0"/>
          </a:p>
          <a:p>
            <a:pPr marL="342900" indent="-342900">
              <a:buFont typeface="Arial" pitchFamily="34" charset="0"/>
              <a:buChar char="•"/>
            </a:pPr>
            <a:r>
              <a:rPr lang="en-US" dirty="0" smtClean="0"/>
              <a:t>Increase supervision and monitoring</a:t>
            </a:r>
          </a:p>
          <a:p>
            <a:pPr marL="342900" indent="-342900">
              <a:buFont typeface="Arial" pitchFamily="34" charset="0"/>
              <a:buChar char="•"/>
            </a:pPr>
            <a:r>
              <a:rPr lang="en-US" dirty="0" smtClean="0"/>
              <a:t>Institute additional or compensating controls and/or</a:t>
            </a:r>
          </a:p>
          <a:p>
            <a:pPr marL="342900" indent="-342900">
              <a:buFont typeface="Arial" pitchFamily="34" charset="0"/>
              <a:buChar char="•"/>
            </a:pPr>
            <a:r>
              <a:rPr lang="en-US" dirty="0" smtClean="0"/>
              <a:t>Accept the inherent risks with the control weakness (assuming management approval)</a:t>
            </a:r>
          </a:p>
          <a:p>
            <a:pPr marL="342900" indent="-342900">
              <a:buFont typeface="Arial" pitchFamily="34" charset="0"/>
              <a:buChar char="•"/>
            </a:pPr>
            <a:endParaRPr lang="en-US" dirty="0" smtClean="0"/>
          </a:p>
        </p:txBody>
      </p:sp>
    </p:spTree>
    <p:extLst>
      <p:ext uri="{BB962C8B-B14F-4D97-AF65-F5344CB8AC3E}">
        <p14:creationId xmlns:p14="http://schemas.microsoft.com/office/powerpoint/2010/main" val="3080924676"/>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85800" y="1219427"/>
            <a:ext cx="8229600" cy="1143000"/>
          </a:xfrm>
        </p:spPr>
        <p:txBody>
          <a:bodyPr>
            <a:normAutofit/>
          </a:bodyPr>
          <a:lstStyle/>
          <a:p>
            <a:pPr fontAlgn="auto">
              <a:spcAft>
                <a:spcPts val="0"/>
              </a:spcAft>
              <a:defRPr/>
            </a:pPr>
            <a:r>
              <a:rPr lang="en-US" dirty="0" smtClean="0"/>
              <a:t>What If </a:t>
            </a:r>
            <a:r>
              <a:rPr lang="en-US" dirty="0"/>
              <a:t>W</a:t>
            </a:r>
            <a:r>
              <a:rPr lang="en-US" dirty="0" smtClean="0"/>
              <a:t>e </a:t>
            </a:r>
            <a:r>
              <a:rPr lang="en-US" dirty="0"/>
              <a:t>D</a:t>
            </a:r>
            <a:r>
              <a:rPr lang="en-US" dirty="0" smtClean="0"/>
              <a:t>on’t </a:t>
            </a:r>
            <a:r>
              <a:rPr lang="en-US" dirty="0"/>
              <a:t>H</a:t>
            </a:r>
            <a:r>
              <a:rPr lang="en-US" dirty="0" smtClean="0"/>
              <a:t>ave </a:t>
            </a:r>
            <a:r>
              <a:rPr lang="en-US" dirty="0"/>
              <a:t>C</a:t>
            </a:r>
            <a:r>
              <a:rPr lang="en-US" dirty="0" smtClean="0"/>
              <a:t>ontrols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41</a:t>
            </a:fld>
            <a:endParaRPr lang="en-US" dirty="0"/>
          </a:p>
        </p:txBody>
      </p:sp>
      <p:sp>
        <p:nvSpPr>
          <p:cNvPr id="5126" name="TextBox 6"/>
          <p:cNvSpPr txBox="1">
            <a:spLocks noChangeArrowheads="1"/>
          </p:cNvSpPr>
          <p:nvPr/>
        </p:nvSpPr>
        <p:spPr bwMode="auto">
          <a:xfrm>
            <a:off x="533400" y="26670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r>
              <a:rPr lang="en-US" dirty="0" smtClean="0"/>
              <a:t>We open the door for </a:t>
            </a:r>
            <a:r>
              <a:rPr lang="en-US" b="1" dirty="0" smtClean="0"/>
              <a:t>FRAUD</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276600"/>
            <a:ext cx="5524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929189"/>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8229600" cy="1600200"/>
          </a:xfrm>
        </p:spPr>
        <p:txBody>
          <a:bodyPr>
            <a:normAutofit/>
          </a:bodyPr>
          <a:lstStyle/>
          <a:p>
            <a:r>
              <a:rPr lang="en-US" b="1" dirty="0" smtClean="0">
                <a:latin typeface="+mn-lt"/>
              </a:rPr>
              <a:t>Fraud Triangle: Opportunity</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t>Opportunity facilitates the ability to commit fraud</a:t>
            </a:r>
          </a:p>
          <a:p>
            <a:pPr lvl="1"/>
            <a:r>
              <a:rPr lang="en-US" sz="2400" dirty="0" smtClean="0"/>
              <a:t>Weak </a:t>
            </a:r>
            <a:r>
              <a:rPr lang="en-US" sz="2400" dirty="0"/>
              <a:t>internal control environment</a:t>
            </a:r>
          </a:p>
          <a:p>
            <a:pPr lvl="1"/>
            <a:r>
              <a:rPr lang="en-US" sz="2400" dirty="0"/>
              <a:t>Poor management oversight</a:t>
            </a:r>
          </a:p>
          <a:p>
            <a:pPr lvl="1"/>
            <a:r>
              <a:rPr lang="en-US" sz="2400" dirty="0"/>
              <a:t>Misuse of position or authority</a:t>
            </a:r>
          </a:p>
          <a:p>
            <a:endParaRPr lang="en-US" dirty="0"/>
          </a:p>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Office of Internal Audits</a:t>
            </a:r>
            <a:endParaRPr lang="en-US"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58" b="97010" l="1247" r="94514"/>
                    </a14:imgEffect>
                  </a14:imgLayer>
                </a14:imgProps>
              </a:ext>
              <a:ext uri="{28A0092B-C50C-407E-A947-70E740481C1C}">
                <a14:useLocalDpi xmlns:a14="http://schemas.microsoft.com/office/drawing/2010/main" val="0"/>
              </a:ext>
            </a:extLst>
          </a:blip>
          <a:srcRect/>
          <a:stretch>
            <a:fillRect/>
          </a:stretch>
        </p:blipFill>
        <p:spPr bwMode="auto">
          <a:xfrm>
            <a:off x="5029200" y="2286000"/>
            <a:ext cx="38195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466879"/>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0"/>
            <a:ext cx="8229600" cy="1600200"/>
          </a:xfrm>
        </p:spPr>
        <p:txBody>
          <a:bodyPr>
            <a:normAutofit/>
          </a:bodyPr>
          <a:lstStyle/>
          <a:p>
            <a:r>
              <a:rPr lang="en-US" b="1" dirty="0" smtClean="0">
                <a:latin typeface="+mn-lt"/>
              </a:rPr>
              <a:t>Fraud Triangle: Opportunity</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t>This is the individual who sets the </a:t>
            </a:r>
          </a:p>
          <a:p>
            <a:pPr marL="0" indent="0">
              <a:buNone/>
            </a:pPr>
            <a:r>
              <a:rPr lang="en-US" dirty="0" smtClean="0"/>
              <a:t>                </a:t>
            </a:r>
            <a:r>
              <a:rPr lang="en-US" b="1" dirty="0" smtClean="0"/>
              <a:t>TONE</a:t>
            </a:r>
          </a:p>
          <a:p>
            <a:pPr marL="0" indent="0">
              <a:buNone/>
            </a:pPr>
            <a:r>
              <a:rPr lang="en-US" dirty="0" smtClean="0"/>
              <a:t>Which in turn provides the</a:t>
            </a:r>
          </a:p>
          <a:p>
            <a:pPr marL="0" indent="0">
              <a:buNone/>
            </a:pPr>
            <a:r>
              <a:rPr lang="en-US" b="1" dirty="0" smtClean="0"/>
              <a:t>          OPPORTUNITY</a:t>
            </a:r>
          </a:p>
          <a:p>
            <a:pPr marL="0" indent="0">
              <a:buNone/>
            </a:pPr>
            <a:r>
              <a:rPr lang="en-US" dirty="0" smtClean="0"/>
              <a:t>        For fraud to occur</a:t>
            </a: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Office of Internal Audits</a:t>
            </a:r>
            <a:endParaRPr lang="en-US"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58" b="97010" l="1247" r="94514"/>
                    </a14:imgEffect>
                  </a14:imgLayer>
                </a14:imgProps>
              </a:ext>
              <a:ext uri="{28A0092B-C50C-407E-A947-70E740481C1C}">
                <a14:useLocalDpi xmlns:a14="http://schemas.microsoft.com/office/drawing/2010/main" val="0"/>
              </a:ext>
            </a:extLst>
          </a:blip>
          <a:srcRect/>
          <a:stretch>
            <a:fillRect/>
          </a:stretch>
        </p:blipFill>
        <p:spPr bwMode="auto">
          <a:xfrm>
            <a:off x="5105400" y="2286000"/>
            <a:ext cx="38195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037615"/>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8712"/>
            <a:ext cx="8229600" cy="1600200"/>
          </a:xfrm>
        </p:spPr>
        <p:txBody>
          <a:bodyPr>
            <a:normAutofit/>
          </a:bodyPr>
          <a:lstStyle/>
          <a:p>
            <a:r>
              <a:rPr lang="en-US" b="1" dirty="0" smtClean="0">
                <a:latin typeface="+mn-lt"/>
              </a:rPr>
              <a:t>Fraud Triangle: Opportunity</a:t>
            </a:r>
            <a:endParaRPr lang="en-US" b="1" dirty="0">
              <a:latin typeface="+mn-lt"/>
            </a:endParaRPr>
          </a:p>
        </p:txBody>
      </p:sp>
      <p:sp>
        <p:nvSpPr>
          <p:cNvPr id="4" name="Footer Placeholder 3"/>
          <p:cNvSpPr>
            <a:spLocks noGrp="1"/>
          </p:cNvSpPr>
          <p:nvPr>
            <p:ph type="ftr" sz="quarter" idx="11"/>
          </p:nvPr>
        </p:nvSpPr>
        <p:spPr/>
        <p:txBody>
          <a:bodyPr/>
          <a:lstStyle/>
          <a:p>
            <a:r>
              <a:rPr lang="en-US" dirty="0" smtClean="0"/>
              <a:t>Office of Internal Audits</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r>
              <a:rPr lang="en-US" dirty="0" smtClean="0"/>
              <a:t>The Big Monkey Theory</a:t>
            </a:r>
          </a:p>
          <a:p>
            <a:pPr lvl="1"/>
            <a:r>
              <a:rPr lang="en-US" dirty="0" smtClean="0"/>
              <a:t>Monkey See</a:t>
            </a:r>
          </a:p>
          <a:p>
            <a:pPr lvl="1"/>
            <a:r>
              <a:rPr lang="en-US" dirty="0" smtClean="0"/>
              <a:t>Monkey Do</a:t>
            </a:r>
          </a:p>
          <a:p>
            <a:pPr lvl="1"/>
            <a:endParaRPr lang="en-US" dirty="0"/>
          </a:p>
          <a:p>
            <a:pPr lvl="1"/>
            <a:r>
              <a:rPr lang="en-US" dirty="0" smtClean="0"/>
              <a:t>Does not matter what’s on paper</a:t>
            </a:r>
          </a:p>
          <a:p>
            <a:pPr lvl="1"/>
            <a:r>
              <a:rPr lang="en-US" dirty="0" smtClean="0"/>
              <a:t>It’s what the BIG Monkey DOES the Little Monkey will DO!!!</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720056"/>
            <a:ext cx="2143125" cy="2143125"/>
          </a:xfrm>
          <a:prstGeom prst="rect">
            <a:avLst/>
          </a:prstGeom>
        </p:spPr>
      </p:pic>
    </p:spTree>
    <p:extLst>
      <p:ext uri="{BB962C8B-B14F-4D97-AF65-F5344CB8AC3E}">
        <p14:creationId xmlns:p14="http://schemas.microsoft.com/office/powerpoint/2010/main" val="4045835422"/>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5029200"/>
            <a:ext cx="7772401" cy="1219200"/>
          </a:xfrm>
        </p:spPr>
        <p:txBody>
          <a:bodyPr>
            <a:normAutofit/>
          </a:bodyPr>
          <a:lstStyle/>
          <a:p>
            <a:r>
              <a:rPr lang="en-US" b="1" dirty="0" smtClean="0">
                <a:latin typeface="+mn-lt"/>
              </a:rPr>
              <a:t>Fraud Triangle: Motivation</a:t>
            </a:r>
            <a:endParaRPr lang="en-US" b="1" dirty="0">
              <a:latin typeface="+mn-lt"/>
            </a:endParaRPr>
          </a:p>
        </p:txBody>
      </p:sp>
      <p:sp>
        <p:nvSpPr>
          <p:cNvPr id="4" name="Footer Placeholder 3"/>
          <p:cNvSpPr>
            <a:spLocks noGrp="1"/>
          </p:cNvSpPr>
          <p:nvPr>
            <p:ph type="ftr" sz="quarter" idx="11"/>
          </p:nvPr>
        </p:nvSpPr>
        <p:spPr/>
        <p:txBody>
          <a:bodyPr/>
          <a:lstStyle/>
          <a:p>
            <a:r>
              <a:rPr lang="en-US" dirty="0" smtClean="0"/>
              <a:t>Office of Internal Audits</a:t>
            </a:r>
            <a:endParaRPr lang="en-US" dirty="0"/>
          </a:p>
        </p:txBody>
      </p:sp>
      <p:sp>
        <p:nvSpPr>
          <p:cNvPr id="5" name="Content Placeholder 4"/>
          <p:cNvSpPr>
            <a:spLocks noGrp="1"/>
          </p:cNvSpPr>
          <p:nvPr>
            <p:ph idx="1"/>
          </p:nvPr>
        </p:nvSpPr>
        <p:spPr>
          <a:xfrm>
            <a:off x="762000" y="1331912"/>
            <a:ext cx="7543800" cy="4078287"/>
          </a:xfrm>
        </p:spPr>
        <p:txBody>
          <a:bodyPr>
            <a:normAutofit/>
          </a:bodyPr>
          <a:lstStyle/>
          <a:p>
            <a:pPr marL="0" indent="0">
              <a:buNone/>
            </a:pPr>
            <a:r>
              <a:rPr lang="en-US" dirty="0" smtClean="0"/>
              <a:t>Most pressure comes from a significant financial need or problem</a:t>
            </a:r>
          </a:p>
          <a:p>
            <a:pPr lvl="1"/>
            <a:r>
              <a:rPr lang="en-US" sz="2400" dirty="0" smtClean="0"/>
              <a:t>Family situation</a:t>
            </a:r>
          </a:p>
          <a:p>
            <a:pPr lvl="1"/>
            <a:r>
              <a:rPr lang="en-US" sz="2400" dirty="0" smtClean="0"/>
              <a:t>Medical bills</a:t>
            </a:r>
          </a:p>
          <a:p>
            <a:pPr lvl="1"/>
            <a:r>
              <a:rPr lang="en-US" sz="2400" dirty="0" smtClean="0"/>
              <a:t>Expensive tastes</a:t>
            </a:r>
          </a:p>
          <a:p>
            <a:pPr lvl="1"/>
            <a:r>
              <a:rPr lang="en-US" sz="2400" dirty="0" smtClean="0"/>
              <a:t>Addiction problem</a:t>
            </a:r>
          </a:p>
          <a:p>
            <a:pPr lvl="1"/>
            <a:r>
              <a:rPr lang="en-US" sz="2400" dirty="0" smtClean="0"/>
              <a:t>Greed</a:t>
            </a:r>
          </a:p>
          <a:p>
            <a:pPr lvl="1">
              <a:buFont typeface="Courier New" pitchFamily="49" charset="0"/>
              <a:buChar char="o"/>
            </a:pPr>
            <a:endParaRPr lang="en-US" b="1" dirty="0"/>
          </a:p>
          <a:p>
            <a:pPr marL="457200" lvl="1" indent="0">
              <a:buNone/>
            </a:pPr>
            <a:endParaRPr lang="en-US" b="1" dirty="0"/>
          </a:p>
          <a:p>
            <a:pPr lvl="1">
              <a:buFont typeface="Courier New" pitchFamily="49" charset="0"/>
              <a:buChar char="o"/>
            </a:pPr>
            <a:endParaRPr lang="en-US" b="1" i="1" dirty="0" smtClean="0"/>
          </a:p>
          <a:p>
            <a:pPr lvl="1">
              <a:buFont typeface="Courier New" pitchFamily="49" charset="0"/>
              <a:buChar char="o"/>
            </a:pPr>
            <a:endParaRPr lang="en-US" b="1"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249714"/>
            <a:ext cx="2895599" cy="295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239121"/>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638800"/>
            <a:ext cx="9067800" cy="762000"/>
          </a:xfrm>
        </p:spPr>
        <p:txBody>
          <a:bodyPr>
            <a:normAutofit/>
          </a:bodyPr>
          <a:lstStyle/>
          <a:p>
            <a:r>
              <a:rPr lang="en-US" sz="4400" b="1" dirty="0" smtClean="0">
                <a:latin typeface="+mn-lt"/>
              </a:rPr>
              <a:t>Fraud Triangle: Rationalization</a:t>
            </a:r>
            <a:endParaRPr lang="en-US" sz="4400" b="1" dirty="0">
              <a:latin typeface="+mn-lt"/>
            </a:endParaRPr>
          </a:p>
        </p:txBody>
      </p:sp>
      <p:sp>
        <p:nvSpPr>
          <p:cNvPr id="3" name="Content Placeholder 2"/>
          <p:cNvSpPr>
            <a:spLocks noGrp="1"/>
          </p:cNvSpPr>
          <p:nvPr>
            <p:ph idx="1"/>
          </p:nvPr>
        </p:nvSpPr>
        <p:spPr>
          <a:xfrm>
            <a:off x="457200" y="1364570"/>
            <a:ext cx="8229600" cy="3962400"/>
          </a:xfrm>
        </p:spPr>
        <p:txBody>
          <a:bodyPr>
            <a:normAutofit lnSpcReduction="10000"/>
          </a:bodyPr>
          <a:lstStyle/>
          <a:p>
            <a:pPr marL="0" indent="0">
              <a:buNone/>
            </a:pPr>
            <a:r>
              <a:rPr lang="en-US" dirty="0" smtClean="0"/>
              <a:t>Rationalization involves a person reconciling his/her fraudulent behavior </a:t>
            </a:r>
            <a:endParaRPr lang="en-US" dirty="0"/>
          </a:p>
          <a:p>
            <a:pPr lvl="1"/>
            <a:r>
              <a:rPr lang="en-US" sz="2400" dirty="0" smtClean="0"/>
              <a:t>Fraud is justified to save a family member or loved one</a:t>
            </a:r>
          </a:p>
          <a:p>
            <a:pPr lvl="1"/>
            <a:r>
              <a:rPr lang="en-US" sz="2400" dirty="0" smtClean="0"/>
              <a:t>Person believes they will lose everything</a:t>
            </a:r>
            <a:endParaRPr lang="en-US" sz="2400" dirty="0"/>
          </a:p>
          <a:p>
            <a:pPr lvl="1"/>
            <a:r>
              <a:rPr lang="en-US" sz="2400" dirty="0"/>
              <a:t>Person believes no help is available</a:t>
            </a:r>
          </a:p>
          <a:p>
            <a:pPr lvl="1"/>
            <a:r>
              <a:rPr lang="en-US" sz="2400" dirty="0" smtClean="0"/>
              <a:t>Job dissatisfaction factors (salaries, work environment, treatment by management) person </a:t>
            </a:r>
            <a:r>
              <a:rPr lang="en-US" sz="2400" dirty="0"/>
              <a:t>believes something is owed to </a:t>
            </a:r>
            <a:r>
              <a:rPr lang="en-US" sz="2400" dirty="0" smtClean="0"/>
              <a:t>him/her</a:t>
            </a:r>
            <a:endParaRPr lang="en-US" sz="2400" dirty="0"/>
          </a:p>
          <a:p>
            <a:pPr lvl="1"/>
            <a:r>
              <a:rPr lang="en-US" sz="2400" dirty="0" smtClean="0"/>
              <a:t>Person labels the theft as “borrowing”</a:t>
            </a:r>
            <a:endParaRPr lang="en-US" sz="2400" dirty="0"/>
          </a:p>
        </p:txBody>
      </p:sp>
      <p:sp>
        <p:nvSpPr>
          <p:cNvPr id="4" name="Footer Placeholder 3"/>
          <p:cNvSpPr>
            <a:spLocks noGrp="1"/>
          </p:cNvSpPr>
          <p:nvPr>
            <p:ph type="ftr" sz="quarter" idx="11"/>
          </p:nvPr>
        </p:nvSpPr>
        <p:spPr/>
        <p:txBody>
          <a:bodyPr/>
          <a:lstStyle/>
          <a:p>
            <a:r>
              <a:rPr lang="en-US" dirty="0" smtClean="0"/>
              <a:t>Office of Internal Audits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657" y="4376057"/>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808303"/>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600200"/>
            <a:ext cx="8534400" cy="4525963"/>
          </a:xfrm>
        </p:spPr>
        <p:txBody>
          <a:bodyPr>
            <a:normAutofit/>
          </a:bodyPr>
          <a:lstStyle/>
          <a:p>
            <a:pPr marL="0" indent="0" algn="ctr">
              <a:buNone/>
            </a:pPr>
            <a:r>
              <a:rPr lang="en-US" sz="4400" dirty="0" smtClean="0"/>
              <a:t>Typical Fraudster?</a:t>
            </a:r>
          </a:p>
          <a:p>
            <a:r>
              <a:rPr lang="en-US" sz="2600" dirty="0" smtClean="0"/>
              <a:t>Male</a:t>
            </a:r>
          </a:p>
          <a:p>
            <a:r>
              <a:rPr lang="en-US" sz="2600" dirty="0" smtClean="0"/>
              <a:t>36 to 45 years old</a:t>
            </a:r>
          </a:p>
          <a:p>
            <a:r>
              <a:rPr lang="en-US" sz="2600" dirty="0" smtClean="0"/>
              <a:t>Has not been previously charged or convicted for a fraud-related offense</a:t>
            </a:r>
          </a:p>
          <a:p>
            <a:r>
              <a:rPr lang="en-US" sz="2600" dirty="0" smtClean="0"/>
              <a:t>Senior management position</a:t>
            </a:r>
          </a:p>
          <a:p>
            <a:r>
              <a:rPr lang="en-US" sz="2600" dirty="0" smtClean="0"/>
              <a:t>University degree</a:t>
            </a:r>
          </a:p>
          <a:p>
            <a:r>
              <a:rPr lang="en-US" sz="2600" dirty="0" smtClean="0"/>
              <a:t>Living beyond one’s means (financial difficulties)</a:t>
            </a:r>
          </a:p>
          <a:p>
            <a:r>
              <a:rPr lang="en-US" sz="2600" dirty="0" smtClean="0"/>
              <a:t>Employed by company 1-5 years</a:t>
            </a:r>
            <a:endParaRPr lang="en-US" sz="2600"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C78CC5B-6E4F-4FE7-98CC-E8550DE538EE}" type="slidenum">
              <a:rPr lang="en-US"/>
              <a:pPr>
                <a:defRPr/>
              </a:pPr>
              <a:t>47</a:t>
            </a:fld>
            <a:endParaRPr lang="en-US"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600200"/>
            <a:ext cx="8229600" cy="1295400"/>
          </a:xfrm>
        </p:spPr>
        <p:txBody>
          <a:bodyPr>
            <a:normAutofit/>
          </a:bodyPr>
          <a:lstStyle/>
          <a:p>
            <a:pPr fontAlgn="auto">
              <a:spcAft>
                <a:spcPts val="0"/>
              </a:spcAft>
              <a:defRPr/>
            </a:pPr>
            <a:r>
              <a:rPr lang="en-US" dirty="0" smtClean="0"/>
              <a:t>What </a:t>
            </a:r>
            <a:r>
              <a:rPr lang="en-US" dirty="0"/>
              <a:t>a</a:t>
            </a:r>
            <a:r>
              <a:rPr lang="en-US" dirty="0" smtClean="0"/>
              <a:t>bout trust?</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C78CC5B-6E4F-4FE7-98CC-E8550DE538EE}" type="slidenum">
              <a:rPr lang="en-US"/>
              <a:pPr>
                <a:defRPr/>
              </a:pPr>
              <a:t>48</a:t>
            </a:fld>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5476" y="2514600"/>
            <a:ext cx="453304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586754"/>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600200"/>
            <a:ext cx="8534400" cy="4525963"/>
          </a:xfrm>
        </p:spPr>
        <p:txBody>
          <a:bodyPr>
            <a:normAutofit/>
          </a:bodyPr>
          <a:lstStyle/>
          <a:p>
            <a:pPr marL="0" indent="0" algn="ctr">
              <a:buNone/>
            </a:pPr>
            <a:r>
              <a:rPr lang="en-US" sz="4400" dirty="0" smtClean="0">
                <a:latin typeface="+mj-lt"/>
              </a:rPr>
              <a:t>Situations That May Contribute to Fraudulent Activities</a:t>
            </a:r>
          </a:p>
          <a:p>
            <a:r>
              <a:rPr lang="en-US" dirty="0" smtClean="0"/>
              <a:t>Ineffective internal controls</a:t>
            </a:r>
          </a:p>
          <a:p>
            <a:r>
              <a:rPr lang="en-US" dirty="0" smtClean="0"/>
              <a:t>Insufficient supervision</a:t>
            </a:r>
          </a:p>
          <a:p>
            <a:r>
              <a:rPr lang="en-US" dirty="0" smtClean="0"/>
              <a:t>High personnel turnover</a:t>
            </a:r>
          </a:p>
          <a:p>
            <a:r>
              <a:rPr lang="en-US" dirty="0" smtClean="0"/>
              <a:t>Low employee morale</a:t>
            </a:r>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C78CC5B-6E4F-4FE7-98CC-E8550DE538EE}" type="slidenum">
              <a:rPr lang="en-US"/>
              <a:pPr>
                <a:defRPr/>
              </a:pPr>
              <a:t>49</a:t>
            </a:fld>
            <a:endParaRPr lang="en-US" dirty="0"/>
          </a:p>
        </p:txBody>
      </p:sp>
    </p:spTree>
    <p:extLst>
      <p:ext uri="{BB962C8B-B14F-4D97-AF65-F5344CB8AC3E}">
        <p14:creationId xmlns:p14="http://schemas.microsoft.com/office/powerpoint/2010/main" val="2879547416"/>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371600"/>
            <a:ext cx="8229600" cy="1143000"/>
          </a:xfrm>
        </p:spPr>
        <p:txBody>
          <a:bodyPr/>
          <a:lstStyle/>
          <a:p>
            <a:pPr fontAlgn="auto">
              <a:spcAft>
                <a:spcPts val="0"/>
              </a:spcAft>
              <a:defRPr/>
            </a:pPr>
            <a:r>
              <a:rPr lang="en-US" dirty="0" smtClean="0"/>
              <a:t>Internal Controls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2AE9DD9-4B8D-41BF-A75B-5EA2BE50569A}" type="slidenum">
              <a:rPr lang="en-US"/>
              <a:pPr>
                <a:defRPr/>
              </a:pPr>
              <a:t>5</a:t>
            </a:fld>
            <a:endParaRPr lang="en-US" dirty="0"/>
          </a:p>
        </p:txBody>
      </p:sp>
      <p:graphicFrame>
        <p:nvGraphicFramePr>
          <p:cNvPr id="10" name="Diagram 9"/>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2895600"/>
            <a:ext cx="8229600" cy="1295400"/>
          </a:xfrm>
        </p:spPr>
        <p:txBody>
          <a:bodyPr>
            <a:normAutofit/>
          </a:bodyPr>
          <a:lstStyle/>
          <a:p>
            <a:pPr fontAlgn="auto">
              <a:spcAft>
                <a:spcPts val="0"/>
              </a:spcAft>
              <a:defRPr/>
            </a:pPr>
            <a:r>
              <a:rPr lang="en-US" dirty="0" smtClean="0"/>
              <a:t>BEST PRACTICES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C78CC5B-6E4F-4FE7-98CC-E8550DE538EE}" type="slidenum">
              <a:rPr lang="en-US"/>
              <a:pPr>
                <a:defRPr/>
              </a:pPr>
              <a:t>50</a:t>
            </a:fld>
            <a:endParaRPr lang="en-US" dirty="0"/>
          </a:p>
        </p:txBody>
      </p:sp>
    </p:spTree>
    <p:extLst>
      <p:ext uri="{BB962C8B-B14F-4D97-AF65-F5344CB8AC3E}">
        <p14:creationId xmlns:p14="http://schemas.microsoft.com/office/powerpoint/2010/main" val="3498135518"/>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a:latin typeface="Arial" pitchFamily="34" charset="0"/>
                <a:cs typeface="Arial" pitchFamily="34" charset="0"/>
              </a:rPr>
              <a:t>Value y</a:t>
            </a:r>
            <a:r>
              <a:rPr lang="en-US" dirty="0" smtClean="0">
                <a:latin typeface="Arial" pitchFamily="34" charset="0"/>
                <a:cs typeface="Arial" pitchFamily="34" charset="0"/>
              </a:rPr>
              <a:t>our </a:t>
            </a:r>
            <a:r>
              <a:rPr lang="en-US" dirty="0">
                <a:latin typeface="Arial" pitchFamily="34" charset="0"/>
                <a:cs typeface="Arial" pitchFamily="34" charset="0"/>
              </a:rPr>
              <a:t>S</a:t>
            </a:r>
            <a:r>
              <a:rPr lang="en-US" dirty="0" smtClean="0">
                <a:latin typeface="Arial" pitchFamily="34" charset="0"/>
                <a:cs typeface="Arial" pitchFamily="34" charset="0"/>
              </a:rPr>
              <a:t>ignature</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51</a:t>
            </a:fld>
            <a:endParaRPr lang="en-US" dirty="0"/>
          </a:p>
        </p:txBody>
      </p:sp>
      <p:sp>
        <p:nvSpPr>
          <p:cNvPr id="2" name="Rectangle 1"/>
          <p:cNvSpPr/>
          <p:nvPr/>
        </p:nvSpPr>
        <p:spPr>
          <a:xfrm>
            <a:off x="609600" y="2209800"/>
            <a:ext cx="7467600" cy="3416320"/>
          </a:xfrm>
          <a:prstGeom prst="rect">
            <a:avLst/>
          </a:prstGeom>
        </p:spPr>
        <p:txBody>
          <a:bodyPr wrap="square">
            <a:spAutoFit/>
          </a:bodyPr>
          <a:lstStyle/>
          <a:p>
            <a:pPr marL="342900" indent="-342900">
              <a:buFont typeface="Arial" pitchFamily="34" charset="0"/>
              <a:buChar char="•"/>
            </a:pPr>
            <a:r>
              <a:rPr lang="en-US" dirty="0" smtClean="0">
                <a:cs typeface="Arial" pitchFamily="34" charset="0"/>
              </a:rPr>
              <a:t>Know </a:t>
            </a:r>
            <a:r>
              <a:rPr lang="en-US" dirty="0">
                <a:cs typeface="Arial" pitchFamily="34" charset="0"/>
              </a:rPr>
              <a:t>what </a:t>
            </a:r>
            <a:r>
              <a:rPr lang="en-US" dirty="0" smtClean="0">
                <a:cs typeface="Arial" pitchFamily="34" charset="0"/>
              </a:rPr>
              <a:t>you are signing</a:t>
            </a:r>
          </a:p>
          <a:p>
            <a:pPr marL="342900" indent="-342900">
              <a:buFont typeface="Arial" pitchFamily="34" charset="0"/>
              <a:buChar char="•"/>
            </a:pPr>
            <a:r>
              <a:rPr lang="en-US" dirty="0" smtClean="0">
                <a:cs typeface="Arial" pitchFamily="34" charset="0"/>
              </a:rPr>
              <a:t>Ask if it is a </a:t>
            </a:r>
            <a:r>
              <a:rPr lang="en-US" dirty="0">
                <a:cs typeface="Arial" pitchFamily="34" charset="0"/>
              </a:rPr>
              <a:t>wise use of taxpayer or student </a:t>
            </a:r>
            <a:r>
              <a:rPr lang="en-US" dirty="0" smtClean="0">
                <a:cs typeface="Arial" pitchFamily="34" charset="0"/>
              </a:rPr>
              <a:t>funds?</a:t>
            </a:r>
          </a:p>
          <a:p>
            <a:pPr marL="342900" indent="-342900">
              <a:buFont typeface="Arial" pitchFamily="34" charset="0"/>
              <a:buChar char="•"/>
            </a:pPr>
            <a:r>
              <a:rPr lang="en-US" dirty="0" smtClean="0">
                <a:cs typeface="Arial" pitchFamily="34" charset="0"/>
              </a:rPr>
              <a:t>You </a:t>
            </a:r>
            <a:r>
              <a:rPr lang="en-US" dirty="0">
                <a:cs typeface="Arial" pitchFamily="34" charset="0"/>
              </a:rPr>
              <a:t>are responsible for what you have </a:t>
            </a:r>
            <a:r>
              <a:rPr lang="en-US" dirty="0" smtClean="0">
                <a:cs typeface="Arial" pitchFamily="34" charset="0"/>
              </a:rPr>
              <a:t>signed.</a:t>
            </a:r>
          </a:p>
          <a:p>
            <a:pPr marL="342900" indent="-342900">
              <a:buFont typeface="Arial" pitchFamily="34" charset="0"/>
              <a:buChar char="•"/>
            </a:pPr>
            <a:r>
              <a:rPr lang="en-US" dirty="0" smtClean="0">
                <a:cs typeface="Arial" pitchFamily="34" charset="0"/>
              </a:rPr>
              <a:t>Don’t use a rubber stamp </a:t>
            </a:r>
          </a:p>
          <a:p>
            <a:pPr marL="342900" indent="-342900">
              <a:buFont typeface="Arial" pitchFamily="34" charset="0"/>
              <a:buChar char="•"/>
            </a:pPr>
            <a:r>
              <a:rPr lang="en-US" dirty="0" smtClean="0">
                <a:cs typeface="Arial" pitchFamily="34" charset="0"/>
              </a:rPr>
              <a:t>Don’t include your signature in your email</a:t>
            </a:r>
          </a:p>
          <a:p>
            <a:pPr marL="342900" indent="-342900">
              <a:buFont typeface="Arial" pitchFamily="34" charset="0"/>
              <a:buChar char="•"/>
            </a:pPr>
            <a:r>
              <a:rPr lang="en-US" dirty="0" smtClean="0">
                <a:cs typeface="Arial" pitchFamily="34" charset="0"/>
              </a:rPr>
              <a:t>Don’t sign blank forms</a:t>
            </a:r>
          </a:p>
          <a:p>
            <a:pPr marL="342900" indent="-342900">
              <a:buFont typeface="Arial" pitchFamily="34" charset="0"/>
              <a:buChar char="•"/>
            </a:pPr>
            <a:r>
              <a:rPr lang="en-US" dirty="0" smtClean="0">
                <a:cs typeface="Arial" pitchFamily="34" charset="0"/>
              </a:rPr>
              <a:t>Don’t let other folks sign your name or initials</a:t>
            </a:r>
            <a:r>
              <a:rPr lang="en-US" dirty="0">
                <a:cs typeface="Arial" pitchFamily="34" charset="0"/>
              </a:rPr>
              <a:t/>
            </a:r>
            <a:br>
              <a:rPr lang="en-US" dirty="0">
                <a:cs typeface="Arial" pitchFamily="34" charset="0"/>
              </a:rPr>
            </a:br>
            <a:r>
              <a:rPr lang="en-US" dirty="0" smtClean="0"/>
              <a:t/>
            </a:r>
            <a:br>
              <a:rPr lang="en-US" dirty="0" smtClean="0"/>
            </a:b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375" y="5029200"/>
            <a:ext cx="4718050" cy="118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latin typeface="Arial" pitchFamily="34" charset="0"/>
                <a:cs typeface="Arial" pitchFamily="34" charset="0"/>
              </a:rPr>
              <a:t>Protect your Password</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52</a:t>
            </a:fld>
            <a:endParaRPr lang="en-US" dirty="0"/>
          </a:p>
        </p:txBody>
      </p:sp>
      <p:sp>
        <p:nvSpPr>
          <p:cNvPr id="2" name="Rectangle 1"/>
          <p:cNvSpPr/>
          <p:nvPr/>
        </p:nvSpPr>
        <p:spPr>
          <a:xfrm>
            <a:off x="838200" y="2362200"/>
            <a:ext cx="7467600" cy="1569660"/>
          </a:xfrm>
          <a:prstGeom prst="rect">
            <a:avLst/>
          </a:prstGeom>
        </p:spPr>
        <p:txBody>
          <a:bodyPr wrap="square">
            <a:spAutoFit/>
          </a:bodyPr>
          <a:lstStyle/>
          <a:p>
            <a:pPr marL="342900" indent="-342900">
              <a:buFont typeface="Arial" pitchFamily="34" charset="0"/>
              <a:buChar char="•"/>
            </a:pPr>
            <a:r>
              <a:rPr lang="en-US" dirty="0" smtClean="0">
                <a:cs typeface="Arial" pitchFamily="34" charset="0"/>
              </a:rPr>
              <a:t>Don’t share your password with anybody. </a:t>
            </a:r>
            <a:r>
              <a:rPr lang="en-US" dirty="0" smtClean="0">
                <a:solidFill>
                  <a:srgbClr val="FF0000"/>
                </a:solidFill>
                <a:cs typeface="Arial" pitchFamily="34" charset="0"/>
              </a:rPr>
              <a:t>EVER! </a:t>
            </a:r>
          </a:p>
          <a:p>
            <a:pPr marL="342900" indent="-342900">
              <a:buFont typeface="Arial" pitchFamily="34" charset="0"/>
              <a:buChar char="•"/>
            </a:pPr>
            <a:r>
              <a:rPr lang="en-US" dirty="0" smtClean="0">
                <a:cs typeface="Arial" pitchFamily="34" charset="0"/>
              </a:rPr>
              <a:t>Don’t let anyone watch you enter your password.</a:t>
            </a:r>
          </a:p>
          <a:p>
            <a:pPr marL="342900" indent="-342900">
              <a:buFont typeface="Arial" pitchFamily="34" charset="0"/>
              <a:buChar char="•"/>
            </a:pPr>
            <a:r>
              <a:rPr lang="en-US" dirty="0" smtClean="0">
                <a:cs typeface="Arial" pitchFamily="34" charset="0"/>
              </a:rPr>
              <a:t>Use a strong password that you don’t have to write down.</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937" y="3942746"/>
            <a:ext cx="40481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912137"/>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latin typeface="Arial" pitchFamily="34" charset="0"/>
                <a:cs typeface="Arial" pitchFamily="34" charset="0"/>
              </a:rPr>
              <a:t>Protect your Password</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53</a:t>
            </a:fld>
            <a:endParaRPr lang="en-US" dirty="0"/>
          </a:p>
        </p:txBody>
      </p:sp>
      <p:sp>
        <p:nvSpPr>
          <p:cNvPr id="7" name="Rectangle 6"/>
          <p:cNvSpPr/>
          <p:nvPr/>
        </p:nvSpPr>
        <p:spPr>
          <a:xfrm>
            <a:off x="1600200" y="2251502"/>
            <a:ext cx="6629400" cy="830997"/>
          </a:xfrm>
          <a:prstGeom prst="rect">
            <a:avLst/>
          </a:prstGeom>
        </p:spPr>
        <p:txBody>
          <a:bodyPr wrap="square">
            <a:spAutoFit/>
          </a:bodyPr>
          <a:lstStyle/>
          <a:p>
            <a:r>
              <a:rPr lang="en-US" dirty="0"/>
              <a:t>Student Admits To Hacking Into University's Computer System To Change Grades</a:t>
            </a:r>
          </a:p>
        </p:txBody>
      </p:sp>
      <p:pic>
        <p:nvPicPr>
          <p:cNvPr id="8" name="Picture 7"/>
          <p:cNvPicPr>
            <a:picLocks noChangeAspect="1"/>
          </p:cNvPicPr>
          <p:nvPr/>
        </p:nvPicPr>
        <p:blipFill>
          <a:blip r:embed="rId4"/>
          <a:stretch>
            <a:fillRect/>
          </a:stretch>
        </p:blipFill>
        <p:spPr>
          <a:xfrm>
            <a:off x="1781175" y="3130124"/>
            <a:ext cx="5838825" cy="3499276"/>
          </a:xfrm>
          <a:prstGeom prst="rect">
            <a:avLst/>
          </a:prstGeom>
        </p:spPr>
      </p:pic>
    </p:spTree>
    <p:extLst>
      <p:ext uri="{BB962C8B-B14F-4D97-AF65-F5344CB8AC3E}">
        <p14:creationId xmlns:p14="http://schemas.microsoft.com/office/powerpoint/2010/main" val="57107070"/>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Develop Written </a:t>
            </a:r>
            <a:r>
              <a:rPr lang="en-US" dirty="0"/>
              <a:t>P</a:t>
            </a:r>
            <a:r>
              <a:rPr lang="en-US" dirty="0" smtClean="0"/>
              <a:t>rocedures</a:t>
            </a:r>
            <a:endParaRPr lang="en-US" dirty="0"/>
          </a:p>
        </p:txBody>
      </p:sp>
      <p:sp>
        <p:nvSpPr>
          <p:cNvPr id="9220" name="Content Placeholder 5"/>
          <p:cNvSpPr>
            <a:spLocks noGrp="1"/>
          </p:cNvSpPr>
          <p:nvPr>
            <p:ph idx="1"/>
          </p:nvPr>
        </p:nvSpPr>
        <p:spPr>
          <a:xfrm>
            <a:off x="457200" y="2438400"/>
            <a:ext cx="8229600" cy="3336925"/>
          </a:xfrm>
        </p:spPr>
        <p:txBody>
          <a:bodyPr>
            <a:normAutofit/>
          </a:bodyPr>
          <a:lstStyle/>
          <a:p>
            <a:r>
              <a:rPr lang="en-US" sz="2800" dirty="0" smtClean="0">
                <a:cs typeface="Arial" pitchFamily="34" charset="0"/>
              </a:rPr>
              <a:t>Resource for current employees</a:t>
            </a:r>
          </a:p>
          <a:p>
            <a:r>
              <a:rPr lang="en-US" sz="2800" dirty="0" smtClean="0">
                <a:cs typeface="Arial" pitchFamily="34" charset="0"/>
              </a:rPr>
              <a:t>Training tool for new employees</a:t>
            </a:r>
          </a:p>
          <a:p>
            <a:r>
              <a:rPr lang="en-US" sz="2800" dirty="0" smtClean="0">
                <a:cs typeface="Arial" pitchFamily="34" charset="0"/>
              </a:rPr>
              <a:t>Promote consistency and efficiencies</a:t>
            </a:r>
          </a:p>
          <a:p>
            <a:r>
              <a:rPr lang="en-US" sz="2800" dirty="0" smtClean="0">
                <a:cs typeface="Arial" pitchFamily="34" charset="0"/>
              </a:rPr>
              <a:t>Manage expectations – everyone knows what is expected of them.</a:t>
            </a:r>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54</a:t>
            </a:fld>
            <a:endParaRPr lang="en-US" dirty="0"/>
          </a:p>
        </p:txBody>
      </p:sp>
    </p:spTree>
    <p:extLst>
      <p:ext uri="{BB962C8B-B14F-4D97-AF65-F5344CB8AC3E}">
        <p14:creationId xmlns:p14="http://schemas.microsoft.com/office/powerpoint/2010/main" val="2666841685"/>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Segregation of Duties</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55</a:t>
            </a:fld>
            <a:endParaRPr lang="en-US" dirty="0"/>
          </a:p>
        </p:txBody>
      </p:sp>
      <p:sp>
        <p:nvSpPr>
          <p:cNvPr id="6" name="Rectangle 5"/>
          <p:cNvSpPr/>
          <p:nvPr/>
        </p:nvSpPr>
        <p:spPr>
          <a:xfrm>
            <a:off x="990600" y="2209800"/>
            <a:ext cx="6934200" cy="3416320"/>
          </a:xfrm>
          <a:prstGeom prst="rect">
            <a:avLst/>
          </a:prstGeom>
        </p:spPr>
        <p:txBody>
          <a:bodyPr wrap="square">
            <a:spAutoFit/>
          </a:bodyPr>
          <a:lstStyle/>
          <a:p>
            <a:pPr marL="342900" indent="-342900">
              <a:buFont typeface="Arial" pitchFamily="34" charset="0"/>
              <a:buChar char="•"/>
            </a:pPr>
            <a:r>
              <a:rPr lang="en-US" dirty="0" smtClean="0">
                <a:latin typeface="+mn-lt"/>
                <a:cs typeface="Arial" pitchFamily="34" charset="0"/>
              </a:rPr>
              <a:t>No one should control any process start to finish.</a:t>
            </a:r>
          </a:p>
          <a:p>
            <a:pPr marL="342900" indent="-342900">
              <a:buFont typeface="Arial" pitchFamily="34" charset="0"/>
              <a:buChar char="•"/>
            </a:pPr>
            <a:r>
              <a:rPr lang="en-US" dirty="0" smtClean="0">
                <a:latin typeface="+mn-lt"/>
                <a:cs typeface="Arial" pitchFamily="34" charset="0"/>
              </a:rPr>
              <a:t>No one can  approve their own expenditures.</a:t>
            </a:r>
          </a:p>
          <a:p>
            <a:pPr marL="342900" indent="-342900">
              <a:buFont typeface="Arial" pitchFamily="34" charset="0"/>
              <a:buChar char="•"/>
            </a:pPr>
            <a:r>
              <a:rPr lang="en-US" dirty="0" smtClean="0">
                <a:latin typeface="+mn-lt"/>
                <a:cs typeface="Arial" pitchFamily="34" charset="0"/>
              </a:rPr>
              <a:t>Each transaction should have at least 2 people involved:  an initiator and an approver.</a:t>
            </a:r>
          </a:p>
          <a:p>
            <a:pPr marL="342900" indent="-342900">
              <a:buFont typeface="Arial" pitchFamily="34" charset="0"/>
              <a:buChar char="•"/>
            </a:pPr>
            <a:r>
              <a:rPr lang="en-US" dirty="0" smtClean="0">
                <a:latin typeface="+mn-lt"/>
                <a:cs typeface="Arial" pitchFamily="34" charset="0"/>
              </a:rPr>
              <a:t>Reduces the possibility of errors</a:t>
            </a:r>
          </a:p>
          <a:p>
            <a:pPr marL="342900" indent="-342900">
              <a:buFont typeface="Arial" pitchFamily="34" charset="0"/>
              <a:buChar char="•"/>
            </a:pPr>
            <a:r>
              <a:rPr lang="en-US" dirty="0" smtClean="0">
                <a:latin typeface="+mn-lt"/>
                <a:cs typeface="Arial" pitchFamily="34" charset="0"/>
              </a:rPr>
              <a:t>Separate persons should approve and record transactions and have custody of the asset</a:t>
            </a:r>
            <a:endParaRPr lang="en-US" dirty="0">
              <a:latin typeface="+mn-lt"/>
              <a:cs typeface="Arial" pitchFamily="34" charset="0"/>
            </a:endParaRPr>
          </a:p>
          <a:p>
            <a:pPr marL="342900" indent="-342900">
              <a:buFont typeface="Arial" pitchFamily="34" charset="0"/>
              <a:buChar char="•"/>
            </a:pPr>
            <a:r>
              <a:rPr lang="en-US" dirty="0" smtClean="0">
                <a:latin typeface="+mn-lt"/>
                <a:cs typeface="Arial" pitchFamily="34" charset="0"/>
              </a:rPr>
              <a:t>If not feasible – have compensating controls in place</a:t>
            </a:r>
            <a:endParaRPr lang="en-US" dirty="0">
              <a:latin typeface="+mn-lt"/>
            </a:endParaRPr>
          </a:p>
        </p:txBody>
      </p:sp>
    </p:spTree>
    <p:extLst>
      <p:ext uri="{BB962C8B-B14F-4D97-AF65-F5344CB8AC3E}">
        <p14:creationId xmlns:p14="http://schemas.microsoft.com/office/powerpoint/2010/main" val="2172039518"/>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Financial and Other Reports</a:t>
            </a:r>
            <a:endParaRPr lang="en-US" dirty="0"/>
          </a:p>
        </p:txBody>
      </p:sp>
      <p:sp>
        <p:nvSpPr>
          <p:cNvPr id="9220" name="Content Placeholder 5"/>
          <p:cNvSpPr>
            <a:spLocks noGrp="1"/>
          </p:cNvSpPr>
          <p:nvPr>
            <p:ph idx="1"/>
          </p:nvPr>
        </p:nvSpPr>
        <p:spPr>
          <a:xfrm>
            <a:off x="533400" y="25146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56</a:t>
            </a:fld>
            <a:endParaRPr lang="en-US" dirty="0"/>
          </a:p>
        </p:txBody>
      </p:sp>
      <p:sp>
        <p:nvSpPr>
          <p:cNvPr id="6" name="Rectangle 5"/>
          <p:cNvSpPr/>
          <p:nvPr/>
        </p:nvSpPr>
        <p:spPr>
          <a:xfrm>
            <a:off x="990600" y="2743200"/>
            <a:ext cx="6934200" cy="3046988"/>
          </a:xfrm>
          <a:prstGeom prst="rect">
            <a:avLst/>
          </a:prstGeom>
        </p:spPr>
        <p:txBody>
          <a:bodyPr wrap="square">
            <a:spAutoFit/>
          </a:bodyPr>
          <a:lstStyle/>
          <a:p>
            <a:pPr marL="342900" indent="-342900">
              <a:buFont typeface="Arial" pitchFamily="34" charset="0"/>
              <a:buChar char="•"/>
            </a:pPr>
            <a:r>
              <a:rPr lang="en-US" dirty="0" smtClean="0">
                <a:cs typeface="Arial" pitchFamily="34" charset="0"/>
              </a:rPr>
              <a:t>Review budget reports</a:t>
            </a:r>
          </a:p>
          <a:p>
            <a:pPr marL="342900" indent="-342900">
              <a:buFont typeface="Arial" pitchFamily="34" charset="0"/>
              <a:buChar char="•"/>
            </a:pPr>
            <a:r>
              <a:rPr lang="en-US" dirty="0" smtClean="0">
                <a:cs typeface="Arial" pitchFamily="34" charset="0"/>
              </a:rPr>
              <a:t>Review reports showing who accessed computer files</a:t>
            </a:r>
          </a:p>
          <a:p>
            <a:pPr marL="342900" indent="-342900">
              <a:buFont typeface="Arial" pitchFamily="34" charset="0"/>
              <a:buChar char="•"/>
            </a:pPr>
            <a:r>
              <a:rPr lang="en-US" dirty="0" smtClean="0">
                <a:cs typeface="Arial" pitchFamily="34" charset="0"/>
              </a:rPr>
              <a:t>P-cards</a:t>
            </a:r>
          </a:p>
          <a:p>
            <a:pPr marL="342900" indent="-342900">
              <a:buFont typeface="Arial" pitchFamily="34" charset="0"/>
              <a:buChar char="•"/>
            </a:pPr>
            <a:r>
              <a:rPr lang="en-US" dirty="0" smtClean="0">
                <a:cs typeface="Arial" pitchFamily="34" charset="0"/>
              </a:rPr>
              <a:t>Accounts Payable</a:t>
            </a:r>
          </a:p>
          <a:p>
            <a:pPr marL="342900" indent="-342900">
              <a:buFont typeface="Arial" pitchFamily="34" charset="0"/>
              <a:buChar char="•"/>
            </a:pPr>
            <a:r>
              <a:rPr lang="en-US" dirty="0" smtClean="0">
                <a:cs typeface="Arial" pitchFamily="34" charset="0"/>
              </a:rPr>
              <a:t>Accounts Receivable</a:t>
            </a:r>
          </a:p>
          <a:p>
            <a:pPr marL="342900" indent="-342900">
              <a:buFont typeface="Arial" pitchFamily="34" charset="0"/>
              <a:buChar char="•"/>
            </a:pPr>
            <a:r>
              <a:rPr lang="en-US" dirty="0" smtClean="0">
                <a:cs typeface="Arial" pitchFamily="34" charset="0"/>
              </a:rPr>
              <a:t>Payroll</a:t>
            </a:r>
          </a:p>
          <a:p>
            <a:pPr marL="342900" indent="-342900">
              <a:buFont typeface="Arial" pitchFamily="34" charset="0"/>
              <a:buChar char="•"/>
            </a:pPr>
            <a:r>
              <a:rPr lang="en-US" dirty="0" smtClean="0">
                <a:cs typeface="Arial" pitchFamily="34" charset="0"/>
              </a:rPr>
              <a:t>Investigate unusual transactions</a:t>
            </a:r>
            <a:endParaRPr lang="en-US" dirty="0"/>
          </a:p>
        </p:txBody>
      </p:sp>
    </p:spTree>
    <p:extLst>
      <p:ext uri="{BB962C8B-B14F-4D97-AF65-F5344CB8AC3E}">
        <p14:creationId xmlns:p14="http://schemas.microsoft.com/office/powerpoint/2010/main" val="2449105487"/>
      </p:ext>
    </p:extLst>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600200"/>
            <a:ext cx="8534400" cy="4525963"/>
          </a:xfrm>
        </p:spPr>
        <p:txBody>
          <a:bodyPr>
            <a:normAutofit/>
          </a:bodyPr>
          <a:lstStyle/>
          <a:p>
            <a:pPr marL="0" indent="0" algn="ctr">
              <a:buNone/>
            </a:pPr>
            <a:r>
              <a:rPr lang="en-US" sz="4400" dirty="0" smtClean="0">
                <a:latin typeface="+mj-lt"/>
              </a:rPr>
              <a:t>PCards</a:t>
            </a:r>
            <a:endParaRPr lang="en-US" sz="4400" dirty="0">
              <a:latin typeface="+mj-lt"/>
            </a:endParaRPr>
          </a:p>
          <a:p>
            <a:pPr marL="0" indent="0" algn="ctr">
              <a:buNone/>
            </a:pPr>
            <a:r>
              <a:rPr lang="en-US" sz="4400" dirty="0" smtClean="0">
                <a:latin typeface="+mj-lt"/>
              </a:rPr>
              <a:t>GA Tech</a:t>
            </a:r>
          </a:p>
          <a:p>
            <a:pPr marL="0" indent="0" algn="ctr">
              <a:buNone/>
            </a:pPr>
            <a:r>
              <a:rPr lang="en-US" sz="4400" dirty="0">
                <a:latin typeface="+mj-lt"/>
                <a:hlinkClick r:id="rId4"/>
              </a:rPr>
              <a:t>https://www.youtube.com/watch?v=Buuen1pwJdo</a:t>
            </a:r>
            <a:endParaRPr lang="en-US" sz="4400" dirty="0">
              <a:latin typeface="+mj-lt"/>
            </a:endParaRPr>
          </a:p>
          <a:p>
            <a:pPr marL="0" indent="0" algn="ctr">
              <a:buNone/>
            </a:pPr>
            <a:endParaRPr lang="en-US" sz="4400" dirty="0">
              <a:latin typeface="+mj-lt"/>
            </a:endParaRPr>
          </a:p>
          <a:p>
            <a:pPr marL="0" indent="0" algn="ctr">
              <a:buNone/>
            </a:pPr>
            <a:endParaRPr lang="en-US" sz="4400" dirty="0" smtClean="0">
              <a:latin typeface="+mj-lt"/>
            </a:endParaRPr>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C78CC5B-6E4F-4FE7-98CC-E8550DE538EE}" type="slidenum">
              <a:rPr lang="en-US"/>
              <a:pPr>
                <a:defRPr/>
              </a:pPr>
              <a:t>57</a:t>
            </a:fld>
            <a:endParaRPr lang="en-US" dirty="0"/>
          </a:p>
        </p:txBody>
      </p:sp>
    </p:spTree>
    <p:extLst>
      <p:ext uri="{BB962C8B-B14F-4D97-AF65-F5344CB8AC3E}">
        <p14:creationId xmlns:p14="http://schemas.microsoft.com/office/powerpoint/2010/main" val="3890761285"/>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342900" y="1331913"/>
            <a:ext cx="8229600" cy="990600"/>
          </a:xfrm>
        </p:spPr>
        <p:txBody>
          <a:bodyPr/>
          <a:lstStyle/>
          <a:p>
            <a:pPr fontAlgn="auto">
              <a:spcAft>
                <a:spcPts val="0"/>
              </a:spcAft>
              <a:defRPr/>
            </a:pPr>
            <a:r>
              <a:rPr lang="en-US" dirty="0" smtClean="0"/>
              <a:t>Cash</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58</a:t>
            </a:fld>
            <a:endParaRPr lang="en-US" dirty="0"/>
          </a:p>
        </p:txBody>
      </p:sp>
      <p:sp>
        <p:nvSpPr>
          <p:cNvPr id="6" name="Rectangle 5"/>
          <p:cNvSpPr/>
          <p:nvPr/>
        </p:nvSpPr>
        <p:spPr>
          <a:xfrm>
            <a:off x="990600" y="2743200"/>
            <a:ext cx="6934200" cy="2308324"/>
          </a:xfrm>
          <a:prstGeom prst="rect">
            <a:avLst/>
          </a:prstGeom>
        </p:spPr>
        <p:txBody>
          <a:bodyPr wrap="square">
            <a:spAutoFit/>
          </a:bodyPr>
          <a:lstStyle/>
          <a:p>
            <a:pPr marL="342900" indent="-342900">
              <a:buFont typeface="Arial" pitchFamily="34" charset="0"/>
              <a:buChar char="•"/>
            </a:pPr>
            <a:r>
              <a:rPr lang="en-US" dirty="0" smtClean="0">
                <a:cs typeface="Arial" pitchFamily="34" charset="0"/>
              </a:rPr>
              <a:t>Deposit all cash and checks at the Bursary daily</a:t>
            </a:r>
          </a:p>
          <a:p>
            <a:pPr marL="342900" indent="-342900">
              <a:buFont typeface="Arial" pitchFamily="34" charset="0"/>
              <a:buChar char="•"/>
            </a:pPr>
            <a:r>
              <a:rPr lang="en-US" dirty="0" smtClean="0">
                <a:cs typeface="Arial" pitchFamily="34" charset="0"/>
              </a:rPr>
              <a:t>Keep cash locked up</a:t>
            </a:r>
          </a:p>
          <a:p>
            <a:pPr marL="342900" indent="-342900">
              <a:buFont typeface="Arial" pitchFamily="34" charset="0"/>
              <a:buChar char="•"/>
            </a:pPr>
            <a:r>
              <a:rPr lang="en-US" dirty="0" smtClean="0">
                <a:cs typeface="Arial" pitchFamily="34" charset="0"/>
              </a:rPr>
              <a:t>Dual controls </a:t>
            </a:r>
          </a:p>
          <a:p>
            <a:pPr marL="342900" indent="-342900">
              <a:buFont typeface="Arial" pitchFamily="34" charset="0"/>
              <a:buChar char="•"/>
            </a:pPr>
            <a:r>
              <a:rPr lang="en-US" dirty="0" smtClean="0">
                <a:cs typeface="Arial" pitchFamily="34" charset="0"/>
              </a:rPr>
              <a:t>Accountability: Sign-off each time cash changes hands </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286" y="5051524"/>
            <a:ext cx="4876800" cy="140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701472"/>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Example:</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59</a:t>
            </a:fld>
            <a:endParaRPr lang="en-US" dirty="0"/>
          </a:p>
        </p:txBody>
      </p:sp>
      <p:sp>
        <p:nvSpPr>
          <p:cNvPr id="6" name="Rectangle 5"/>
          <p:cNvSpPr/>
          <p:nvPr/>
        </p:nvSpPr>
        <p:spPr>
          <a:xfrm>
            <a:off x="928255" y="2438400"/>
            <a:ext cx="6934200" cy="3785652"/>
          </a:xfrm>
          <a:prstGeom prst="rect">
            <a:avLst/>
          </a:prstGeom>
        </p:spPr>
        <p:txBody>
          <a:bodyPr wrap="square">
            <a:spAutoFit/>
          </a:bodyPr>
          <a:lstStyle/>
          <a:p>
            <a:pPr marL="342900" indent="-342900">
              <a:buFont typeface="Arial" pitchFamily="34" charset="0"/>
              <a:buChar char="•"/>
            </a:pPr>
            <a:r>
              <a:rPr lang="en-US" dirty="0" smtClean="0"/>
              <a:t>Cash (contd):</a:t>
            </a:r>
          </a:p>
          <a:p>
            <a:pPr marL="800100" lvl="1" indent="-342900">
              <a:buFont typeface="Arial" pitchFamily="34" charset="0"/>
              <a:buChar char="•"/>
            </a:pPr>
            <a:r>
              <a:rPr lang="en-US" dirty="0" smtClean="0"/>
              <a:t>What are some controls:  </a:t>
            </a:r>
          </a:p>
          <a:p>
            <a:pPr marL="1257300" lvl="2" indent="-342900">
              <a:buFont typeface="Arial" pitchFamily="34" charset="0"/>
              <a:buChar char="•"/>
            </a:pPr>
            <a:r>
              <a:rPr lang="en-US" dirty="0" smtClean="0"/>
              <a:t>Segregate receiving, depositing, recording and reconciling</a:t>
            </a:r>
          </a:p>
          <a:p>
            <a:pPr marL="1257300" lvl="2" indent="-342900">
              <a:buFont typeface="Arial" pitchFamily="34" charset="0"/>
              <a:buChar char="•"/>
            </a:pPr>
            <a:r>
              <a:rPr lang="en-US" dirty="0" smtClean="0"/>
              <a:t>Regular reconciliations</a:t>
            </a:r>
          </a:p>
          <a:p>
            <a:pPr marL="1257300" lvl="2" indent="-342900">
              <a:buFont typeface="Arial" pitchFamily="34" charset="0"/>
              <a:buChar char="•"/>
            </a:pPr>
            <a:r>
              <a:rPr lang="en-US" dirty="0" smtClean="0"/>
              <a:t>Accountability, including sign-offs and receipts</a:t>
            </a:r>
          </a:p>
          <a:p>
            <a:pPr marL="1257300" lvl="2" indent="-342900">
              <a:buFont typeface="Arial" pitchFamily="34" charset="0"/>
              <a:buChar char="•"/>
            </a:pPr>
            <a:r>
              <a:rPr lang="en-US" dirty="0" smtClean="0"/>
              <a:t>Pre-numbered receipts</a:t>
            </a:r>
          </a:p>
          <a:p>
            <a:pPr marL="1257300" lvl="2" indent="-342900">
              <a:buFont typeface="Arial" pitchFamily="34" charset="0"/>
              <a:buChar char="•"/>
            </a:pPr>
            <a:r>
              <a:rPr lang="en-US" dirty="0" smtClean="0"/>
              <a:t>Daily deposits</a:t>
            </a:r>
          </a:p>
          <a:p>
            <a:pPr marL="1257300" lvl="2" indent="-342900">
              <a:buFont typeface="Arial" pitchFamily="34" charset="0"/>
              <a:buChar char="•"/>
            </a:pPr>
            <a:r>
              <a:rPr lang="en-US" dirty="0" smtClean="0"/>
              <a:t>Receipt books</a:t>
            </a:r>
            <a:endParaRPr lang="en-US" dirty="0"/>
          </a:p>
        </p:txBody>
      </p:sp>
    </p:spTree>
    <p:extLst>
      <p:ext uri="{BB962C8B-B14F-4D97-AF65-F5344CB8AC3E}">
        <p14:creationId xmlns:p14="http://schemas.microsoft.com/office/powerpoint/2010/main" val="3775110306"/>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fontScale="90000"/>
          </a:bodyPr>
          <a:lstStyle/>
          <a:p>
            <a:pPr fontAlgn="auto">
              <a:spcAft>
                <a:spcPts val="0"/>
              </a:spcAft>
              <a:defRPr/>
            </a:pPr>
            <a:r>
              <a:rPr lang="en-US" dirty="0" smtClean="0"/>
              <a:t>What are Internal Controls?</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6</a:t>
            </a:fld>
            <a:endParaRPr lang="en-US" dirty="0"/>
          </a:p>
        </p:txBody>
      </p:sp>
      <p:sp>
        <p:nvSpPr>
          <p:cNvPr id="5126" name="TextBox 6"/>
          <p:cNvSpPr txBox="1">
            <a:spLocks noChangeArrowheads="1"/>
          </p:cNvSpPr>
          <p:nvPr/>
        </p:nvSpPr>
        <p:spPr bwMode="auto">
          <a:xfrm>
            <a:off x="457200" y="24384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r>
              <a:rPr lang="en-US" dirty="0"/>
              <a:t>Systems and </a:t>
            </a:r>
            <a:r>
              <a:rPr lang="en-US" dirty="0" smtClean="0"/>
              <a:t>processes </a:t>
            </a:r>
            <a:r>
              <a:rPr lang="en-US" dirty="0"/>
              <a:t>designed to provide management with reasonable but not absolute assurance that the goals and objectives it believes important to the entity will be </a:t>
            </a:r>
            <a:r>
              <a:rPr lang="en-US" dirty="0" smtClean="0"/>
              <a:t>met.</a:t>
            </a:r>
          </a:p>
          <a:p>
            <a:endParaRPr lang="en-US" dirty="0"/>
          </a:p>
          <a:p>
            <a:r>
              <a:rPr lang="en-US" dirty="0" smtClean="0"/>
              <a:t>Internal controls should be a part of </a:t>
            </a:r>
            <a:r>
              <a:rPr lang="en-US" b="1" dirty="0" smtClean="0"/>
              <a:t>HOW</a:t>
            </a:r>
            <a:r>
              <a:rPr lang="en-US" dirty="0" smtClean="0"/>
              <a:t> you do your job, not just “added” to what you already do.</a:t>
            </a:r>
            <a:endParaRPr lang="en-US" dirty="0"/>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Example:</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60</a:t>
            </a:fld>
            <a:endParaRPr lang="en-US" dirty="0"/>
          </a:p>
        </p:txBody>
      </p:sp>
      <p:sp>
        <p:nvSpPr>
          <p:cNvPr id="6" name="Rectangle 5"/>
          <p:cNvSpPr/>
          <p:nvPr/>
        </p:nvSpPr>
        <p:spPr>
          <a:xfrm>
            <a:off x="990600" y="2743200"/>
            <a:ext cx="6934200" cy="1938992"/>
          </a:xfrm>
          <a:prstGeom prst="rect">
            <a:avLst/>
          </a:prstGeom>
        </p:spPr>
        <p:txBody>
          <a:bodyPr wrap="square">
            <a:spAutoFit/>
          </a:bodyPr>
          <a:lstStyle/>
          <a:p>
            <a:pPr marL="342900" indent="-342900">
              <a:buFont typeface="Arial" pitchFamily="34" charset="0"/>
              <a:buChar char="•"/>
            </a:pPr>
            <a:r>
              <a:rPr lang="en-US" dirty="0" smtClean="0"/>
              <a:t>Review your cash transactions:</a:t>
            </a:r>
          </a:p>
          <a:p>
            <a:pPr marL="800100" lvl="1" indent="-342900">
              <a:buFont typeface="Arial" pitchFamily="34" charset="0"/>
              <a:buChar char="•"/>
            </a:pPr>
            <a:r>
              <a:rPr lang="en-US" dirty="0" smtClean="0"/>
              <a:t>What are the risks:  </a:t>
            </a:r>
          </a:p>
          <a:p>
            <a:pPr marL="1257300" lvl="2" indent="-342900">
              <a:buFont typeface="Arial" pitchFamily="34" charset="0"/>
              <a:buChar char="•"/>
            </a:pPr>
            <a:r>
              <a:rPr lang="en-US" dirty="0" smtClean="0"/>
              <a:t>Misappropriations</a:t>
            </a:r>
          </a:p>
          <a:p>
            <a:pPr marL="1257300" lvl="2" indent="-342900">
              <a:buFont typeface="Arial" pitchFamily="34" charset="0"/>
              <a:buChar char="•"/>
            </a:pPr>
            <a:r>
              <a:rPr lang="en-US" dirty="0" smtClean="0"/>
              <a:t>Diversion of funds</a:t>
            </a:r>
          </a:p>
          <a:p>
            <a:pPr marL="1257300" lvl="2" indent="-342900">
              <a:buFont typeface="Arial" pitchFamily="34" charset="0"/>
              <a:buChar char="•"/>
            </a:pPr>
            <a:r>
              <a:rPr lang="en-US" dirty="0" smtClean="0"/>
              <a:t>Posting to wrong client account</a:t>
            </a:r>
            <a:endParaRPr lang="en-US" dirty="0"/>
          </a:p>
        </p:txBody>
      </p:sp>
    </p:spTree>
    <p:extLst>
      <p:ext uri="{BB962C8B-B14F-4D97-AF65-F5344CB8AC3E}">
        <p14:creationId xmlns:p14="http://schemas.microsoft.com/office/powerpoint/2010/main" val="474508502"/>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We’ve </a:t>
            </a:r>
            <a:r>
              <a:rPr lang="en-US" dirty="0"/>
              <a:t>A</a:t>
            </a:r>
            <a:r>
              <a:rPr lang="en-US" dirty="0" smtClean="0"/>
              <a:t>lways Done </a:t>
            </a:r>
            <a:r>
              <a:rPr lang="en-US" dirty="0"/>
              <a:t>I</a:t>
            </a:r>
            <a:r>
              <a:rPr lang="en-US" dirty="0" smtClean="0"/>
              <a:t>t </a:t>
            </a:r>
            <a:r>
              <a:rPr lang="en-US" dirty="0"/>
              <a:t>T</a:t>
            </a:r>
            <a:r>
              <a:rPr lang="en-US" dirty="0" smtClean="0"/>
              <a:t>hat Way</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61</a:t>
            </a:fld>
            <a:endParaRPr lang="en-US" dirty="0"/>
          </a:p>
        </p:txBody>
      </p:sp>
      <p:sp>
        <p:nvSpPr>
          <p:cNvPr id="6" name="Rectangle 5"/>
          <p:cNvSpPr/>
          <p:nvPr/>
        </p:nvSpPr>
        <p:spPr>
          <a:xfrm>
            <a:off x="990600" y="2743200"/>
            <a:ext cx="6934200" cy="3108543"/>
          </a:xfrm>
          <a:prstGeom prst="rect">
            <a:avLst/>
          </a:prstGeom>
        </p:spPr>
        <p:txBody>
          <a:bodyPr wrap="square">
            <a:spAutoFit/>
          </a:bodyPr>
          <a:lstStyle/>
          <a:p>
            <a:pPr marL="342900" indent="-342900">
              <a:buFont typeface="Arial" pitchFamily="34" charset="0"/>
              <a:buChar char="•"/>
            </a:pPr>
            <a:r>
              <a:rPr lang="en-US" sz="2800" dirty="0" smtClean="0">
                <a:latin typeface="+mn-lt"/>
                <a:cs typeface="Arial" pitchFamily="34" charset="0"/>
              </a:rPr>
              <a:t>Review your processes on a continuous basis</a:t>
            </a:r>
          </a:p>
          <a:p>
            <a:pPr marL="342900" indent="-342900">
              <a:buFont typeface="Arial" pitchFamily="34" charset="0"/>
              <a:buChar char="•"/>
            </a:pPr>
            <a:r>
              <a:rPr lang="en-US" sz="2800" dirty="0" smtClean="0">
                <a:latin typeface="+mn-lt"/>
                <a:cs typeface="Arial" pitchFamily="34" charset="0"/>
              </a:rPr>
              <a:t>Improve inefficiencies and duplications of effort</a:t>
            </a:r>
          </a:p>
          <a:p>
            <a:pPr marL="342900" indent="-342900">
              <a:buFont typeface="Arial" pitchFamily="34" charset="0"/>
              <a:buChar char="•"/>
            </a:pPr>
            <a:r>
              <a:rPr lang="en-US" sz="2800" dirty="0" smtClean="0">
                <a:latin typeface="+mn-lt"/>
                <a:cs typeface="Arial" pitchFamily="34" charset="0"/>
              </a:rPr>
              <a:t>Ask yourself </a:t>
            </a:r>
            <a:r>
              <a:rPr lang="en-US" sz="2800" b="1" dirty="0" smtClean="0">
                <a:latin typeface="+mn-lt"/>
                <a:cs typeface="Arial" pitchFamily="34" charset="0"/>
              </a:rPr>
              <a:t>WHY</a:t>
            </a:r>
            <a:r>
              <a:rPr lang="en-US" sz="2800" dirty="0" smtClean="0">
                <a:latin typeface="+mn-lt"/>
                <a:cs typeface="Arial" pitchFamily="34" charset="0"/>
              </a:rPr>
              <a:t> you are doing what you’re doing and be sure you understand the purpose</a:t>
            </a:r>
            <a:endParaRPr lang="en-US" sz="2800" dirty="0">
              <a:latin typeface="+mn-lt"/>
            </a:endParaRPr>
          </a:p>
        </p:txBody>
      </p:sp>
    </p:spTree>
    <p:extLst>
      <p:ext uri="{BB962C8B-B14F-4D97-AF65-F5344CB8AC3E}">
        <p14:creationId xmlns:p14="http://schemas.microsoft.com/office/powerpoint/2010/main" val="571523519"/>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Approvals</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62</a:t>
            </a:fld>
            <a:endParaRPr lang="en-US" dirty="0"/>
          </a:p>
        </p:txBody>
      </p:sp>
      <p:sp>
        <p:nvSpPr>
          <p:cNvPr id="6" name="Rectangle 5"/>
          <p:cNvSpPr/>
          <p:nvPr/>
        </p:nvSpPr>
        <p:spPr>
          <a:xfrm>
            <a:off x="990600" y="2743200"/>
            <a:ext cx="6934200" cy="2308324"/>
          </a:xfrm>
          <a:prstGeom prst="rect">
            <a:avLst/>
          </a:prstGeom>
        </p:spPr>
        <p:txBody>
          <a:bodyPr wrap="square">
            <a:spAutoFit/>
          </a:bodyPr>
          <a:lstStyle/>
          <a:p>
            <a:pPr marL="342900" indent="-342900">
              <a:buFont typeface="Arial" pitchFamily="34" charset="0"/>
              <a:buChar char="•"/>
            </a:pPr>
            <a:endParaRPr lang="en-US" dirty="0">
              <a:cs typeface="Arial" pitchFamily="34" charset="0"/>
            </a:endParaRPr>
          </a:p>
          <a:p>
            <a:pPr marL="342900" indent="-342900">
              <a:buFont typeface="Arial" pitchFamily="34" charset="0"/>
              <a:buChar char="•"/>
            </a:pPr>
            <a:r>
              <a:rPr lang="en-US" dirty="0" smtClean="0">
                <a:cs typeface="Arial" pitchFamily="34" charset="0"/>
              </a:rPr>
              <a:t>Document:</a:t>
            </a:r>
          </a:p>
          <a:p>
            <a:pPr marL="342900" indent="-342900">
              <a:buFont typeface="Arial" pitchFamily="34" charset="0"/>
              <a:buChar char="•"/>
            </a:pPr>
            <a:endParaRPr lang="en-US" dirty="0">
              <a:cs typeface="Arial" pitchFamily="34" charset="0"/>
            </a:endParaRPr>
          </a:p>
          <a:p>
            <a:pPr marL="342900" indent="-342900">
              <a:buFont typeface="Arial" pitchFamily="34" charset="0"/>
              <a:buChar char="•"/>
            </a:pPr>
            <a:r>
              <a:rPr lang="en-US" dirty="0" smtClean="0">
                <a:cs typeface="Arial" pitchFamily="34" charset="0"/>
              </a:rPr>
              <a:t>What?</a:t>
            </a:r>
          </a:p>
          <a:p>
            <a:pPr marL="342900" indent="-342900">
              <a:buFont typeface="Arial" pitchFamily="34" charset="0"/>
              <a:buChar char="•"/>
            </a:pPr>
            <a:endParaRPr lang="en-US" dirty="0">
              <a:cs typeface="Arial" pitchFamily="34" charset="0"/>
            </a:endParaRPr>
          </a:p>
          <a:p>
            <a:pPr marL="342900" indent="-342900">
              <a:buFont typeface="Arial" pitchFamily="34" charset="0"/>
              <a:buChar char="•"/>
            </a:pPr>
            <a:r>
              <a:rPr lang="en-US" dirty="0" smtClean="0">
                <a:cs typeface="Arial" pitchFamily="34" charset="0"/>
              </a:rPr>
              <a:t>Why?</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029" y="2840905"/>
            <a:ext cx="4343400" cy="21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598278"/>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990600"/>
          </a:xfrm>
        </p:spPr>
        <p:txBody>
          <a:bodyPr/>
          <a:lstStyle/>
          <a:p>
            <a:pPr fontAlgn="auto">
              <a:spcAft>
                <a:spcPts val="0"/>
              </a:spcAft>
              <a:defRPr/>
            </a:pPr>
            <a:r>
              <a:rPr lang="en-US" dirty="0" smtClean="0"/>
              <a:t>Prevent &amp; Detect Fraud</a:t>
            </a:r>
            <a:endParaRPr lang="en-US" dirty="0"/>
          </a:p>
        </p:txBody>
      </p:sp>
      <p:sp>
        <p:nvSpPr>
          <p:cNvPr id="9220" name="Content Placeholder 5"/>
          <p:cNvSpPr>
            <a:spLocks noGrp="1"/>
          </p:cNvSpPr>
          <p:nvPr>
            <p:ph idx="1"/>
          </p:nvPr>
        </p:nvSpPr>
        <p:spPr>
          <a:xfrm>
            <a:off x="457200" y="29718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63</a:t>
            </a:fld>
            <a:endParaRPr lang="en-US" dirty="0"/>
          </a:p>
        </p:txBody>
      </p:sp>
      <p:sp>
        <p:nvSpPr>
          <p:cNvPr id="6" name="Rectangle 5"/>
          <p:cNvSpPr/>
          <p:nvPr/>
        </p:nvSpPr>
        <p:spPr>
          <a:xfrm>
            <a:off x="928255" y="2438400"/>
            <a:ext cx="6934200" cy="3785652"/>
          </a:xfrm>
          <a:prstGeom prst="rect">
            <a:avLst/>
          </a:prstGeom>
        </p:spPr>
        <p:txBody>
          <a:bodyPr wrap="square">
            <a:spAutoFit/>
          </a:bodyPr>
          <a:lstStyle/>
          <a:p>
            <a:pPr marL="342900" indent="-342900">
              <a:buFont typeface="Arial" pitchFamily="34" charset="0"/>
              <a:buChar char="•"/>
            </a:pPr>
            <a:r>
              <a:rPr lang="en-US" dirty="0" smtClean="0"/>
              <a:t>Trust your instincts</a:t>
            </a:r>
          </a:p>
          <a:p>
            <a:pPr marL="342900" indent="-342900">
              <a:buFont typeface="Arial" pitchFamily="34" charset="0"/>
              <a:buChar char="•"/>
            </a:pPr>
            <a:r>
              <a:rPr lang="en-US" dirty="0" smtClean="0"/>
              <a:t>Be open to concerns from your staff</a:t>
            </a:r>
          </a:p>
          <a:p>
            <a:pPr marL="342900" indent="-342900">
              <a:buFont typeface="Arial" pitchFamily="34" charset="0"/>
              <a:buChar char="•"/>
            </a:pPr>
            <a:r>
              <a:rPr lang="en-US" dirty="0" smtClean="0"/>
              <a:t>Insist policies and procedures are followed:</a:t>
            </a:r>
          </a:p>
          <a:p>
            <a:pPr marL="800100" lvl="1" indent="-342900">
              <a:buFont typeface="Arial" pitchFamily="34" charset="0"/>
              <a:buChar char="•"/>
            </a:pPr>
            <a:r>
              <a:rPr lang="en-US" dirty="0" smtClean="0"/>
              <a:t>Prevent fraud</a:t>
            </a:r>
          </a:p>
          <a:p>
            <a:pPr marL="800100" lvl="1" indent="-342900">
              <a:buFont typeface="Arial" pitchFamily="34" charset="0"/>
              <a:buChar char="•"/>
            </a:pPr>
            <a:r>
              <a:rPr lang="en-US" dirty="0" smtClean="0"/>
              <a:t>Protect employees from accusation of fraud</a:t>
            </a:r>
          </a:p>
          <a:p>
            <a:pPr marL="800100" lvl="1" indent="-342900">
              <a:buFont typeface="Arial" pitchFamily="34" charset="0"/>
              <a:buChar char="•"/>
            </a:pPr>
            <a:r>
              <a:rPr lang="en-US" dirty="0" smtClean="0"/>
              <a:t>Protect employees from temptation</a:t>
            </a:r>
          </a:p>
          <a:p>
            <a:pPr marL="342900" lvl="0" indent="-342900">
              <a:buFont typeface="Arial" pitchFamily="34" charset="0"/>
              <a:buChar char="•"/>
            </a:pPr>
            <a:r>
              <a:rPr lang="en-US" dirty="0" smtClean="0">
                <a:solidFill>
                  <a:prstClr val="black"/>
                </a:solidFill>
              </a:rPr>
              <a:t>Not everything </a:t>
            </a:r>
            <a:r>
              <a:rPr lang="en-US" dirty="0">
                <a:solidFill>
                  <a:prstClr val="black"/>
                </a:solidFill>
              </a:rPr>
              <a:t>t</a:t>
            </a:r>
            <a:r>
              <a:rPr lang="en-US" dirty="0" smtClean="0">
                <a:solidFill>
                  <a:prstClr val="black"/>
                </a:solidFill>
              </a:rPr>
              <a:t>hat </a:t>
            </a:r>
            <a:r>
              <a:rPr lang="en-US" i="1" dirty="0">
                <a:solidFill>
                  <a:prstClr val="black"/>
                </a:solidFill>
              </a:rPr>
              <a:t>l</a:t>
            </a:r>
            <a:r>
              <a:rPr lang="en-US" i="1" dirty="0" smtClean="0">
                <a:solidFill>
                  <a:prstClr val="black"/>
                </a:solidFill>
              </a:rPr>
              <a:t>ooks </a:t>
            </a:r>
            <a:r>
              <a:rPr lang="en-US" dirty="0">
                <a:solidFill>
                  <a:prstClr val="black"/>
                </a:solidFill>
              </a:rPr>
              <a:t>s</a:t>
            </a:r>
            <a:r>
              <a:rPr lang="en-US" dirty="0" smtClean="0">
                <a:solidFill>
                  <a:prstClr val="black"/>
                </a:solidFill>
              </a:rPr>
              <a:t>uspicious </a:t>
            </a:r>
            <a:r>
              <a:rPr lang="en-US" dirty="0">
                <a:solidFill>
                  <a:prstClr val="black"/>
                </a:solidFill>
              </a:rPr>
              <a:t>i</a:t>
            </a:r>
            <a:r>
              <a:rPr lang="en-US" dirty="0" smtClean="0">
                <a:solidFill>
                  <a:prstClr val="black"/>
                </a:solidFill>
              </a:rPr>
              <a:t>s </a:t>
            </a:r>
            <a:r>
              <a:rPr lang="en-US" dirty="0">
                <a:solidFill>
                  <a:prstClr val="black"/>
                </a:solidFill>
              </a:rPr>
              <a:t>a</a:t>
            </a:r>
            <a:r>
              <a:rPr lang="en-US" dirty="0" smtClean="0">
                <a:solidFill>
                  <a:prstClr val="black"/>
                </a:solidFill>
              </a:rPr>
              <a:t> </a:t>
            </a:r>
            <a:r>
              <a:rPr lang="en-US" dirty="0">
                <a:solidFill>
                  <a:prstClr val="black"/>
                </a:solidFill>
              </a:rPr>
              <a:t>f</a:t>
            </a:r>
            <a:r>
              <a:rPr lang="en-US" dirty="0" smtClean="0">
                <a:solidFill>
                  <a:prstClr val="black"/>
                </a:solidFill>
              </a:rPr>
              <a:t>raud, but </a:t>
            </a:r>
            <a:r>
              <a:rPr lang="en-US" i="1" dirty="0" smtClean="0">
                <a:solidFill>
                  <a:prstClr val="black"/>
                </a:solidFill>
              </a:rPr>
              <a:t>every </a:t>
            </a:r>
            <a:r>
              <a:rPr lang="en-US" dirty="0" smtClean="0">
                <a:solidFill>
                  <a:prstClr val="black"/>
                </a:solidFill>
              </a:rPr>
              <a:t>fraud looks suspicious. If it looks suspicious, follow up on it.</a:t>
            </a:r>
            <a:endParaRPr lang="en-US" dirty="0">
              <a:solidFill>
                <a:prstClr val="black"/>
              </a:solidFill>
            </a:endParaRPr>
          </a:p>
          <a:p>
            <a:pPr marL="800100" lvl="1" indent="-342900">
              <a:buFont typeface="Arial" pitchFamily="34" charset="0"/>
              <a:buChar char="•"/>
            </a:pPr>
            <a:endParaRPr lang="en-US" dirty="0" smtClean="0"/>
          </a:p>
        </p:txBody>
      </p:sp>
    </p:spTree>
    <p:extLst>
      <p:ext uri="{BB962C8B-B14F-4D97-AF65-F5344CB8AC3E}">
        <p14:creationId xmlns:p14="http://schemas.microsoft.com/office/powerpoint/2010/main" val="3554375071"/>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1143000"/>
          </a:xfrm>
        </p:spPr>
        <p:txBody>
          <a:bodyPr>
            <a:normAutofit/>
          </a:bodyPr>
          <a:lstStyle/>
          <a:p>
            <a:pPr fontAlgn="auto">
              <a:spcAft>
                <a:spcPts val="0"/>
              </a:spcAft>
              <a:defRPr/>
            </a:pPr>
            <a:r>
              <a:rPr lang="en-US" dirty="0" smtClean="0"/>
              <a:t>Question #5</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64</a:t>
            </a:fld>
            <a:endParaRPr lang="en-US" dirty="0"/>
          </a:p>
        </p:txBody>
      </p:sp>
      <p:sp>
        <p:nvSpPr>
          <p:cNvPr id="5126" name="TextBox 6"/>
          <p:cNvSpPr txBox="1">
            <a:spLocks noChangeArrowheads="1"/>
          </p:cNvSpPr>
          <p:nvPr/>
        </p:nvSpPr>
        <p:spPr bwMode="auto">
          <a:xfrm>
            <a:off x="457200" y="2286000"/>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marL="342900" indent="-342900">
              <a:buFont typeface="Arial" pitchFamily="34" charset="0"/>
              <a:buChar char="•"/>
            </a:pPr>
            <a:r>
              <a:rPr lang="en-US" dirty="0" smtClean="0">
                <a:latin typeface="+mn-lt"/>
              </a:rPr>
              <a:t>In a university setting what area is </a:t>
            </a:r>
            <a:r>
              <a:rPr lang="en-US" i="1" dirty="0" smtClean="0">
                <a:latin typeface="+mn-lt"/>
              </a:rPr>
              <a:t>most likely </a:t>
            </a:r>
            <a:r>
              <a:rPr lang="en-US" dirty="0" smtClean="0">
                <a:latin typeface="+mn-lt"/>
              </a:rPr>
              <a:t>to have weak internal controls where fraud could occur?</a:t>
            </a:r>
          </a:p>
          <a:p>
            <a:pPr marL="342900" indent="-342900">
              <a:buFont typeface="Arial" pitchFamily="34" charset="0"/>
              <a:buChar char="•"/>
            </a:pPr>
            <a:endParaRPr lang="en-US" dirty="0" smtClean="0">
              <a:latin typeface="+mn-lt"/>
            </a:endParaRPr>
          </a:p>
          <a:p>
            <a:pPr marL="1085850" lvl="1" indent="-342900">
              <a:buFont typeface="Arial" pitchFamily="34" charset="0"/>
              <a:buChar char="•"/>
            </a:pPr>
            <a:r>
              <a:rPr lang="en-US" dirty="0" smtClean="0">
                <a:latin typeface="+mn-lt"/>
              </a:rPr>
              <a:t>A. Accounting</a:t>
            </a:r>
          </a:p>
          <a:p>
            <a:pPr marL="1085850" lvl="1" indent="-342900">
              <a:buFont typeface="Arial" pitchFamily="34" charset="0"/>
              <a:buChar char="•"/>
            </a:pPr>
            <a:r>
              <a:rPr lang="en-US" dirty="0" smtClean="0">
                <a:latin typeface="+mn-lt"/>
              </a:rPr>
              <a:t>B. Operations</a:t>
            </a:r>
          </a:p>
          <a:p>
            <a:pPr marL="1085850" lvl="1" indent="-342900">
              <a:buFont typeface="Arial" pitchFamily="34" charset="0"/>
              <a:buChar char="•"/>
            </a:pPr>
            <a:r>
              <a:rPr lang="en-US" dirty="0" smtClean="0">
                <a:latin typeface="+mn-lt"/>
              </a:rPr>
              <a:t>C. Information Technology</a:t>
            </a:r>
          </a:p>
          <a:p>
            <a:pPr marL="1085850" lvl="1" indent="-342900">
              <a:buFont typeface="Arial" pitchFamily="34" charset="0"/>
              <a:buChar char="•"/>
            </a:pPr>
            <a:r>
              <a:rPr lang="en-US" dirty="0" smtClean="0">
                <a:latin typeface="+mn-lt"/>
              </a:rPr>
              <a:t>D. Human Resources</a:t>
            </a:r>
            <a:endParaRPr lang="en-US" dirty="0">
              <a:latin typeface="+mn-lt"/>
            </a:endParaRPr>
          </a:p>
        </p:txBody>
      </p:sp>
    </p:spTree>
    <p:extLst>
      <p:ext uri="{BB962C8B-B14F-4D97-AF65-F5344CB8AC3E}">
        <p14:creationId xmlns:p14="http://schemas.microsoft.com/office/powerpoint/2010/main" val="2147495106"/>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5"/>
          <p:cNvSpPr>
            <a:spLocks noGrp="1"/>
          </p:cNvSpPr>
          <p:nvPr>
            <p:ph idx="1"/>
          </p:nvPr>
        </p:nvSpPr>
        <p:spPr>
          <a:xfrm>
            <a:off x="280555" y="3657600"/>
            <a:ext cx="8229600" cy="3336925"/>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65</a:t>
            </a:fld>
            <a:endParaRPr lang="en-US" dirty="0"/>
          </a:p>
        </p:txBody>
      </p:sp>
      <p:sp>
        <p:nvSpPr>
          <p:cNvPr id="6" name="Rectangle 5"/>
          <p:cNvSpPr/>
          <p:nvPr/>
        </p:nvSpPr>
        <p:spPr>
          <a:xfrm>
            <a:off x="730827" y="1752600"/>
            <a:ext cx="7682345" cy="954107"/>
          </a:xfrm>
          <a:prstGeom prst="rect">
            <a:avLst/>
          </a:prstGeom>
        </p:spPr>
        <p:txBody>
          <a:bodyPr wrap="square">
            <a:spAutoFit/>
          </a:bodyPr>
          <a:lstStyle/>
          <a:p>
            <a:r>
              <a:rPr lang="en-US" sz="3200" dirty="0" smtClean="0">
                <a:latin typeface="+mn-lt"/>
              </a:rPr>
              <a:t>DO NOT CIRCUMVENT INTERNAL CONTROLS</a:t>
            </a:r>
            <a:endParaRPr lang="en-US" sz="3200" dirty="0" smtClean="0">
              <a:solidFill>
                <a:prstClr val="black"/>
              </a:solidFill>
              <a:latin typeface="+mn-lt"/>
            </a:endParaRPr>
          </a:p>
          <a:p>
            <a:pPr marL="800100" lvl="1" indent="-342900">
              <a:buFont typeface="Arial" pitchFamily="34" charset="0"/>
              <a:buChar char="•"/>
            </a:pPr>
            <a:endParaRPr lang="en-US" dirty="0" smtClean="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714" y="3124200"/>
            <a:ext cx="3810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432106"/>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76400"/>
            <a:ext cx="8229600" cy="1143000"/>
          </a:xfrm>
        </p:spPr>
        <p:txBody>
          <a:bodyPr/>
          <a:lstStyle/>
          <a:p>
            <a:r>
              <a:rPr lang="en-US" dirty="0" smtClean="0"/>
              <a:t>Accountability</a:t>
            </a:r>
            <a:endParaRPr lang="en-US" dirty="0"/>
          </a:p>
        </p:txBody>
      </p:sp>
      <p:sp>
        <p:nvSpPr>
          <p:cNvPr id="9220" name="Content Placeholder 5"/>
          <p:cNvSpPr>
            <a:spLocks noGrp="1"/>
          </p:cNvSpPr>
          <p:nvPr>
            <p:ph idx="1"/>
          </p:nvPr>
        </p:nvSpPr>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r>
              <a:rPr lang="en-US" dirty="0" smtClean="0"/>
              <a:t>For yourself</a:t>
            </a:r>
          </a:p>
          <a:p>
            <a:pPr>
              <a:buFont typeface="Wingdings 2" pitchFamily="18" charset="2"/>
              <a:buNone/>
            </a:pPr>
            <a:r>
              <a:rPr lang="en-US" dirty="0" smtClean="0"/>
              <a:t>For others</a:t>
            </a:r>
          </a:p>
          <a:p>
            <a:pPr>
              <a:buFont typeface="Wingdings 2" pitchFamily="18" charset="2"/>
              <a:buNone/>
            </a:pPr>
            <a:r>
              <a:rPr lang="en-US" dirty="0" smtClean="0"/>
              <a:t>For doing the right thing</a:t>
            </a:r>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66</a:t>
            </a:fld>
            <a:endParaRPr lang="en-US" dirty="0"/>
          </a:p>
        </p:txBody>
      </p:sp>
    </p:spTree>
    <p:extLst>
      <p:ext uri="{BB962C8B-B14F-4D97-AF65-F5344CB8AC3E}">
        <p14:creationId xmlns:p14="http://schemas.microsoft.com/office/powerpoint/2010/main" val="1661989118"/>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76400"/>
            <a:ext cx="8229600" cy="1143000"/>
          </a:xfrm>
        </p:spPr>
        <p:txBody>
          <a:bodyPr/>
          <a:lstStyle/>
          <a:p>
            <a:r>
              <a:rPr lang="en-US" dirty="0" smtClean="0"/>
              <a:t>Where is Your Department?</a:t>
            </a:r>
            <a:endParaRPr lang="en-US" dirty="0"/>
          </a:p>
        </p:txBody>
      </p:sp>
      <p:sp>
        <p:nvSpPr>
          <p:cNvPr id="9220" name="Content Placeholder 5"/>
          <p:cNvSpPr>
            <a:spLocks noGrp="1"/>
          </p:cNvSpPr>
          <p:nvPr>
            <p:ph idx="1"/>
          </p:nvPr>
        </p:nvSpPr>
        <p:spPr>
          <a:xfrm>
            <a:off x="457200" y="1600201"/>
            <a:ext cx="8229600" cy="1066800"/>
          </a:xfrm>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67</a:t>
            </a:fld>
            <a:endParaRPr lang="en-US" dirty="0"/>
          </a:p>
        </p:txBody>
      </p:sp>
      <p:graphicFrame>
        <p:nvGraphicFramePr>
          <p:cNvPr id="8" name="Diagram 7"/>
          <p:cNvGraphicFramePr/>
          <p:nvPr>
            <p:extLst>
              <p:ext uri="{D42A27DB-BD31-4B8C-83A1-F6EECF244321}">
                <p14:modId xmlns:p14="http://schemas.microsoft.com/office/powerpoint/2010/main" val="3201126246"/>
              </p:ext>
            </p:extLst>
          </p:nvPr>
        </p:nvGraphicFramePr>
        <p:xfrm>
          <a:off x="228600" y="1397000"/>
          <a:ext cx="8458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57200" y="2667001"/>
            <a:ext cx="7924800" cy="461665"/>
          </a:xfrm>
          <a:prstGeom prst="rect">
            <a:avLst/>
          </a:prstGeom>
          <a:noFill/>
        </p:spPr>
        <p:txBody>
          <a:bodyPr wrap="square" rtlCol="0">
            <a:spAutoFit/>
          </a:bodyPr>
          <a:lstStyle/>
          <a:p>
            <a:r>
              <a:rPr lang="en-US" dirty="0" smtClean="0"/>
              <a:t>Internal Control Maturity Model</a:t>
            </a:r>
            <a:endParaRPr lang="en-US" dirty="0"/>
          </a:p>
        </p:txBody>
      </p:sp>
    </p:spTree>
    <p:extLst>
      <p:ext uri="{BB962C8B-B14F-4D97-AF65-F5344CB8AC3E}">
        <p14:creationId xmlns:p14="http://schemas.microsoft.com/office/powerpoint/2010/main" val="2064467556"/>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76400"/>
            <a:ext cx="8229600" cy="1143000"/>
          </a:xfrm>
        </p:spPr>
        <p:txBody>
          <a:bodyPr/>
          <a:lstStyle/>
          <a:p>
            <a:r>
              <a:rPr lang="en-US" dirty="0" smtClean="0"/>
              <a:t>Accountability</a:t>
            </a:r>
            <a:endParaRPr lang="en-US" dirty="0"/>
          </a:p>
        </p:txBody>
      </p:sp>
      <p:sp>
        <p:nvSpPr>
          <p:cNvPr id="9220" name="Content Placeholder 5"/>
          <p:cNvSpPr>
            <a:spLocks noGrp="1"/>
          </p:cNvSpPr>
          <p:nvPr>
            <p:ph idx="1"/>
          </p:nvPr>
        </p:nvSpPr>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r>
              <a:rPr lang="en-US" dirty="0" smtClean="0"/>
              <a:t>UGA – Financial Wrongdoing</a:t>
            </a:r>
          </a:p>
          <a:p>
            <a:pPr>
              <a:buFont typeface="Wingdings 2" pitchFamily="18" charset="2"/>
              <a:buNone/>
            </a:pPr>
            <a:endParaRPr lang="en-US" dirty="0"/>
          </a:p>
          <a:p>
            <a:pPr>
              <a:buFont typeface="Wingdings 2" pitchFamily="18" charset="2"/>
              <a:buNone/>
            </a:pPr>
            <a:r>
              <a:rPr lang="en-US" dirty="0">
                <a:hlinkClick r:id="rId4"/>
              </a:rPr>
              <a:t>http://www.wsbtv.com/news/local/channel-2-investigation-exposes-financial-wrongdoi/26909704</a:t>
            </a: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68</a:t>
            </a:fld>
            <a:endParaRPr lang="en-US" dirty="0"/>
          </a:p>
        </p:txBody>
      </p:sp>
    </p:spTree>
    <p:extLst>
      <p:ext uri="{BB962C8B-B14F-4D97-AF65-F5344CB8AC3E}">
        <p14:creationId xmlns:p14="http://schemas.microsoft.com/office/powerpoint/2010/main" val="1255539064"/>
      </p:ext>
    </p:extLst>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609600" y="1600200"/>
            <a:ext cx="8229600" cy="1143000"/>
          </a:xfrm>
        </p:spPr>
        <p:txBody>
          <a:bodyPr/>
          <a:lstStyle/>
          <a:p>
            <a:r>
              <a:rPr lang="en-US" dirty="0" smtClean="0"/>
              <a:t>Resources</a:t>
            </a:r>
            <a:endParaRPr lang="en-US" dirty="0"/>
          </a:p>
        </p:txBody>
      </p:sp>
      <p:sp>
        <p:nvSpPr>
          <p:cNvPr id="9220" name="Content Placeholder 5"/>
          <p:cNvSpPr>
            <a:spLocks noGrp="1"/>
          </p:cNvSpPr>
          <p:nvPr>
            <p:ph idx="1"/>
          </p:nvPr>
        </p:nvSpPr>
        <p:spPr/>
        <p:txBody>
          <a:bodyPr>
            <a:normAutofit/>
          </a:bodyPr>
          <a:lstStyle/>
          <a:p>
            <a:pPr>
              <a:buFont typeface="Wingdings 2" pitchFamily="18" charset="2"/>
              <a:buNone/>
            </a:pPr>
            <a:endParaRPr lang="en-US" dirty="0" smtClean="0"/>
          </a:p>
          <a:p>
            <a:pPr>
              <a:buFont typeface="Wingdings 2" pitchFamily="18" charset="2"/>
              <a:buNone/>
            </a:pPr>
            <a:endParaRPr lang="en-US" dirty="0" smtClean="0"/>
          </a:p>
          <a:p>
            <a:r>
              <a:rPr lang="en-US" dirty="0" smtClean="0"/>
              <a:t>VSU Internal Audit – Heidi Cox 245-2491</a:t>
            </a:r>
          </a:p>
          <a:p>
            <a:r>
              <a:rPr lang="en-US" dirty="0" smtClean="0"/>
              <a:t>VSU Legal Office – Tony Thomas 333-5351</a:t>
            </a:r>
          </a:p>
          <a:p>
            <a:r>
              <a:rPr lang="en-US" dirty="0" smtClean="0"/>
              <a:t>VSU Hotline - </a:t>
            </a:r>
            <a:r>
              <a:rPr lang="en-US" dirty="0"/>
              <a:t>877-516-3470 </a:t>
            </a:r>
          </a:p>
          <a:p>
            <a:r>
              <a:rPr lang="en-US" dirty="0" smtClean="0"/>
              <a:t>USG OIAC – 404-962-3034 </a:t>
            </a:r>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6BA8890D-B4DE-47D2-8115-29E4C7E4EF4E}" type="slidenum">
              <a:rPr lang="en-US"/>
              <a:pPr>
                <a:defRPr/>
              </a:pPr>
              <a:t>69</a:t>
            </a:fld>
            <a:endParaRPr lang="en-US" dirty="0"/>
          </a:p>
        </p:txBody>
      </p:sp>
    </p:spTree>
    <p:extLst>
      <p:ext uri="{BB962C8B-B14F-4D97-AF65-F5344CB8AC3E}">
        <p14:creationId xmlns:p14="http://schemas.microsoft.com/office/powerpoint/2010/main" val="3006220190"/>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371600"/>
            <a:ext cx="8229600" cy="1295400"/>
          </a:xfrm>
        </p:spPr>
        <p:txBody>
          <a:bodyPr>
            <a:normAutofit fontScale="90000"/>
          </a:bodyPr>
          <a:lstStyle/>
          <a:p>
            <a:pPr fontAlgn="auto">
              <a:spcAft>
                <a:spcPts val="0"/>
              </a:spcAft>
              <a:defRPr/>
            </a:pPr>
            <a:r>
              <a:rPr lang="en-US" dirty="0" smtClean="0"/>
              <a:t>What’s the Purpose of Internal </a:t>
            </a:r>
            <a:r>
              <a:rPr lang="en-US" dirty="0"/>
              <a:t>C</a:t>
            </a:r>
            <a:r>
              <a:rPr lang="en-US" dirty="0" smtClean="0"/>
              <a:t>ontrols?</a:t>
            </a:r>
            <a:endParaRPr lang="en-US" dirty="0"/>
          </a:p>
        </p:txBody>
      </p:sp>
      <p:sp>
        <p:nvSpPr>
          <p:cNvPr id="6149" name="Content Placeholder 8"/>
          <p:cNvSpPr>
            <a:spLocks noGrp="1"/>
          </p:cNvSpPr>
          <p:nvPr>
            <p:ph sz="quarter" idx="4"/>
          </p:nvPr>
        </p:nvSpPr>
        <p:spPr>
          <a:xfrm>
            <a:off x="914400" y="2743200"/>
            <a:ext cx="7162800" cy="3306763"/>
          </a:xfrm>
        </p:spPr>
        <p:txBody>
          <a:bodyPr>
            <a:normAutofit/>
          </a:bodyPr>
          <a:lstStyle/>
          <a:p>
            <a:r>
              <a:rPr lang="en-US" dirty="0" smtClean="0"/>
              <a:t>Achieve goals</a:t>
            </a:r>
          </a:p>
          <a:p>
            <a:r>
              <a:rPr lang="en-US" dirty="0" smtClean="0"/>
              <a:t>Carry out management directives</a:t>
            </a:r>
          </a:p>
          <a:p>
            <a:r>
              <a:rPr lang="en-US" dirty="0" smtClean="0"/>
              <a:t>Reduce surprises</a:t>
            </a:r>
          </a:p>
          <a:p>
            <a:r>
              <a:rPr lang="en-US" dirty="0" smtClean="0"/>
              <a:t>Increase reliability of information</a:t>
            </a:r>
          </a:p>
          <a:p>
            <a:r>
              <a:rPr lang="en-US" dirty="0" smtClean="0"/>
              <a:t>Promote efficiency and effectiveness</a:t>
            </a:r>
          </a:p>
          <a:p>
            <a:r>
              <a:rPr lang="en-US" dirty="0" smtClean="0"/>
              <a:t>Safe guard assets </a:t>
            </a:r>
          </a:p>
          <a:p>
            <a:r>
              <a:rPr lang="en-US" dirty="0" smtClean="0"/>
              <a:t>Comply with rules and regulations</a:t>
            </a:r>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82BF9D3-C344-4458-9144-A1D8086A14FA}" type="slidenum">
              <a:rPr lang="en-US"/>
              <a:pPr>
                <a:defRPr/>
              </a:pPr>
              <a:t>7</a:t>
            </a:fld>
            <a:endParaRPr lang="en-US" dirty="0"/>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2895600"/>
            <a:ext cx="8229600" cy="1295400"/>
          </a:xfrm>
        </p:spPr>
        <p:txBody>
          <a:bodyPr/>
          <a:lstStyle/>
          <a:p>
            <a:pPr fontAlgn="auto">
              <a:spcAft>
                <a:spcPts val="0"/>
              </a:spcAft>
              <a:defRPr/>
            </a:pPr>
            <a:r>
              <a:rPr lang="en-US" dirty="0" smtClean="0"/>
              <a:t>Comments and Questions?</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C78CC5B-6E4F-4FE7-98CC-E8550DE538EE}" type="slidenum">
              <a:rPr lang="en-US"/>
              <a:pPr>
                <a:defRPr/>
              </a:pPr>
              <a:t>70</a:t>
            </a:fld>
            <a:endParaRPr lang="en-US" dirty="0"/>
          </a:p>
        </p:txBody>
      </p:sp>
    </p:spTree>
    <p:extLst>
      <p:ext uri="{BB962C8B-B14F-4D97-AF65-F5344CB8AC3E}">
        <p14:creationId xmlns:p14="http://schemas.microsoft.com/office/powerpoint/2010/main" val="830479567"/>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47800"/>
            <a:ext cx="8229600" cy="762000"/>
          </a:xfrm>
        </p:spPr>
        <p:txBody>
          <a:bodyPr>
            <a:normAutofit fontScale="90000"/>
          </a:bodyPr>
          <a:lstStyle/>
          <a:p>
            <a:pPr fontAlgn="auto">
              <a:spcAft>
                <a:spcPts val="0"/>
              </a:spcAft>
              <a:defRPr/>
            </a:pP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B242FFB1-3B27-4953-9A4B-1C53FBEA0B69}" type="slidenum">
              <a:rPr lang="en-US"/>
              <a:pPr>
                <a:defRPr/>
              </a:pPr>
              <a:t>8</a:t>
            </a:fld>
            <a:endParaRPr lang="en-US" dirty="0"/>
          </a:p>
        </p:txBody>
      </p:sp>
      <p:sp>
        <p:nvSpPr>
          <p:cNvPr id="5126" name="TextBox 6"/>
          <p:cNvSpPr txBox="1">
            <a:spLocks noChangeArrowheads="1"/>
          </p:cNvSpPr>
          <p:nvPr/>
        </p:nvSpPr>
        <p:spPr bwMode="auto">
          <a:xfrm>
            <a:off x="457200" y="2438400"/>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endParaRPr lang="en-US" dirty="0"/>
          </a:p>
        </p:txBody>
      </p:sp>
      <p:sp>
        <p:nvSpPr>
          <p:cNvPr id="2" name="TextBox 1"/>
          <p:cNvSpPr txBox="1"/>
          <p:nvPr/>
        </p:nvSpPr>
        <p:spPr>
          <a:xfrm>
            <a:off x="762000" y="2819400"/>
            <a:ext cx="7772400" cy="2308324"/>
          </a:xfrm>
          <a:prstGeom prst="rect">
            <a:avLst/>
          </a:prstGeom>
          <a:noFill/>
        </p:spPr>
        <p:txBody>
          <a:bodyPr wrap="square" rtlCol="0">
            <a:spAutoFit/>
          </a:bodyPr>
          <a:lstStyle/>
          <a:p>
            <a:r>
              <a:rPr lang="en-US" dirty="0" smtClean="0"/>
              <a:t>Who is responsible for internal </a:t>
            </a:r>
            <a:r>
              <a:rPr lang="en-US" dirty="0"/>
              <a:t>c</a:t>
            </a:r>
            <a:r>
              <a:rPr lang="en-US" dirty="0" smtClean="0"/>
              <a:t>ontrols?</a:t>
            </a:r>
          </a:p>
          <a:p>
            <a:endParaRPr lang="en-US" dirty="0" smtClean="0"/>
          </a:p>
          <a:p>
            <a:pPr marL="914400" lvl="1" indent="-457200">
              <a:buAutoNum type="alphaUcPeriod"/>
            </a:pPr>
            <a:r>
              <a:rPr lang="en-US" dirty="0" smtClean="0"/>
              <a:t>Upper management</a:t>
            </a:r>
          </a:p>
          <a:p>
            <a:pPr marL="914400" lvl="1" indent="-457200">
              <a:buAutoNum type="alphaUcPeriod"/>
            </a:pPr>
            <a:r>
              <a:rPr lang="en-US" dirty="0" smtClean="0"/>
              <a:t>Accountants and Auditors</a:t>
            </a:r>
          </a:p>
          <a:p>
            <a:pPr marL="914400" lvl="1" indent="-457200">
              <a:buAutoNum type="alphaUcPeriod"/>
            </a:pPr>
            <a:r>
              <a:rPr lang="en-US" dirty="0" smtClean="0"/>
              <a:t>Supervisors</a:t>
            </a:r>
          </a:p>
          <a:p>
            <a:pPr marL="914400" lvl="1" indent="-457200">
              <a:buAutoNum type="alphaUcPeriod"/>
            </a:pPr>
            <a:r>
              <a:rPr lang="en-US" dirty="0" smtClean="0"/>
              <a:t>All employees</a:t>
            </a:r>
            <a:endParaRPr lang="en-US" dirty="0"/>
          </a:p>
        </p:txBody>
      </p:sp>
      <p:sp>
        <p:nvSpPr>
          <p:cNvPr id="8" name="Title 1"/>
          <p:cNvSpPr txBox="1">
            <a:spLocks/>
          </p:cNvSpPr>
          <p:nvPr/>
        </p:nvSpPr>
        <p:spPr>
          <a:xfrm>
            <a:off x="685800" y="1600201"/>
            <a:ext cx="7772400" cy="10690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Question #2</a:t>
            </a:r>
            <a:endParaRPr lang="en-US" dirty="0"/>
          </a:p>
        </p:txBody>
      </p:sp>
    </p:spTree>
    <p:extLst>
      <p:ext uri="{BB962C8B-B14F-4D97-AF65-F5344CB8AC3E}">
        <p14:creationId xmlns:p14="http://schemas.microsoft.com/office/powerpoint/2010/main" val="2490007883"/>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71600"/>
            <a:ext cx="8229600" cy="1295400"/>
          </a:xfrm>
        </p:spPr>
        <p:txBody>
          <a:bodyPr>
            <a:normAutofit/>
          </a:bodyPr>
          <a:lstStyle/>
          <a:p>
            <a:pPr fontAlgn="auto">
              <a:spcAft>
                <a:spcPts val="0"/>
              </a:spcAft>
              <a:defRPr/>
            </a:pPr>
            <a:r>
              <a:rPr lang="en-US" dirty="0" smtClean="0"/>
              <a:t>Responsibility and Accountability</a:t>
            </a:r>
            <a:endParaRPr lang="en-US" dirty="0"/>
          </a:p>
        </p:txBody>
      </p:sp>
      <p:sp>
        <p:nvSpPr>
          <p:cNvPr id="4" name="Footer Placeholder 3"/>
          <p:cNvSpPr>
            <a:spLocks noGrp="1"/>
          </p:cNvSpPr>
          <p:nvPr>
            <p:ph type="ftr" sz="quarter" idx="11"/>
          </p:nvPr>
        </p:nvSpPr>
        <p:spPr/>
        <p:txBody>
          <a:bodyPr/>
          <a:lstStyle/>
          <a:p>
            <a:pPr>
              <a:defRPr/>
            </a:pPr>
            <a:r>
              <a:rPr lang="en-US" dirty="0"/>
              <a:t>Valdosta State University</a:t>
            </a:r>
          </a:p>
        </p:txBody>
      </p:sp>
      <p:sp>
        <p:nvSpPr>
          <p:cNvPr id="3" name="Slide Number Placeholder 2"/>
          <p:cNvSpPr>
            <a:spLocks noGrp="1"/>
          </p:cNvSpPr>
          <p:nvPr>
            <p:ph type="sldNum" sz="quarter" idx="12"/>
          </p:nvPr>
        </p:nvSpPr>
        <p:spPr/>
        <p:txBody>
          <a:bodyPr/>
          <a:lstStyle/>
          <a:p>
            <a:pPr>
              <a:defRPr/>
            </a:pPr>
            <a:fld id="{882BF9D3-C344-4458-9144-A1D8086A14FA}" type="slidenum">
              <a:rPr lang="en-US"/>
              <a:pPr>
                <a:defRPr/>
              </a:pPr>
              <a:t>9</a:t>
            </a:fld>
            <a:endParaRPr lang="en-US" dirty="0"/>
          </a:p>
        </p:txBody>
      </p:sp>
      <p:sp>
        <p:nvSpPr>
          <p:cNvPr id="2" name="Content Placeholder 1"/>
          <p:cNvSpPr>
            <a:spLocks noGrp="1"/>
          </p:cNvSpPr>
          <p:nvPr>
            <p:ph sz="half" idx="2"/>
          </p:nvPr>
        </p:nvSpPr>
        <p:spPr>
          <a:xfrm>
            <a:off x="838200" y="2438399"/>
            <a:ext cx="3659188" cy="3687763"/>
          </a:xfrm>
        </p:spPr>
        <p:txBody>
          <a:bodyPr/>
          <a:lstStyle/>
          <a:p>
            <a:r>
              <a:rPr lang="en-US" dirty="0" smtClean="0"/>
              <a:t>Deans, department heads, chairpersons and directors are primarily responsible for </a:t>
            </a:r>
            <a:r>
              <a:rPr lang="en-US" b="1" dirty="0" smtClean="0"/>
              <a:t>identifying</a:t>
            </a:r>
            <a:r>
              <a:rPr lang="en-US" dirty="0" smtClean="0"/>
              <a:t> the financial and compliance risks and internal controls for their operations.</a:t>
            </a:r>
            <a:endParaRPr lang="en-US" dirty="0"/>
          </a:p>
        </p:txBody>
      </p:sp>
      <p:sp>
        <p:nvSpPr>
          <p:cNvPr id="6" name="TextBox 5"/>
          <p:cNvSpPr txBox="1"/>
          <p:nvPr/>
        </p:nvSpPr>
        <p:spPr>
          <a:xfrm>
            <a:off x="4800600" y="2438400"/>
            <a:ext cx="3733800" cy="3046988"/>
          </a:xfrm>
          <a:prstGeom prst="rect">
            <a:avLst/>
          </a:prstGeom>
          <a:noFill/>
        </p:spPr>
        <p:txBody>
          <a:bodyPr wrap="square" rtlCol="0">
            <a:spAutoFit/>
          </a:bodyPr>
          <a:lstStyle/>
          <a:p>
            <a:pPr marL="342900" indent="-342900">
              <a:buFont typeface="Arial" pitchFamily="34" charset="0"/>
              <a:buChar char="•"/>
            </a:pPr>
            <a:r>
              <a:rPr lang="en-US" dirty="0" smtClean="0">
                <a:latin typeface="+mn-lt"/>
              </a:rPr>
              <a:t>Individual employees have responsibility  for evaluating, establishing and/or improving, and monitoring internal controls for their areas of responsibility and accountability</a:t>
            </a:r>
            <a:endParaRPr lang="en-US" dirty="0">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668492"/>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10409</TotalTime>
  <Words>5446</Words>
  <Application>Microsoft Office PowerPoint</Application>
  <PresentationFormat>On-screen Show (4:3)</PresentationFormat>
  <Paragraphs>961</Paragraphs>
  <Slides>70</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ＭＳ Ｐゴシック</vt:lpstr>
      <vt:lpstr>Arial</vt:lpstr>
      <vt:lpstr>Calibri</vt:lpstr>
      <vt:lpstr>Courier New</vt:lpstr>
      <vt:lpstr>Wingdings</vt:lpstr>
      <vt:lpstr>Wingdings 2</vt:lpstr>
      <vt:lpstr>Office Theme</vt:lpstr>
      <vt:lpstr>Internal Controls</vt:lpstr>
      <vt:lpstr>Presentation Overview</vt:lpstr>
      <vt:lpstr>Internal Controls</vt:lpstr>
      <vt:lpstr>Question #1</vt:lpstr>
      <vt:lpstr>Internal Controls</vt:lpstr>
      <vt:lpstr>What are Internal Controls? </vt:lpstr>
      <vt:lpstr>What’s the Purpose of Internal Controls?</vt:lpstr>
      <vt:lpstr> </vt:lpstr>
      <vt:lpstr>Responsibility and Accountability</vt:lpstr>
      <vt:lpstr>WHY Are Controls Important?</vt:lpstr>
      <vt:lpstr>WHY Are Controls Important?</vt:lpstr>
      <vt:lpstr>PowerPoint Presentation</vt:lpstr>
      <vt:lpstr>PowerPoint Presentation</vt:lpstr>
      <vt:lpstr>PowerPoint Presentation</vt:lpstr>
      <vt:lpstr>What can IC protect against?</vt:lpstr>
      <vt:lpstr>Why Should I Care?</vt:lpstr>
      <vt:lpstr>What If We Don’t Have Controls</vt:lpstr>
      <vt:lpstr>Control Deficiencies Can Result In:</vt:lpstr>
      <vt:lpstr>Example 1 of Control Deficiencies</vt:lpstr>
      <vt:lpstr>Example 2 of Control Deficiencies</vt:lpstr>
      <vt:lpstr>Evaluating Your Work Environment and Identifying Deficiencies</vt:lpstr>
      <vt:lpstr>COSO Model</vt:lpstr>
      <vt:lpstr>How does COSO apply to you?</vt:lpstr>
      <vt:lpstr>Good Internal Controls Help to Ensure:</vt:lpstr>
      <vt:lpstr>Good Internal Controls Help to Ensure:</vt:lpstr>
      <vt:lpstr>Good Internal Controls Help to Ensure:</vt:lpstr>
      <vt:lpstr>COSO Model: Environment</vt:lpstr>
      <vt:lpstr>COSO Model: (Not So Good) Control Environment</vt:lpstr>
      <vt:lpstr>COSO Model:  Risk assessment</vt:lpstr>
      <vt:lpstr>PowerPoint Presentation</vt:lpstr>
      <vt:lpstr>COSO Model: Control Activities</vt:lpstr>
      <vt:lpstr>COSO Model: Activities</vt:lpstr>
      <vt:lpstr>Types of Controls</vt:lpstr>
      <vt:lpstr>COSO Model:  Communication</vt:lpstr>
      <vt:lpstr>COSO Model: Monitoring</vt:lpstr>
      <vt:lpstr>PowerPoint Presentation</vt:lpstr>
      <vt:lpstr>How does COSO apply to you?</vt:lpstr>
      <vt:lpstr>COSO Model</vt:lpstr>
      <vt:lpstr>  Test your Observation https://youtu.be/8-hapS2SPz4  </vt:lpstr>
      <vt:lpstr>Correcting Control Deficiencies</vt:lpstr>
      <vt:lpstr>What If We Don’t Have Controls</vt:lpstr>
      <vt:lpstr>Fraud Triangle: Opportunity</vt:lpstr>
      <vt:lpstr>Fraud Triangle: Opportunity</vt:lpstr>
      <vt:lpstr>Fraud Triangle: Opportunity</vt:lpstr>
      <vt:lpstr>Fraud Triangle: Motivation</vt:lpstr>
      <vt:lpstr>Fraud Triangle: Rationalization</vt:lpstr>
      <vt:lpstr>PowerPoint Presentation</vt:lpstr>
      <vt:lpstr>What about trust?</vt:lpstr>
      <vt:lpstr>PowerPoint Presentation</vt:lpstr>
      <vt:lpstr>BEST PRACTICES</vt:lpstr>
      <vt:lpstr>Value your Signature</vt:lpstr>
      <vt:lpstr>Protect your Password</vt:lpstr>
      <vt:lpstr>Protect your Password</vt:lpstr>
      <vt:lpstr>Develop Written Procedures</vt:lpstr>
      <vt:lpstr>Segregation of Duties</vt:lpstr>
      <vt:lpstr>Financial and Other Reports</vt:lpstr>
      <vt:lpstr>PowerPoint Presentation</vt:lpstr>
      <vt:lpstr>Cash</vt:lpstr>
      <vt:lpstr>Example:</vt:lpstr>
      <vt:lpstr>Example:</vt:lpstr>
      <vt:lpstr>We’ve Always Done It That Way</vt:lpstr>
      <vt:lpstr>Approvals</vt:lpstr>
      <vt:lpstr>Prevent &amp; Detect Fraud</vt:lpstr>
      <vt:lpstr>Question #5</vt:lpstr>
      <vt:lpstr>PowerPoint Presentation</vt:lpstr>
      <vt:lpstr>Accountability</vt:lpstr>
      <vt:lpstr>Where is Your Department?</vt:lpstr>
      <vt:lpstr>Accountability</vt:lpstr>
      <vt:lpstr>Resources</vt:lpstr>
      <vt:lpstr>Comments and Questions?</vt:lpstr>
    </vt:vector>
  </TitlesOfParts>
  <Company>Information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Irina B McClellan</cp:lastModifiedBy>
  <cp:revision>346</cp:revision>
  <cp:lastPrinted>2016-06-07T15:01:10Z</cp:lastPrinted>
  <dcterms:created xsi:type="dcterms:W3CDTF">2005-10-05T13:22:26Z</dcterms:created>
  <dcterms:modified xsi:type="dcterms:W3CDTF">2016-06-10T11:56:46Z</dcterms:modified>
</cp:coreProperties>
</file>